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slides/slide99.xml" ContentType="application/vnd.openxmlformats-officedocument.presentationml.slide+xml"/>
  <Override PartName="/ppt/slides/slide118.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ms-office.legacyDiagramText"/>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Default Extension="gif" ContentType="image/gif"/>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11.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notesSlides/notesSlide6.xml" ContentType="application/vnd.openxmlformats-officedocument.presentationml.notesSlide+xml"/>
  <Override PartName="/ppt/legacyDocTextInfo.bin" ContentType="application/vnd.ms-office.legacyDocTextInfo"/>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1"/>
  </p:sldMasterIdLst>
  <p:notesMasterIdLst>
    <p:notesMasterId r:id="rId129"/>
  </p:notesMasterIdLst>
  <p:sldIdLst>
    <p:sldId id="333" r:id="rId2"/>
    <p:sldId id="362" r:id="rId3"/>
    <p:sldId id="363" r:id="rId4"/>
    <p:sldId id="346" r:id="rId5"/>
    <p:sldId id="337" r:id="rId6"/>
    <p:sldId id="273" r:id="rId7"/>
    <p:sldId id="274" r:id="rId8"/>
    <p:sldId id="275" r:id="rId9"/>
    <p:sldId id="276" r:id="rId10"/>
    <p:sldId id="277" r:id="rId11"/>
    <p:sldId id="278" r:id="rId12"/>
    <p:sldId id="335" r:id="rId13"/>
    <p:sldId id="280" r:id="rId14"/>
    <p:sldId id="281" r:id="rId15"/>
    <p:sldId id="282" r:id="rId16"/>
    <p:sldId id="283" r:id="rId17"/>
    <p:sldId id="336" r:id="rId18"/>
    <p:sldId id="284" r:id="rId19"/>
    <p:sldId id="290" r:id="rId20"/>
    <p:sldId id="285" r:id="rId21"/>
    <p:sldId id="286" r:id="rId22"/>
    <p:sldId id="287" r:id="rId23"/>
    <p:sldId id="288" r:id="rId24"/>
    <p:sldId id="289" r:id="rId25"/>
    <p:sldId id="334" r:id="rId26"/>
    <p:sldId id="339" r:id="rId27"/>
    <p:sldId id="295" r:id="rId28"/>
    <p:sldId id="296" r:id="rId29"/>
    <p:sldId id="396" r:id="rId30"/>
    <p:sldId id="298" r:id="rId31"/>
    <p:sldId id="299" r:id="rId32"/>
    <p:sldId id="398" r:id="rId33"/>
    <p:sldId id="300" r:id="rId34"/>
    <p:sldId id="301" r:id="rId35"/>
    <p:sldId id="409" r:id="rId36"/>
    <p:sldId id="303" r:id="rId37"/>
    <p:sldId id="305" r:id="rId38"/>
    <p:sldId id="394" r:id="rId39"/>
    <p:sldId id="307" r:id="rId40"/>
    <p:sldId id="308" r:id="rId41"/>
    <p:sldId id="309" r:id="rId42"/>
    <p:sldId id="310" r:id="rId43"/>
    <p:sldId id="311" r:id="rId44"/>
    <p:sldId id="312" r:id="rId45"/>
    <p:sldId id="313" r:id="rId46"/>
    <p:sldId id="314" r:id="rId47"/>
    <p:sldId id="315" r:id="rId48"/>
    <p:sldId id="408" r:id="rId49"/>
    <p:sldId id="316" r:id="rId50"/>
    <p:sldId id="317" r:id="rId51"/>
    <p:sldId id="318" r:id="rId52"/>
    <p:sldId id="341" r:id="rId53"/>
    <p:sldId id="319" r:id="rId54"/>
    <p:sldId id="320" r:id="rId55"/>
    <p:sldId id="321" r:id="rId56"/>
    <p:sldId id="342" r:id="rId57"/>
    <p:sldId id="322" r:id="rId58"/>
    <p:sldId id="343" r:id="rId59"/>
    <p:sldId id="323" r:id="rId60"/>
    <p:sldId id="407" r:id="rId61"/>
    <p:sldId id="324" r:id="rId62"/>
    <p:sldId id="325" r:id="rId63"/>
    <p:sldId id="344" r:id="rId64"/>
    <p:sldId id="326" r:id="rId65"/>
    <p:sldId id="327" r:id="rId66"/>
    <p:sldId id="393" r:id="rId67"/>
    <p:sldId id="410" r:id="rId68"/>
    <p:sldId id="291" r:id="rId69"/>
    <p:sldId id="328" r:id="rId70"/>
    <p:sldId id="329" r:id="rId71"/>
    <p:sldId id="330" r:id="rId72"/>
    <p:sldId id="331" r:id="rId73"/>
    <p:sldId id="332" r:id="rId74"/>
    <p:sldId id="413" r:id="rId75"/>
    <p:sldId id="415" r:id="rId76"/>
    <p:sldId id="414" r:id="rId77"/>
    <p:sldId id="364" r:id="rId78"/>
    <p:sldId id="349" r:id="rId79"/>
    <p:sldId id="350" r:id="rId80"/>
    <p:sldId id="351" r:id="rId81"/>
    <p:sldId id="352" r:id="rId82"/>
    <p:sldId id="353" r:id="rId83"/>
    <p:sldId id="354" r:id="rId84"/>
    <p:sldId id="355" r:id="rId85"/>
    <p:sldId id="356" r:id="rId86"/>
    <p:sldId id="357" r:id="rId87"/>
    <p:sldId id="399" r:id="rId88"/>
    <p:sldId id="358" r:id="rId89"/>
    <p:sldId id="359" r:id="rId90"/>
    <p:sldId id="400" r:id="rId91"/>
    <p:sldId id="360" r:id="rId92"/>
    <p:sldId id="361" r:id="rId93"/>
    <p:sldId id="401" r:id="rId94"/>
    <p:sldId id="412" r:id="rId95"/>
    <p:sldId id="402" r:id="rId96"/>
    <p:sldId id="365" r:id="rId97"/>
    <p:sldId id="366" r:id="rId98"/>
    <p:sldId id="403" r:id="rId99"/>
    <p:sldId id="371" r:id="rId100"/>
    <p:sldId id="368" r:id="rId101"/>
    <p:sldId id="372" r:id="rId102"/>
    <p:sldId id="373" r:id="rId103"/>
    <p:sldId id="369" r:id="rId104"/>
    <p:sldId id="370" r:id="rId105"/>
    <p:sldId id="375" r:id="rId106"/>
    <p:sldId id="376" r:id="rId107"/>
    <p:sldId id="377" r:id="rId108"/>
    <p:sldId id="374" r:id="rId109"/>
    <p:sldId id="378" r:id="rId110"/>
    <p:sldId id="379" r:id="rId111"/>
    <p:sldId id="380" r:id="rId112"/>
    <p:sldId id="381" r:id="rId113"/>
    <p:sldId id="404" r:id="rId114"/>
    <p:sldId id="382" r:id="rId115"/>
    <p:sldId id="384" r:id="rId116"/>
    <p:sldId id="385" r:id="rId117"/>
    <p:sldId id="386" r:id="rId118"/>
    <p:sldId id="387" r:id="rId119"/>
    <p:sldId id="405" r:id="rId120"/>
    <p:sldId id="388" r:id="rId121"/>
    <p:sldId id="389" r:id="rId122"/>
    <p:sldId id="390" r:id="rId123"/>
    <p:sldId id="391" r:id="rId124"/>
    <p:sldId id="392" r:id="rId125"/>
    <p:sldId id="417" r:id="rId126"/>
    <p:sldId id="416" r:id="rId127"/>
    <p:sldId id="411" r:id="rId128"/>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J WAN" initials="AP" lastIdx="6"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0000FF"/>
    <a:srgbClr val="FF6600"/>
    <a:srgbClr val="00CC00"/>
    <a:srgbClr val="FF3300"/>
    <a:srgbClr val="F9F9F9"/>
    <a:srgbClr val="FFFFED"/>
    <a:srgbClr val="FFFFE5"/>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70" autoAdjust="0"/>
    <p:restoredTop sz="94279" autoAdjust="0"/>
  </p:normalViewPr>
  <p:slideViewPr>
    <p:cSldViewPr>
      <p:cViewPr>
        <p:scale>
          <a:sx n="66" d="100"/>
          <a:sy n="66" d="100"/>
        </p:scale>
        <p:origin x="-222" y="-8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888"/>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commentAuthors" Target="commentAuthors.xml"/><Relationship Id="rId135" Type="http://schemas.microsoft.com/office/2006/relationships/legacyDocTextInfo" Target="legacyDocTextInfo.bin"/><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3" Type="http://schemas.microsoft.com/office/2006/relationships/legacyDiagramText" Target="legacyDiagramText3.bin"/><Relationship Id="rId2" Type="http://schemas.microsoft.com/office/2006/relationships/legacyDiagramText" Target="legacyDiagramText2.bin"/><Relationship Id="rId1" Type="http://schemas.microsoft.com/office/2006/relationships/legacyDiagramText" Target="legacyDiagramText1.bin"/><Relationship Id="rId6" Type="http://schemas.microsoft.com/office/2006/relationships/legacyDiagramText" Target="legacyDiagramText6.bin"/><Relationship Id="rId5" Type="http://schemas.microsoft.com/office/2006/relationships/legacyDiagramText" Target="legacyDiagramText5.bin"/><Relationship Id="rId4" Type="http://schemas.microsoft.com/office/2006/relationships/legacyDiagramText" Target="legacyDiagramText4.bin"/></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09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ltLang="zh-CN"/>
          </a:p>
        </p:txBody>
      </p:sp>
      <p:sp>
        <p:nvSpPr>
          <p:cNvPr id="21094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ltLang="zh-CN"/>
          </a:p>
        </p:txBody>
      </p:sp>
      <p:sp>
        <p:nvSpPr>
          <p:cNvPr id="4915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1094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21095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ltLang="zh-CN"/>
          </a:p>
        </p:txBody>
      </p:sp>
      <p:sp>
        <p:nvSpPr>
          <p:cNvPr id="21095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06517E80-4203-47BE-B292-3E3D107091C6}"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BE34EA3-27DD-4FBE-8175-AF398AAAED41}" type="slidenum">
              <a:rPr lang="zh-CN" altLang="en-US" smtClean="0"/>
              <a:pPr/>
              <a:t>6</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06517E80-4203-47BE-B292-3E3D107091C6}" type="slidenum">
              <a:rPr lang="en-US" altLang="zh-CN" smtClean="0"/>
              <a:pPr>
                <a:defRPr/>
              </a:pPr>
              <a:t>29</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06517E80-4203-47BE-B292-3E3D107091C6}" type="slidenum">
              <a:rPr lang="en-US" altLang="zh-CN" smtClean="0"/>
              <a:pPr>
                <a:defRPr/>
              </a:pPr>
              <a:t>30</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BE34EA3-27DD-4FBE-8175-AF398AAAED41}" type="slidenum">
              <a:rPr lang="zh-CN" altLang="en-US" smtClean="0"/>
              <a:pPr/>
              <a:t>31</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BE34EA3-27DD-4FBE-8175-AF398AAAED41}" type="slidenum">
              <a:rPr lang="zh-CN" altLang="en-US" smtClean="0"/>
              <a:pPr/>
              <a:t>32</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BE34EA3-27DD-4FBE-8175-AF398AAAED41}" type="slidenum">
              <a:rPr lang="zh-CN" altLang="en-US" smtClean="0"/>
              <a:pPr/>
              <a:t>35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06517E80-4203-47BE-B292-3E3D107091C6}" type="slidenum">
              <a:rPr lang="en-US" altLang="zh-CN" smtClean="0"/>
              <a:pPr>
                <a:defRPr/>
              </a:pPr>
              <a:t>36</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06517E80-4203-47BE-B292-3E3D107091C6}" type="slidenum">
              <a:rPr lang="en-US" altLang="zh-CN" smtClean="0"/>
              <a:pPr>
                <a:defRPr/>
              </a:pPr>
              <a:t>40</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BE34EA3-27DD-4FBE-8175-AF398AAAED41}" type="slidenum">
              <a:rPr lang="zh-CN" altLang="en-US" smtClean="0"/>
              <a:pPr/>
              <a:t>48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BE34EA3-27DD-4FBE-8175-AF398AAAED41}" type="slidenum">
              <a:rPr lang="zh-CN" altLang="en-US" smtClean="0"/>
              <a:pPr/>
              <a:t>49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BE34EA3-27DD-4FBE-8175-AF398AAAED41}" type="slidenum">
              <a:rPr lang="zh-CN" altLang="en-US" smtClean="0"/>
              <a:pPr/>
              <a:t>54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06517E80-4203-47BE-B292-3E3D107091C6}" type="slidenum">
              <a:rPr lang="en-US" altLang="zh-CN" smtClean="0"/>
              <a:pPr>
                <a:defRPr/>
              </a:pPr>
              <a:t>11</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BE34EA3-27DD-4FBE-8175-AF398AAAED41}" type="slidenum">
              <a:rPr lang="zh-CN" altLang="en-US" smtClean="0"/>
              <a:pPr/>
              <a:t>57</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BE34EA3-27DD-4FBE-8175-AF398AAAED41}" type="slidenum">
              <a:rPr lang="zh-CN" altLang="en-US" smtClean="0"/>
              <a:pPr/>
              <a:t>58</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BE34EA3-27DD-4FBE-8175-AF398AAAED41}" type="slidenum">
              <a:rPr lang="zh-CN" altLang="en-US" smtClean="0"/>
              <a:pPr/>
              <a:t>60</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BE34EA3-27DD-4FBE-8175-AF398AAAED41}" type="slidenum">
              <a:rPr lang="zh-CN" altLang="en-US" smtClean="0"/>
              <a:pPr/>
              <a:t>67</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06517E80-4203-47BE-B292-3E3D107091C6}" type="slidenum">
              <a:rPr lang="en-US" altLang="zh-CN" smtClean="0"/>
              <a:pPr>
                <a:defRPr/>
              </a:pPr>
              <a:t>74</a:t>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06517E80-4203-47BE-B292-3E3D107091C6}" type="slidenum">
              <a:rPr lang="en-US" altLang="zh-CN" smtClean="0"/>
              <a:pPr>
                <a:defRPr/>
              </a:pPr>
              <a:t>99</a:t>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06517E80-4203-47BE-B292-3E3D107091C6}" type="slidenum">
              <a:rPr lang="en-US" altLang="zh-CN" smtClean="0"/>
              <a:pPr>
                <a:defRPr/>
              </a:pPr>
              <a:t>101</a:t>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06517E80-4203-47BE-B292-3E3D107091C6}" type="slidenum">
              <a:rPr lang="en-US" altLang="zh-CN" smtClean="0"/>
              <a:pPr>
                <a:defRPr/>
              </a:pPr>
              <a:t>102</a:t>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06517E80-4203-47BE-B292-3E3D107091C6}" type="slidenum">
              <a:rPr lang="en-US" altLang="zh-CN" smtClean="0"/>
              <a:pPr>
                <a:defRPr/>
              </a:pPr>
              <a:t>105</a:t>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06517E80-4203-47BE-B292-3E3D107091C6}" type="slidenum">
              <a:rPr lang="en-US" altLang="zh-CN" smtClean="0"/>
              <a:pPr>
                <a:defRPr/>
              </a:pPr>
              <a:t>109</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BE34EA3-27DD-4FBE-8175-AF398AAAED41}" type="slidenum">
              <a:rPr lang="zh-CN" altLang="en-US" smtClean="0"/>
              <a:pPr/>
              <a:t>12</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BE34EA3-27DD-4FBE-8175-AF398AAAED41}" type="slidenum">
              <a:rPr lang="zh-CN" altLang="en-US" smtClean="0"/>
              <a:pPr/>
              <a:t>13</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BE34EA3-27DD-4FBE-8175-AF398AAAED41}" type="slidenum">
              <a:rPr lang="zh-CN" altLang="en-US" smtClean="0"/>
              <a:pPr/>
              <a:t>14</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BE34EA3-27DD-4FBE-8175-AF398AAAED41}" type="slidenum">
              <a:rPr lang="zh-CN" altLang="en-US" smtClean="0"/>
              <a:pPr/>
              <a:t>15</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BE34EA3-27DD-4FBE-8175-AF398AAAED41}" type="slidenum">
              <a:rPr lang="zh-CN" altLang="en-US" smtClean="0"/>
              <a:pPr/>
              <a:t>21</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BE34EA3-27DD-4FBE-8175-AF398AAAED41}" type="slidenum">
              <a:rPr lang="zh-CN" altLang="en-US" smtClean="0"/>
              <a:pPr/>
              <a:t>24</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BE34EA3-27DD-4FBE-8175-AF398AAAED41}" type="slidenum">
              <a:rPr lang="zh-CN" altLang="en-US" smtClean="0"/>
              <a:pPr/>
              <a:t>25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pic>
        <p:nvPicPr>
          <p:cNvPr id="5" name="Picture 8" descr="2"/>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14723" name="Rectangle 3"/>
          <p:cNvSpPr>
            <a:spLocks noGrp="1" noChangeArrowheads="1"/>
          </p:cNvSpPr>
          <p:nvPr>
            <p:ph type="ctrTitle"/>
          </p:nvPr>
        </p:nvSpPr>
        <p:spPr bwMode="auto">
          <a:xfrm>
            <a:off x="685800" y="2130425"/>
            <a:ext cx="7772400" cy="1470025"/>
          </a:xfrm>
          <a:prstGeom prst="rect">
            <a:avLst/>
          </a:prstGeom>
          <a:noFill/>
          <a:ln>
            <a:miter lim="800000"/>
            <a:headEnd/>
            <a:tailEnd/>
          </a:ln>
        </p:spPr>
        <p:txBody>
          <a:bodyPr vert="horz" wrap="square" lIns="91440" tIns="45720" rIns="91440" bIns="45720" numCol="1" anchor="ctr" anchorCtr="0" compatLnSpc="1">
            <a:prstTxWarp prst="textNoShape">
              <a:avLst/>
            </a:prstTxWarp>
          </a:bodyPr>
          <a:lstStyle>
            <a:lvl1pPr>
              <a:defRPr b="1">
                <a:ea typeface="黑体" pitchFamily="2" charset="-122"/>
              </a:defRPr>
            </a:lvl1pPr>
          </a:lstStyle>
          <a:p>
            <a:r>
              <a:rPr lang="zh-CN" altLang="en-US" dirty="0"/>
              <a:t>单击此处编辑母版标题样式</a:t>
            </a:r>
          </a:p>
        </p:txBody>
      </p:sp>
      <p:sp>
        <p:nvSpPr>
          <p:cNvPr id="414724" name="Rectangle 4"/>
          <p:cNvSpPr>
            <a:spLocks noGrp="1" noChangeArrowheads="1"/>
          </p:cNvSpPr>
          <p:nvPr>
            <p:ph type="subTitle" idx="1"/>
          </p:nvPr>
        </p:nvSpPr>
        <p:spPr>
          <a:xfrm>
            <a:off x="1371600" y="3886200"/>
            <a:ext cx="6400800" cy="1752600"/>
          </a:xfrm>
        </p:spPr>
        <p:txBody>
          <a:bodyPr/>
          <a:lstStyle>
            <a:lvl1pPr marL="0" indent="0" algn="r">
              <a:buFontTx/>
              <a:buNone/>
              <a:defRPr b="1">
                <a:ea typeface="楷体_GB2312" pitchFamily="49" charset="-122"/>
              </a:defRPr>
            </a:lvl1pPr>
          </a:lstStyle>
          <a:p>
            <a:r>
              <a:rPr lang="zh-CN" altLang="en-US" dirty="0"/>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sz="3600" b="1">
                <a:latin typeface="黑体" pitchFamily="2" charset="-122"/>
                <a:ea typeface="黑体" pitchFamily="2" charset="-122"/>
              </a:defRPr>
            </a:lvl1p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21362"/>
          </a:xfrm>
          <a:prstGeom prst="rect">
            <a:avLst/>
          </a:prstGeom>
        </p:spPr>
        <p:txBody>
          <a:bodyPr vert="eaVert"/>
          <a:lstStyle>
            <a:lvl1pPr>
              <a:defRPr sz="3600" b="1">
                <a:latin typeface="黑体" pitchFamily="2" charset="-122"/>
                <a:ea typeface="黑体" pitchFamily="2" charset="-122"/>
              </a:defRPr>
            </a:lvl1pPr>
          </a:lstStyle>
          <a:p>
            <a:r>
              <a:rPr lang="zh-CN" altLang="en-US" dirty="0" smtClean="0"/>
              <a:t>单击此处编辑母版标题样式</a:t>
            </a:r>
            <a:endParaRPr lang="zh-CN" altLang="en-US" dirty="0"/>
          </a:p>
        </p:txBody>
      </p:sp>
      <p:sp>
        <p:nvSpPr>
          <p:cNvPr id="3" name="竖排文字占位符 2"/>
          <p:cNvSpPr>
            <a:spLocks noGrp="1"/>
          </p:cNvSpPr>
          <p:nvPr>
            <p:ph type="body" orient="vert" idx="1"/>
          </p:nvPr>
        </p:nvSpPr>
        <p:spPr>
          <a:xfrm>
            <a:off x="457200" y="274638"/>
            <a:ext cx="6019800" cy="5821362"/>
          </a:xfrm>
        </p:spPr>
        <p:txBody>
          <a:bodyPr vert="eaVert"/>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sz="3600" b="1">
                <a:latin typeface="黑体" pitchFamily="2" charset="-122"/>
                <a:ea typeface="黑体" pitchFamily="2" charset="-122"/>
              </a:defRPr>
            </a:lvl1p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914400"/>
            <a:ext cx="3810000" cy="5181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914400"/>
            <a:ext cx="3810000" cy="2514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581400"/>
            <a:ext cx="3810000" cy="2514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213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301625" y="381000"/>
            <a:ext cx="8540750" cy="114300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301625" y="6245225"/>
            <a:ext cx="2289175" cy="476250"/>
          </a:xfrm>
          <a:prstGeom prst="rect">
            <a:avLst/>
          </a:prstGeom>
        </p:spPr>
        <p:txBody>
          <a:bodyPr/>
          <a:lstStyle>
            <a:lvl1pPr>
              <a:defRPr/>
            </a:lvl1pPr>
          </a:lstStyle>
          <a:p>
            <a:endParaRPr lang="zh-CN" altLang="zh-CN" dirty="0"/>
          </a:p>
        </p:txBody>
      </p:sp>
      <p:sp>
        <p:nvSpPr>
          <p:cNvPr id="4" name="页脚占位符 3"/>
          <p:cNvSpPr>
            <a:spLocks noGrp="1"/>
          </p:cNvSpPr>
          <p:nvPr>
            <p:ph type="ftr" sz="quarter" idx="11"/>
          </p:nvPr>
        </p:nvSpPr>
        <p:spPr>
          <a:xfrm>
            <a:off x="3124200" y="6245225"/>
            <a:ext cx="2895600" cy="476250"/>
          </a:xfrm>
          <a:prstGeom prst="rect">
            <a:avLst/>
          </a:prstGeom>
        </p:spPr>
        <p:txBody>
          <a:bodyPr/>
          <a:lstStyle>
            <a:lvl1pPr>
              <a:defRPr/>
            </a:lvl1pPr>
          </a:lstStyle>
          <a:p>
            <a:endParaRPr lang="zh-CN" altLang="zh-CN"/>
          </a:p>
        </p:txBody>
      </p:sp>
      <p:sp>
        <p:nvSpPr>
          <p:cNvPr id="5" name="灯片编号占位符 4"/>
          <p:cNvSpPr>
            <a:spLocks noGrp="1"/>
          </p:cNvSpPr>
          <p:nvPr>
            <p:ph type="sldNum" sz="quarter" idx="12"/>
          </p:nvPr>
        </p:nvSpPr>
        <p:spPr>
          <a:xfrm>
            <a:off x="6553200" y="6245225"/>
            <a:ext cx="2289175" cy="476250"/>
          </a:xfrm>
          <a:prstGeom prst="rect">
            <a:avLst/>
          </a:prstGeom>
        </p:spPr>
        <p:txBody>
          <a:bodyPr/>
          <a:lstStyle>
            <a:lvl1pPr>
              <a:defRPr/>
            </a:lvl1pPr>
          </a:lstStyle>
          <a:p>
            <a:fld id="{A7BD82F9-3BA2-4018-92DC-7F9D9BFAAE9E}" type="slidenum">
              <a:rPr lang="zh-CN" altLang="en-US"/>
              <a:pPr/>
              <a:t>‹#›</a:t>
            </a:fld>
            <a:endParaRPr lang="en-US" sz="1600" b="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atin typeface="黑体" pitchFamily="2" charset="-122"/>
                <a:ea typeface="黑体" pitchFamily="2" charset="-122"/>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sz="3600" b="1">
                <a:latin typeface="黑体" pitchFamily="2" charset="-122"/>
                <a:ea typeface="黑体"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sz="3600" b="1">
                <a:latin typeface="黑体" pitchFamily="2" charset="-122"/>
                <a:ea typeface="黑体"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685800" y="914400"/>
            <a:ext cx="3810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648200" y="914400"/>
            <a:ext cx="3810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sz="3600" b="1">
                <a:latin typeface="黑体" pitchFamily="2" charset="-122"/>
                <a:ea typeface="黑体" pitchFamily="2" charset="-122"/>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sz="3600" b="1">
                <a:latin typeface="黑体" pitchFamily="2" charset="-122"/>
                <a:ea typeface="黑体" pitchFamily="2" charset="-122"/>
              </a:defRPr>
            </a:lvl1p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800" b="1">
                <a:latin typeface="黑体" pitchFamily="2" charset="-122"/>
                <a:ea typeface="黑体"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文本占位符 3"/>
          <p:cNvSpPr>
            <a:spLocks noGrp="1"/>
          </p:cNvSpPr>
          <p:nvPr>
            <p:ph type="body" sz="half" idx="2"/>
          </p:nvPr>
        </p:nvSpPr>
        <p:spPr>
          <a:xfrm>
            <a:off x="457200" y="1435100"/>
            <a:ext cx="3008313" cy="4691063"/>
          </a:xfrm>
        </p:spPr>
        <p:txBody>
          <a:bodyPr/>
          <a:lstStyle>
            <a:lvl1pPr marL="0" indent="0">
              <a:buNone/>
              <a:defRPr sz="2400">
                <a:latin typeface="楷体_GB2312" pitchFamily="49" charset="-122"/>
                <a:ea typeface="楷体_GB2312" pitchFamily="49"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400" b="1">
                <a:latin typeface="黑体" pitchFamily="2" charset="-122"/>
                <a:ea typeface="黑体" pitchFamily="2" charset="-122"/>
              </a:defRPr>
            </a:lvl1pPr>
          </a:lstStyle>
          <a:p>
            <a:r>
              <a:rPr lang="zh-CN" altLang="en-US" dirty="0" smtClean="0"/>
              <a:t>单击此处编辑母版标题样式</a:t>
            </a:r>
            <a:endParaRPr lang="zh-CN" altLang="en-US" dirty="0"/>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2400">
                <a:latin typeface="楷体_GB2312" pitchFamily="49" charset="-122"/>
                <a:ea typeface="楷体_GB2312" pitchFamily="49"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idx="1"/>
          </p:nvPr>
        </p:nvSpPr>
        <p:spPr bwMode="auto">
          <a:xfrm>
            <a:off x="685800" y="914400"/>
            <a:ext cx="7772400" cy="518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413699" name="Rectangle 3"/>
          <p:cNvSpPr>
            <a:spLocks noChangeArrowheads="1"/>
          </p:cNvSpPr>
          <p:nvPr/>
        </p:nvSpPr>
        <p:spPr bwMode="auto">
          <a:xfrm>
            <a:off x="0" y="228600"/>
            <a:ext cx="9144000" cy="76200"/>
          </a:xfrm>
          <a:prstGeom prst="rect">
            <a:avLst/>
          </a:prstGeom>
          <a:gradFill rotWithShape="1">
            <a:gsLst>
              <a:gs pos="0">
                <a:srgbClr val="3366FF"/>
              </a:gs>
              <a:gs pos="100000">
                <a:schemeClr val="bg1"/>
              </a:gs>
            </a:gsLst>
            <a:lin ang="5400000" scaled="1"/>
          </a:gradFill>
          <a:ln w="9525">
            <a:solidFill>
              <a:schemeClr val="tx1"/>
            </a:solidFill>
            <a:miter lim="800000"/>
            <a:headEnd/>
            <a:tailEnd/>
          </a:ln>
          <a:effectLst/>
        </p:spPr>
        <p:txBody>
          <a:bodyPr wrap="none" anchor="ctr"/>
          <a:lstStyle/>
          <a:p>
            <a:pPr>
              <a:defRPr/>
            </a:pPr>
            <a:endParaRPr lang="zh-CN" altLang="en-US"/>
          </a:p>
        </p:txBody>
      </p:sp>
      <p:pic>
        <p:nvPicPr>
          <p:cNvPr id="2052" name="Picture 5" descr="校徽2n 拷贝"/>
          <p:cNvPicPr>
            <a:picLocks noChangeAspect="1" noChangeArrowheads="1"/>
          </p:cNvPicPr>
          <p:nvPr/>
        </p:nvPicPr>
        <p:blipFill>
          <a:blip r:embed="rId16" cstate="print"/>
          <a:srcRect/>
          <a:stretch>
            <a:fillRect/>
          </a:stretch>
        </p:blipFill>
        <p:spPr bwMode="auto">
          <a:xfrm>
            <a:off x="8459788" y="6096000"/>
            <a:ext cx="684212" cy="762000"/>
          </a:xfrm>
          <a:prstGeom prst="rect">
            <a:avLst/>
          </a:prstGeom>
          <a:noFill/>
          <a:ln w="9525">
            <a:noFill/>
            <a:miter lim="800000"/>
            <a:headEnd/>
            <a:tailEnd/>
          </a:ln>
        </p:spPr>
      </p:pic>
      <p:pic>
        <p:nvPicPr>
          <p:cNvPr id="2053" name="Picture 6" descr="swjtu-blue"/>
          <p:cNvPicPr>
            <a:picLocks noChangeAspect="1" noChangeArrowheads="1"/>
          </p:cNvPicPr>
          <p:nvPr/>
        </p:nvPicPr>
        <p:blipFill>
          <a:blip r:embed="rId17" cstate="print"/>
          <a:srcRect/>
          <a:stretch>
            <a:fillRect/>
          </a:stretch>
        </p:blipFill>
        <p:spPr bwMode="auto">
          <a:xfrm>
            <a:off x="6477000" y="6457950"/>
            <a:ext cx="1828800" cy="400050"/>
          </a:xfrm>
          <a:prstGeom prst="rect">
            <a:avLst/>
          </a:prstGeom>
          <a:noFill/>
          <a:ln w="9525">
            <a:noFill/>
            <a:miter lim="800000"/>
            <a:headEnd/>
            <a:tailEnd/>
          </a:ln>
        </p:spPr>
      </p:pic>
      <p:sp>
        <p:nvSpPr>
          <p:cNvPr id="413703" name="Rectangle 7"/>
          <p:cNvSpPr>
            <a:spLocks noChangeArrowheads="1"/>
          </p:cNvSpPr>
          <p:nvPr/>
        </p:nvSpPr>
        <p:spPr bwMode="auto">
          <a:xfrm>
            <a:off x="0" y="6308725"/>
            <a:ext cx="8316913" cy="93663"/>
          </a:xfrm>
          <a:prstGeom prst="rect">
            <a:avLst/>
          </a:prstGeom>
          <a:gradFill rotWithShape="1">
            <a:gsLst>
              <a:gs pos="0">
                <a:schemeClr val="bg1"/>
              </a:gs>
              <a:gs pos="100000">
                <a:srgbClr val="0033CC"/>
              </a:gs>
            </a:gsLst>
            <a:lin ang="5400000" scaled="1"/>
          </a:gradFill>
          <a:ln w="9525">
            <a:solidFill>
              <a:schemeClr val="tx1"/>
            </a:solidFill>
            <a:miter lim="800000"/>
            <a:headEnd/>
            <a:tailEnd/>
          </a:ln>
          <a:effectLst/>
        </p:spPr>
        <p:txBody>
          <a:bodyPr wrap="none" anchor="ctr"/>
          <a:lstStyle/>
          <a:p>
            <a:pPr>
              <a:defRPr/>
            </a:pPr>
            <a:endParaRPr lang="zh-CN" altLang="en-US"/>
          </a:p>
        </p:txBody>
      </p:sp>
      <p:sp>
        <p:nvSpPr>
          <p:cNvPr id="9" name="TextBox 8"/>
          <p:cNvSpPr txBox="1"/>
          <p:nvPr userDrawn="1"/>
        </p:nvSpPr>
        <p:spPr>
          <a:xfrm>
            <a:off x="179512" y="6443663"/>
            <a:ext cx="5832648" cy="369332"/>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defRPr/>
            </a:pPr>
            <a:r>
              <a:rPr lang="zh-CN" altLang="en-US" b="1" dirty="0" smtClean="0">
                <a:solidFill>
                  <a:srgbClr val="0000CC"/>
                </a:solidFill>
              </a:rPr>
              <a:t>工程材料   第</a:t>
            </a:r>
            <a:r>
              <a:rPr lang="en-US" altLang="zh-CN" b="1" dirty="0" smtClean="0">
                <a:solidFill>
                  <a:srgbClr val="0000CC"/>
                </a:solidFill>
              </a:rPr>
              <a:t>7</a:t>
            </a:r>
            <a:r>
              <a:rPr lang="zh-CN" altLang="en-US" b="1" dirty="0" smtClean="0">
                <a:solidFill>
                  <a:srgbClr val="0000CC"/>
                </a:solidFill>
              </a:rPr>
              <a:t>章  第 </a:t>
            </a:r>
            <a:fld id="{57738F2C-9540-4D4B-80A0-EAC53700EE88}" type="slidenum">
              <a:rPr lang="zh-CN" altLang="en-US" b="1" smtClean="0">
                <a:solidFill>
                  <a:srgbClr val="0000CC"/>
                </a:solidFill>
              </a:rPr>
              <a:pPr marL="0" marR="0" indent="0" algn="l" defTabSz="914400" rtl="0" eaLnBrk="1" fontAlgn="base" latinLnBrk="0" hangingPunct="1">
                <a:lnSpc>
                  <a:spcPct val="100000"/>
                </a:lnSpc>
                <a:spcBef>
                  <a:spcPct val="0"/>
                </a:spcBef>
                <a:spcAft>
                  <a:spcPct val="0"/>
                </a:spcAft>
                <a:buClrTx/>
                <a:buSzTx/>
                <a:buFontTx/>
                <a:buNone/>
                <a:tabLst/>
                <a:defRPr/>
              </a:pPr>
              <a:t>‹#›</a:t>
            </a:fld>
            <a:r>
              <a:rPr lang="zh-CN" altLang="en-US" b="1" dirty="0" smtClean="0">
                <a:solidFill>
                  <a:srgbClr val="0000CC"/>
                </a:solidFill>
              </a:rPr>
              <a:t> 页</a:t>
            </a:r>
            <a:endParaRPr lang="zh-CN" altLang="en-US" b="1" dirty="0">
              <a:solidFill>
                <a:srgbClr val="0000CC"/>
              </a:solidFill>
            </a:endParaRPr>
          </a:p>
        </p:txBody>
      </p:sp>
    </p:spTree>
  </p:cSld>
  <p:clrMap bg1="lt1" tx1="dk1" bg2="lt2" tx2="dk2" accent1="accent1" accent2="accent2" accent3="accent3" accent4="accent4" accent5="accent5" accent6="accent6" hlink="hlink" folHlink="folHlink"/>
  <p:sldLayoutIdLst>
    <p:sldLayoutId id="2147483710"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1" r:id="rId14"/>
  </p:sldLayoutIdLst>
  <p:timing>
    <p:tnLst>
      <p:par>
        <p:cTn id="1" dur="indefinite" restart="never" nodeType="tmRoot"/>
      </p:par>
    </p:tnLst>
  </p:timing>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lr>
          <a:srgbClr val="C00000"/>
        </a:buClr>
        <a:buFont typeface="Wingdings" pitchFamily="2" charset="2"/>
        <a:buChar char="p"/>
        <a:defRPr sz="3200" b="1">
          <a:solidFill>
            <a:schemeClr val="tx1"/>
          </a:solidFill>
          <a:latin typeface="黑体" pitchFamily="2" charset="-122"/>
          <a:ea typeface="黑体" pitchFamily="2" charset="-122"/>
          <a:cs typeface="+mn-cs"/>
        </a:defRPr>
      </a:lvl1pPr>
      <a:lvl2pPr marL="742950" indent="-285750" algn="l" rtl="0" eaLnBrk="0" fontAlgn="base" hangingPunct="0">
        <a:spcBef>
          <a:spcPct val="20000"/>
        </a:spcBef>
        <a:spcAft>
          <a:spcPct val="0"/>
        </a:spcAft>
        <a:buClr>
          <a:srgbClr val="0000FF"/>
        </a:buClr>
        <a:buFont typeface="Wingdings" pitchFamily="2" charset="2"/>
        <a:buChar char="u"/>
        <a:defRPr sz="2800" b="1">
          <a:solidFill>
            <a:schemeClr val="tx1"/>
          </a:solidFill>
          <a:latin typeface="楷体_GB2312" pitchFamily="49" charset="-122"/>
          <a:ea typeface="楷体_GB2312" pitchFamily="49" charset="-122"/>
        </a:defRPr>
      </a:lvl2pPr>
      <a:lvl3pPr marL="1143000" indent="-228600" algn="l" rtl="0" eaLnBrk="0" fontAlgn="base" hangingPunct="0">
        <a:spcBef>
          <a:spcPct val="20000"/>
        </a:spcBef>
        <a:spcAft>
          <a:spcPct val="0"/>
        </a:spcAft>
        <a:buClr>
          <a:srgbClr val="7030A0"/>
        </a:buClr>
        <a:buFont typeface="Wingdings" pitchFamily="2" charset="2"/>
        <a:buChar char="l"/>
        <a:defRPr sz="2400" b="1">
          <a:solidFill>
            <a:schemeClr val="tx1"/>
          </a:solidFill>
          <a:latin typeface="楷体_GB2312" pitchFamily="49" charset="-122"/>
          <a:ea typeface="楷体_GB2312" pitchFamily="49" charset="-122"/>
        </a:defRPr>
      </a:lvl3pPr>
      <a:lvl4pPr marL="1600200" indent="-228600" algn="l" rtl="0" eaLnBrk="0" fontAlgn="base" hangingPunct="0">
        <a:spcBef>
          <a:spcPct val="20000"/>
        </a:spcBef>
        <a:spcAft>
          <a:spcPct val="0"/>
        </a:spcAft>
        <a:buClr>
          <a:srgbClr val="00B050"/>
        </a:buClr>
        <a:buFont typeface="Wingdings" pitchFamily="2" charset="2"/>
        <a:buChar char="Ø"/>
        <a:defRPr sz="2400" b="1">
          <a:solidFill>
            <a:schemeClr val="tx1"/>
          </a:solidFill>
          <a:latin typeface="楷体_GB2312" pitchFamily="49" charset="-122"/>
          <a:ea typeface="楷体_GB2312" pitchFamily="49" charset="-122"/>
        </a:defRPr>
      </a:lvl4pPr>
      <a:lvl5pPr marL="2057400" indent="-228600" algn="l" rtl="0" eaLnBrk="0" fontAlgn="base" hangingPunct="0">
        <a:spcBef>
          <a:spcPct val="20000"/>
        </a:spcBef>
        <a:spcAft>
          <a:spcPct val="0"/>
        </a:spcAft>
        <a:buClr>
          <a:srgbClr val="00B050"/>
        </a:buClr>
        <a:buFontTx/>
        <a:buNone/>
        <a:defRPr sz="2400" b="1">
          <a:solidFill>
            <a:schemeClr val="tx1"/>
          </a:solidFill>
          <a:latin typeface="楷体_GB2312" pitchFamily="49" charset="-122"/>
          <a:ea typeface="楷体_GB2312" pitchFamily="49"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2" Type="http://schemas.openxmlformats.org/officeDocument/2006/relationships/image" Target="../media/image112.gif"/><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14.jpeg"/></Relationships>
</file>

<file path=ppt/slides/_rels/slide102.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16.jpe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19.jpe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20.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8" Type="http://schemas.openxmlformats.org/officeDocument/2006/relationships/image" Target="../media/image128.jpeg"/><Relationship Id="rId3" Type="http://schemas.openxmlformats.org/officeDocument/2006/relationships/image" Target="../media/image123.jpeg"/><Relationship Id="rId7" Type="http://schemas.openxmlformats.org/officeDocument/2006/relationships/image" Target="../media/image127.jpe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26.jpeg"/><Relationship Id="rId5" Type="http://schemas.openxmlformats.org/officeDocument/2006/relationships/image" Target="../media/image125.jpeg"/><Relationship Id="rId4" Type="http://schemas.openxmlformats.org/officeDocument/2006/relationships/image" Target="../media/image124.jpeg"/></Relationships>
</file>

<file path=ppt/slides/_rels/slide11.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30.gif"/><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133.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8.wmf"/><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15.png"/><Relationship Id="rId4" Type="http://schemas.openxmlformats.org/officeDocument/2006/relationships/image" Target="../media/image8.wmf"/></Relationships>
</file>

<file path=ppt/slides/_rels/slide15.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vmlDrawing" Target="../drawings/vmlDrawing1.v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4.xml"/><Relationship Id="rId6" Type="http://schemas.openxmlformats.org/officeDocument/2006/relationships/image" Target="../media/image37.jpeg"/><Relationship Id="rId5" Type="http://schemas.openxmlformats.org/officeDocument/2006/relationships/image" Target="../media/image36.png"/><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4.xm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4.xml"/><Relationship Id="rId5" Type="http://schemas.openxmlformats.org/officeDocument/2006/relationships/image" Target="../media/image44.png"/><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4.xml"/><Relationship Id="rId5" Type="http://schemas.openxmlformats.org/officeDocument/2006/relationships/image" Target="../media/image49.png"/><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4.xml"/><Relationship Id="rId4" Type="http://schemas.openxmlformats.org/officeDocument/2006/relationships/image" Target="../media/image52.png"/></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image" Target="../media/image60.png"/><Relationship Id="rId1" Type="http://schemas.openxmlformats.org/officeDocument/2006/relationships/slideLayout" Target="../slideLayouts/slideLayout14.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s>
</file>

<file path=ppt/slides/_rels/slide7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14.xml"/><Relationship Id="rId5" Type="http://schemas.openxmlformats.org/officeDocument/2006/relationships/image" Target="../media/image76.jpeg"/><Relationship Id="rId4" Type="http://schemas.openxmlformats.org/officeDocument/2006/relationships/image" Target="../media/image75.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image" Target="../media/image78.jpeg"/><Relationship Id="rId7" Type="http://schemas.openxmlformats.org/officeDocument/2006/relationships/image" Target="../media/image82.jpeg"/><Relationship Id="rId2" Type="http://schemas.openxmlformats.org/officeDocument/2006/relationships/image" Target="../media/image77.jpeg"/><Relationship Id="rId1" Type="http://schemas.openxmlformats.org/officeDocument/2006/relationships/slideLayout" Target="../slideLayouts/slideLayout14.xml"/><Relationship Id="rId6" Type="http://schemas.openxmlformats.org/officeDocument/2006/relationships/image" Target="../media/image81.jpeg"/><Relationship Id="rId5" Type="http://schemas.openxmlformats.org/officeDocument/2006/relationships/image" Target="../media/image80.jpeg"/><Relationship Id="rId4" Type="http://schemas.openxmlformats.org/officeDocument/2006/relationships/image" Target="../media/image79.jpe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14.xml"/><Relationship Id="rId4" Type="http://schemas.openxmlformats.org/officeDocument/2006/relationships/image" Target="../media/image85.jpe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4.xml"/><Relationship Id="rId5" Type="http://schemas.openxmlformats.org/officeDocument/2006/relationships/image" Target="../media/image89.png"/><Relationship Id="rId4" Type="http://schemas.openxmlformats.org/officeDocument/2006/relationships/image" Target="../media/image8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3" Type="http://schemas.openxmlformats.org/officeDocument/2006/relationships/image" Target="../media/image91.gif"/><Relationship Id="rId2" Type="http://schemas.openxmlformats.org/officeDocument/2006/relationships/image" Target="../media/image90.jpeg"/><Relationship Id="rId1" Type="http://schemas.openxmlformats.org/officeDocument/2006/relationships/slideLayout" Target="../slideLayouts/slideLayout14.xml"/><Relationship Id="rId5" Type="http://schemas.openxmlformats.org/officeDocument/2006/relationships/image" Target="../media/image93.jpeg"/><Relationship Id="rId4" Type="http://schemas.openxmlformats.org/officeDocument/2006/relationships/image" Target="../media/image92.jpe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14.xml"/><Relationship Id="rId6" Type="http://schemas.openxmlformats.org/officeDocument/2006/relationships/image" Target="../media/image97.jpeg"/><Relationship Id="rId5" Type="http://schemas.openxmlformats.org/officeDocument/2006/relationships/image" Target="../media/image96.jpeg"/><Relationship Id="rId4" Type="http://schemas.openxmlformats.org/officeDocument/2006/relationships/hyperlink" Target="http://ocw.xjtu.edu.cn/jxtd/jingpin/uploads/media/multimedia/3microstructure/5_5_1.JPG"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gif"/><Relationship Id="rId1" Type="http://schemas.openxmlformats.org/officeDocument/2006/relationships/slideLayout" Target="../slideLayouts/slideLayout14.xml"/><Relationship Id="rId5" Type="http://schemas.openxmlformats.org/officeDocument/2006/relationships/image" Target="../media/image101.jpeg"/><Relationship Id="rId4" Type="http://schemas.openxmlformats.org/officeDocument/2006/relationships/image" Target="../media/image100.jpeg"/></Relationships>
</file>

<file path=ppt/slides/_rels/slide91.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Layout" Target="../slideLayouts/slideLayout14.xml"/><Relationship Id="rId4" Type="http://schemas.openxmlformats.org/officeDocument/2006/relationships/image" Target="../media/image104.jpe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gif"/><Relationship Id="rId1" Type="http://schemas.openxmlformats.org/officeDocument/2006/relationships/slideLayout" Target="../slideLayouts/slideLayout14.xml"/><Relationship Id="rId5" Type="http://schemas.openxmlformats.org/officeDocument/2006/relationships/image" Target="../media/image108.jpeg"/><Relationship Id="rId4" Type="http://schemas.openxmlformats.org/officeDocument/2006/relationships/image" Target="../media/image107.jpe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p:cNvSpPr>
            <a:spLocks noGrp="1" noChangeArrowheads="1"/>
          </p:cNvSpPr>
          <p:nvPr>
            <p:ph type="ctrTitle"/>
          </p:nvPr>
        </p:nvSpPr>
        <p:spPr>
          <a:xfrm>
            <a:off x="431800" y="2174999"/>
            <a:ext cx="8402638" cy="1470025"/>
          </a:xfrm>
        </p:spPr>
        <p:txBody>
          <a:bodyPr/>
          <a:lstStyle/>
          <a:p>
            <a:pPr eaLnBrk="1" hangingPunct="1"/>
            <a:r>
              <a:rPr lang="zh-CN" altLang="en-US" sz="6000" dirty="0" smtClean="0">
                <a:solidFill>
                  <a:schemeClr val="tx1"/>
                </a:solidFill>
              </a:rPr>
              <a:t>工程材料</a:t>
            </a:r>
            <a:r>
              <a:rPr lang="en-US" altLang="zh-CN" sz="6000" dirty="0" smtClean="0">
                <a:solidFill>
                  <a:schemeClr val="tx1"/>
                </a:solidFill>
              </a:rPr>
              <a:t/>
            </a:r>
            <a:br>
              <a:rPr lang="en-US" altLang="zh-CN" sz="6000" dirty="0" smtClean="0">
                <a:solidFill>
                  <a:schemeClr val="tx1"/>
                </a:solidFill>
              </a:rPr>
            </a:br>
            <a:r>
              <a:rPr lang="zh-CN" altLang="en-US" sz="6000" dirty="0" smtClean="0">
                <a:solidFill>
                  <a:schemeClr val="tx1"/>
                </a:solidFill>
              </a:rPr>
              <a:t>第</a:t>
            </a:r>
            <a:r>
              <a:rPr lang="en-US" altLang="zh-CN" sz="6000" dirty="0" smtClean="0">
                <a:solidFill>
                  <a:schemeClr val="tx1"/>
                </a:solidFill>
              </a:rPr>
              <a:t>7</a:t>
            </a:r>
            <a:r>
              <a:rPr lang="zh-CN" altLang="en-US" sz="6000" dirty="0" smtClean="0">
                <a:solidFill>
                  <a:schemeClr val="tx1"/>
                </a:solidFill>
              </a:rPr>
              <a:t>章  常用金属材料</a:t>
            </a:r>
          </a:p>
        </p:txBody>
      </p:sp>
      <p:sp>
        <p:nvSpPr>
          <p:cNvPr id="4099" name="Rectangle 5"/>
          <p:cNvSpPr>
            <a:spLocks noGrp="1" noChangeArrowheads="1"/>
          </p:cNvSpPr>
          <p:nvPr>
            <p:ph type="subTitle" idx="1"/>
          </p:nvPr>
        </p:nvSpPr>
        <p:spPr>
          <a:xfrm>
            <a:off x="1422400" y="4941168"/>
            <a:ext cx="5894388" cy="1097682"/>
          </a:xfrm>
        </p:spPr>
        <p:txBody>
          <a:bodyPr/>
          <a:lstStyle/>
          <a:p>
            <a:pPr eaLnBrk="1" hangingPunct="1">
              <a:lnSpc>
                <a:spcPct val="90000"/>
              </a:lnSpc>
            </a:pPr>
            <a:r>
              <a:rPr lang="zh-CN" altLang="en-US" b="1" dirty="0" smtClean="0"/>
              <a:t>西南交通大学</a:t>
            </a:r>
            <a:endParaRPr lang="en-US" altLang="zh-CN" b="1" dirty="0" smtClean="0"/>
          </a:p>
          <a:p>
            <a:pPr eaLnBrk="1" hangingPunct="1">
              <a:lnSpc>
                <a:spcPct val="90000"/>
              </a:lnSpc>
            </a:pPr>
            <a:r>
              <a:rPr lang="zh-CN" altLang="en-US" dirty="0" smtClean="0"/>
              <a:t>杨苹</a:t>
            </a:r>
            <a:endParaRPr lang="zh-CN" altLang="en-US" b="1"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rrowheads="1"/>
          </p:cNvSpPr>
          <p:nvPr>
            <p:ph type="title" idx="4294967295"/>
          </p:nvPr>
        </p:nvSpPr>
        <p:spPr>
          <a:xfrm>
            <a:off x="301625" y="381000"/>
            <a:ext cx="8540750" cy="744538"/>
          </a:xfrm>
          <a:prstGeom prst="rect">
            <a:avLst/>
          </a:prstGeom>
          <a:ln/>
        </p:spPr>
        <p:txBody>
          <a:bodyPr/>
          <a:lstStyle/>
          <a:p>
            <a:pPr marL="742950" indent="-742950" algn="l">
              <a:buClr>
                <a:srgbClr val="0000CC"/>
              </a:buClr>
            </a:pPr>
            <a:r>
              <a:rPr lang="en-US" altLang="zh-CN" sz="2800" b="1" dirty="0" smtClean="0">
                <a:solidFill>
                  <a:srgbClr val="0000CC"/>
                </a:solidFill>
                <a:latin typeface="黑体" pitchFamily="2" charset="-122"/>
                <a:ea typeface="黑体" pitchFamily="2" charset="-122"/>
                <a:sym typeface="黑体" pitchFamily="2" charset="-122"/>
              </a:rPr>
              <a:t>2. </a:t>
            </a:r>
            <a:r>
              <a:rPr lang="zh-CN" sz="2800" b="1" dirty="0" smtClean="0">
                <a:solidFill>
                  <a:srgbClr val="0000CC"/>
                </a:solidFill>
                <a:latin typeface="黑体" pitchFamily="2" charset="-122"/>
                <a:ea typeface="黑体" pitchFamily="2" charset="-122"/>
                <a:sym typeface="黑体" pitchFamily="2" charset="-122"/>
              </a:rPr>
              <a:t>合金</a:t>
            </a:r>
            <a:r>
              <a:rPr lang="zh-CN" sz="2800" b="1" dirty="0">
                <a:solidFill>
                  <a:srgbClr val="0000CC"/>
                </a:solidFill>
                <a:latin typeface="黑体" pitchFamily="2" charset="-122"/>
                <a:ea typeface="黑体" pitchFamily="2" charset="-122"/>
                <a:sym typeface="黑体" pitchFamily="2" charset="-122"/>
              </a:rPr>
              <a:t>元素在钢中的存在方式</a:t>
            </a:r>
            <a:endParaRPr lang="zh-CN" sz="3600" dirty="0">
              <a:solidFill>
                <a:srgbClr val="0000CC"/>
              </a:solidFill>
            </a:endParaRPr>
          </a:p>
        </p:txBody>
      </p:sp>
      <p:sp>
        <p:nvSpPr>
          <p:cNvPr id="16387" name="Rectangle 3"/>
          <p:cNvSpPr>
            <a:spLocks noGrp="1" noRot="1" noChangeArrowheads="1"/>
          </p:cNvSpPr>
          <p:nvPr>
            <p:ph type="body" idx="4294967295"/>
          </p:nvPr>
        </p:nvSpPr>
        <p:spPr bwMode="auto">
          <a:xfrm>
            <a:off x="301625" y="1052736"/>
            <a:ext cx="8540750" cy="1871663"/>
          </a:xfrm>
          <a:prstGeom prst="rect">
            <a:avLst/>
          </a:prstGeom>
          <a:noFill/>
          <a:ln/>
        </p:spPr>
        <p:txBody>
          <a:bodyPr/>
          <a:lstStyle/>
          <a:p>
            <a:pPr>
              <a:lnSpc>
                <a:spcPct val="120000"/>
              </a:lnSpc>
            </a:pPr>
            <a:r>
              <a:rPr lang="zh-CN" sz="2400" b="1" dirty="0">
                <a:latin typeface="楷体_GB2312" pitchFamily="49" charset="-122"/>
                <a:ea typeface="楷体_GB2312" pitchFamily="49" charset="-122"/>
              </a:rPr>
              <a:t>溶于</a:t>
            </a:r>
            <a:r>
              <a:rPr lang="zh-CN" altLang="zh-CN" sz="2400" b="1" dirty="0">
                <a:latin typeface="楷体_GB2312" pitchFamily="49" charset="-122"/>
                <a:ea typeface="楷体_GB2312" pitchFamily="49" charset="-122"/>
              </a:rPr>
              <a:t>Fe</a:t>
            </a:r>
            <a:r>
              <a:rPr lang="zh-CN" sz="2400" b="1" dirty="0">
                <a:latin typeface="楷体_GB2312" pitchFamily="49" charset="-122"/>
                <a:ea typeface="楷体_GB2312" pitchFamily="49" charset="-122"/>
              </a:rPr>
              <a:t>基体中</a:t>
            </a:r>
            <a:r>
              <a:rPr lang="zh-CN" altLang="zh-CN" sz="2400" b="1" dirty="0">
                <a:latin typeface="楷体_GB2312" pitchFamily="49" charset="-122"/>
                <a:ea typeface="楷体_GB2312" pitchFamily="49" charset="-122"/>
                <a:sym typeface="华文细黑" pitchFamily="2" charset="-122"/>
              </a:rPr>
              <a:t>——</a:t>
            </a:r>
            <a:r>
              <a:rPr lang="zh-CN" sz="2400" b="1" dirty="0">
                <a:latin typeface="楷体_GB2312" pitchFamily="49" charset="-122"/>
                <a:ea typeface="楷体_GB2312" pitchFamily="49" charset="-122"/>
              </a:rPr>
              <a:t>合金</a:t>
            </a:r>
            <a:r>
              <a:rPr lang="zh-CN" altLang="zh-CN" sz="2400" b="1" dirty="0">
                <a:latin typeface="楷体_GB2312" pitchFamily="49" charset="-122"/>
                <a:ea typeface="楷体_GB2312" pitchFamily="49" charset="-122"/>
              </a:rPr>
              <a:t>F </a:t>
            </a:r>
            <a:r>
              <a:rPr lang="zh-CN" sz="2400" b="1" dirty="0">
                <a:latin typeface="楷体_GB2312" pitchFamily="49" charset="-122"/>
                <a:ea typeface="楷体_GB2312" pitchFamily="49" charset="-122"/>
              </a:rPr>
              <a:t>或合金</a:t>
            </a:r>
            <a:r>
              <a:rPr lang="zh-CN" altLang="zh-CN" sz="2400" b="1" dirty="0">
                <a:latin typeface="楷体_GB2312" pitchFamily="49" charset="-122"/>
                <a:ea typeface="楷体_GB2312" pitchFamily="49" charset="-122"/>
              </a:rPr>
              <a:t>A</a:t>
            </a:r>
            <a:r>
              <a:rPr lang="zh-CN" altLang="zh-CN" sz="2400" dirty="0">
                <a:latin typeface="楷体_GB2312" pitchFamily="49" charset="-122"/>
                <a:ea typeface="楷体_GB2312" pitchFamily="49" charset="-122"/>
              </a:rPr>
              <a:t> </a:t>
            </a:r>
          </a:p>
          <a:p>
            <a:pPr>
              <a:lnSpc>
                <a:spcPct val="120000"/>
              </a:lnSpc>
            </a:pPr>
            <a:r>
              <a:rPr lang="zh-CN" sz="2400" b="1" dirty="0">
                <a:latin typeface="楷体_GB2312" pitchFamily="49" charset="-122"/>
                <a:ea typeface="楷体_GB2312" pitchFamily="49" charset="-122"/>
              </a:rPr>
              <a:t>溶于渗碳体</a:t>
            </a:r>
            <a:r>
              <a:rPr lang="zh-CN" altLang="zh-CN" sz="2400" b="1" dirty="0">
                <a:latin typeface="楷体_GB2312" pitchFamily="49" charset="-122"/>
                <a:ea typeface="楷体_GB2312" pitchFamily="49" charset="-122"/>
                <a:sym typeface="华文细黑" pitchFamily="2" charset="-122"/>
              </a:rPr>
              <a:t>——</a:t>
            </a:r>
            <a:r>
              <a:rPr lang="zh-CN" sz="2400" b="1" dirty="0">
                <a:latin typeface="楷体_GB2312" pitchFamily="49" charset="-122"/>
                <a:ea typeface="楷体_GB2312" pitchFamily="49" charset="-122"/>
              </a:rPr>
              <a:t>与碳作用形成合金碳化物（如</a:t>
            </a:r>
            <a:r>
              <a:rPr lang="zh-CN" altLang="zh-CN" sz="2400" b="1" dirty="0">
                <a:latin typeface="楷体_GB2312" pitchFamily="49" charset="-122"/>
                <a:ea typeface="楷体_GB2312" pitchFamily="49" charset="-122"/>
              </a:rPr>
              <a:t>(Fe,Cr)</a:t>
            </a:r>
            <a:r>
              <a:rPr lang="zh-CN" altLang="zh-CN" sz="2400" b="1" baseline="-25000" dirty="0">
                <a:latin typeface="楷体_GB2312" pitchFamily="49" charset="-122"/>
                <a:ea typeface="楷体_GB2312" pitchFamily="49" charset="-122"/>
              </a:rPr>
              <a:t>3</a:t>
            </a:r>
            <a:r>
              <a:rPr lang="zh-CN" altLang="zh-CN" sz="2400" b="1" dirty="0">
                <a:latin typeface="楷体_GB2312" pitchFamily="49" charset="-122"/>
                <a:ea typeface="楷体_GB2312" pitchFamily="49" charset="-122"/>
              </a:rPr>
              <a:t>C</a:t>
            </a:r>
            <a:r>
              <a:rPr lang="zh-CN" sz="2400" b="1" dirty="0">
                <a:latin typeface="楷体_GB2312" pitchFamily="49" charset="-122"/>
                <a:ea typeface="楷体_GB2312" pitchFamily="49" charset="-122"/>
              </a:rPr>
              <a:t>）</a:t>
            </a:r>
          </a:p>
          <a:p>
            <a:pPr>
              <a:lnSpc>
                <a:spcPct val="120000"/>
              </a:lnSpc>
            </a:pPr>
            <a:r>
              <a:rPr lang="zh-CN" sz="2400" b="1" dirty="0">
                <a:latin typeface="楷体_GB2312" pitchFamily="49" charset="-122"/>
                <a:ea typeface="楷体_GB2312" pitchFamily="49" charset="-122"/>
              </a:rPr>
              <a:t>单独形成特殊碳化物</a:t>
            </a:r>
            <a:endParaRPr lang="zh-CN" dirty="0">
              <a:latin typeface="楷体_GB2312" pitchFamily="49" charset="-122"/>
              <a:ea typeface="楷体_GB2312" pitchFamily="49" charset="-122"/>
            </a:endParaRPr>
          </a:p>
        </p:txBody>
      </p:sp>
      <p:pic>
        <p:nvPicPr>
          <p:cNvPr id="16388" name="Picture 4"/>
          <p:cNvPicPr>
            <a:picLocks noChangeAspect="1" noChangeArrowheads="1"/>
          </p:cNvPicPr>
          <p:nvPr/>
        </p:nvPicPr>
        <p:blipFill>
          <a:blip r:embed="rId2" cstate="print">
            <a:lum bright="-60000" contrast="-30000"/>
          </a:blip>
          <a:srcRect t="-2791" r="-1099" b="67115"/>
          <a:stretch>
            <a:fillRect/>
          </a:stretch>
        </p:blipFill>
        <p:spPr bwMode="auto">
          <a:xfrm>
            <a:off x="1115821" y="2708920"/>
            <a:ext cx="6121400" cy="936104"/>
          </a:xfrm>
          <a:prstGeom prst="rect">
            <a:avLst/>
          </a:prstGeom>
          <a:solidFill>
            <a:schemeClr val="bg2">
              <a:lumMod val="20000"/>
              <a:lumOff val="80000"/>
            </a:schemeClr>
          </a:solidFill>
          <a:ln w="9525" cmpd="sng">
            <a:solidFill>
              <a:srgbClr val="C00000"/>
            </a:solidFill>
            <a:miter lim="800000"/>
            <a:headEnd/>
            <a:tailEnd/>
          </a:ln>
        </p:spPr>
      </p:pic>
      <p:sp>
        <p:nvSpPr>
          <p:cNvPr id="6" name="TextBox 5"/>
          <p:cNvSpPr txBox="1"/>
          <p:nvPr/>
        </p:nvSpPr>
        <p:spPr>
          <a:xfrm>
            <a:off x="1115616" y="3846527"/>
            <a:ext cx="6120680" cy="2246769"/>
          </a:xfrm>
          <a:prstGeom prst="rect">
            <a:avLst/>
          </a:prstGeom>
          <a:noFill/>
        </p:spPr>
        <p:txBody>
          <a:bodyPr wrap="square" rtlCol="0">
            <a:spAutoFit/>
          </a:bodyPr>
          <a:lstStyle/>
          <a:p>
            <a:pPr>
              <a:lnSpc>
                <a:spcPct val="120000"/>
              </a:lnSpc>
              <a:spcBef>
                <a:spcPts val="0"/>
              </a:spcBef>
              <a:buClr>
                <a:srgbClr val="0000CC"/>
              </a:buClr>
              <a:buFont typeface="Wingdings" pitchFamily="2" charset="2"/>
              <a:buChar char="u"/>
            </a:pPr>
            <a:r>
              <a:rPr lang="zh-CN" altLang="en-US" sz="2400" b="1" dirty="0" smtClean="0">
                <a:latin typeface="楷体_GB2312" pitchFamily="49" charset="-122"/>
                <a:ea typeface="楷体_GB2312" pitchFamily="49" charset="-122"/>
              </a:rPr>
              <a:t>弱碳化物形成元素：</a:t>
            </a:r>
            <a:r>
              <a:rPr lang="en-US" altLang="zh-CN" sz="2400" b="1" dirty="0" smtClean="0">
                <a:latin typeface="楷体_GB2312" pitchFamily="49" charset="-122"/>
                <a:ea typeface="楷体_GB2312" pitchFamily="49" charset="-122"/>
              </a:rPr>
              <a:t>Fe</a:t>
            </a:r>
            <a:r>
              <a:rPr lang="zh-CN" altLang="en-US" sz="2400" b="1" dirty="0" smtClean="0">
                <a:latin typeface="楷体_GB2312" pitchFamily="49" charset="-122"/>
                <a:ea typeface="楷体_GB2312" pitchFamily="49" charset="-122"/>
              </a:rPr>
              <a:t>、</a:t>
            </a:r>
            <a:r>
              <a:rPr lang="en-US" altLang="zh-CN" sz="2400" b="1" dirty="0" err="1" smtClean="0">
                <a:latin typeface="楷体_GB2312" pitchFamily="49" charset="-122"/>
                <a:ea typeface="楷体_GB2312" pitchFamily="49" charset="-122"/>
              </a:rPr>
              <a:t>Mn</a:t>
            </a:r>
            <a:endParaRPr lang="en-US" altLang="zh-CN" sz="2400" b="1" dirty="0" smtClean="0">
              <a:latin typeface="楷体_GB2312" pitchFamily="49" charset="-122"/>
              <a:ea typeface="楷体_GB2312" pitchFamily="49" charset="-122"/>
            </a:endParaRPr>
          </a:p>
          <a:p>
            <a:pPr>
              <a:lnSpc>
                <a:spcPct val="120000"/>
              </a:lnSpc>
              <a:spcBef>
                <a:spcPts val="0"/>
              </a:spcBef>
              <a:buClr>
                <a:srgbClr val="0000CC"/>
              </a:buClr>
              <a:buFont typeface="Wingdings" pitchFamily="2" charset="2"/>
              <a:buChar char="u"/>
            </a:pPr>
            <a:r>
              <a:rPr lang="zh-CN" altLang="en-US" sz="2400" b="1" dirty="0" smtClean="0">
                <a:latin typeface="楷体_GB2312" pitchFamily="49" charset="-122"/>
                <a:ea typeface="楷体_GB2312" pitchFamily="49" charset="-122"/>
              </a:rPr>
              <a:t>中强碳化物形成元素：</a:t>
            </a:r>
            <a:r>
              <a:rPr lang="en-US" altLang="zh-CN" sz="2400" b="1" dirty="0" smtClean="0">
                <a:latin typeface="楷体_GB2312" pitchFamily="49" charset="-122"/>
                <a:ea typeface="楷体_GB2312" pitchFamily="49" charset="-122"/>
              </a:rPr>
              <a:t>Cr</a:t>
            </a:r>
            <a:r>
              <a:rPr lang="zh-CN" altLang="en-US" sz="2400" b="1" dirty="0" smtClean="0">
                <a:latin typeface="楷体_GB2312" pitchFamily="49" charset="-122"/>
                <a:ea typeface="楷体_GB2312" pitchFamily="49" charset="-122"/>
              </a:rPr>
              <a:t>、</a:t>
            </a:r>
            <a:r>
              <a:rPr lang="en-US" altLang="zh-CN" sz="2400" b="1" dirty="0" smtClean="0">
                <a:latin typeface="楷体_GB2312" pitchFamily="49" charset="-122"/>
                <a:ea typeface="楷体_GB2312" pitchFamily="49" charset="-122"/>
              </a:rPr>
              <a:t>Mo</a:t>
            </a:r>
            <a:r>
              <a:rPr lang="zh-CN" altLang="en-US" sz="2400" b="1" dirty="0" smtClean="0">
                <a:latin typeface="楷体_GB2312" pitchFamily="49" charset="-122"/>
                <a:ea typeface="楷体_GB2312" pitchFamily="49" charset="-122"/>
              </a:rPr>
              <a:t>、</a:t>
            </a:r>
            <a:r>
              <a:rPr lang="en-US" altLang="zh-CN" sz="2400" b="1" dirty="0" smtClean="0">
                <a:latin typeface="楷体_GB2312" pitchFamily="49" charset="-122"/>
                <a:ea typeface="楷体_GB2312" pitchFamily="49" charset="-122"/>
              </a:rPr>
              <a:t>W</a:t>
            </a:r>
          </a:p>
          <a:p>
            <a:pPr>
              <a:lnSpc>
                <a:spcPct val="120000"/>
              </a:lnSpc>
              <a:spcBef>
                <a:spcPts val="0"/>
              </a:spcBef>
              <a:buClr>
                <a:srgbClr val="0000CC"/>
              </a:buClr>
              <a:buFont typeface="Wingdings" pitchFamily="2" charset="2"/>
              <a:buChar char="u"/>
            </a:pPr>
            <a:r>
              <a:rPr lang="zh-CN" altLang="en-US" sz="2400" b="1" dirty="0" smtClean="0">
                <a:latin typeface="楷体_GB2312" pitchFamily="49" charset="-122"/>
                <a:ea typeface="楷体_GB2312" pitchFamily="49" charset="-122"/>
              </a:rPr>
              <a:t>强碳化物形成元素：</a:t>
            </a:r>
            <a:r>
              <a:rPr lang="en-US" altLang="zh-CN" sz="2400" b="1" dirty="0" smtClean="0">
                <a:latin typeface="楷体_GB2312" pitchFamily="49" charset="-122"/>
                <a:ea typeface="楷体_GB2312" pitchFamily="49" charset="-122"/>
              </a:rPr>
              <a:t>V</a:t>
            </a:r>
            <a:r>
              <a:rPr lang="zh-CN" altLang="en-US" sz="2400" b="1" dirty="0" smtClean="0">
                <a:latin typeface="楷体_GB2312" pitchFamily="49" charset="-122"/>
                <a:ea typeface="楷体_GB2312" pitchFamily="49" charset="-122"/>
              </a:rPr>
              <a:t>、</a:t>
            </a:r>
            <a:r>
              <a:rPr lang="en-US" altLang="zh-CN" sz="2400" b="1" dirty="0" smtClean="0">
                <a:latin typeface="楷体_GB2312" pitchFamily="49" charset="-122"/>
                <a:ea typeface="楷体_GB2312" pitchFamily="49" charset="-122"/>
              </a:rPr>
              <a:t>Ti</a:t>
            </a:r>
            <a:r>
              <a:rPr lang="zh-CN" altLang="en-US" sz="2400" b="1" dirty="0" smtClean="0">
                <a:latin typeface="楷体_GB2312" pitchFamily="49" charset="-122"/>
                <a:ea typeface="楷体_GB2312" pitchFamily="49" charset="-122"/>
              </a:rPr>
              <a:t>、</a:t>
            </a:r>
            <a:r>
              <a:rPr lang="en-US" altLang="zh-CN" sz="2400" b="1" dirty="0" err="1" smtClean="0">
                <a:latin typeface="楷体_GB2312" pitchFamily="49" charset="-122"/>
                <a:ea typeface="楷体_GB2312" pitchFamily="49" charset="-122"/>
              </a:rPr>
              <a:t>Nb</a:t>
            </a:r>
            <a:r>
              <a:rPr lang="zh-CN" altLang="en-US" sz="2400" b="1" dirty="0" smtClean="0">
                <a:latin typeface="楷体_GB2312" pitchFamily="49" charset="-122"/>
                <a:ea typeface="楷体_GB2312" pitchFamily="49" charset="-122"/>
              </a:rPr>
              <a:t>、</a:t>
            </a:r>
            <a:r>
              <a:rPr lang="en-US" altLang="zh-CN" sz="2400" b="1" dirty="0" err="1" smtClean="0">
                <a:latin typeface="楷体_GB2312" pitchFamily="49" charset="-122"/>
                <a:ea typeface="楷体_GB2312" pitchFamily="49" charset="-122"/>
              </a:rPr>
              <a:t>Zr</a:t>
            </a:r>
            <a:endParaRPr lang="en-US" altLang="zh-CN" sz="2400" b="1" dirty="0" smtClean="0">
              <a:latin typeface="楷体_GB2312" pitchFamily="49" charset="-122"/>
              <a:ea typeface="楷体_GB2312" pitchFamily="49" charset="-122"/>
            </a:endParaRPr>
          </a:p>
          <a:p>
            <a:pPr lvl="1">
              <a:lnSpc>
                <a:spcPct val="120000"/>
              </a:lnSpc>
              <a:spcBef>
                <a:spcPts val="0"/>
              </a:spcBef>
              <a:buClr>
                <a:srgbClr val="7030A0"/>
              </a:buClr>
              <a:buFont typeface="Wingdings" pitchFamily="2" charset="2"/>
              <a:buChar char="Ø"/>
            </a:pPr>
            <a:r>
              <a:rPr lang="zh-CN" altLang="en-US" sz="2400" b="1" dirty="0" smtClean="0">
                <a:latin typeface="楷体_GB2312" pitchFamily="49" charset="-122"/>
                <a:ea typeface="楷体_GB2312" pitchFamily="49" charset="-122"/>
              </a:rPr>
              <a:t>熔点、硬度、耐磨性最高</a:t>
            </a:r>
            <a:endParaRPr lang="en-US" altLang="zh-CN" sz="2400" b="1" dirty="0" smtClean="0">
              <a:latin typeface="楷体_GB2312" pitchFamily="49" charset="-122"/>
              <a:ea typeface="楷体_GB2312" pitchFamily="49" charset="-122"/>
            </a:endParaRPr>
          </a:p>
          <a:p>
            <a:pPr lvl="1">
              <a:lnSpc>
                <a:spcPct val="120000"/>
              </a:lnSpc>
              <a:spcBef>
                <a:spcPts val="0"/>
              </a:spcBef>
              <a:buClr>
                <a:srgbClr val="7030A0"/>
              </a:buClr>
              <a:buFont typeface="Wingdings" pitchFamily="2" charset="2"/>
              <a:buChar char="Ø"/>
            </a:pPr>
            <a:r>
              <a:rPr lang="zh-CN" altLang="en-US" sz="2400" b="1" dirty="0" smtClean="0">
                <a:latin typeface="楷体_GB2312" pitchFamily="49" charset="-122"/>
                <a:ea typeface="楷体_GB2312" pitchFamily="49" charset="-122"/>
              </a:rPr>
              <a:t>稳定性最高</a:t>
            </a:r>
            <a:endParaRPr lang="zh-CN" altLang="en-US" sz="2400" b="1" dirty="0">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animEffect>
                                      <p:cBhvr>
                                        <p:cTn id="7" dur="500"/>
                                        <p:tgtEl>
                                          <p:spTgt spid="163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6387">
                                            <p:txEl>
                                              <p:pRg st="1" end="1"/>
                                            </p:txEl>
                                          </p:spTgt>
                                        </p:tgtEl>
                                        <p:attrNameLst>
                                          <p:attrName>style.visibility</p:attrName>
                                        </p:attrNameLst>
                                      </p:cBhvr>
                                      <p:to>
                                        <p:strVal val="visible"/>
                                      </p:to>
                                    </p:set>
                                    <p:animEffect>
                                      <p:cBhvr>
                                        <p:cTn id="12" dur="500"/>
                                        <p:tgtEl>
                                          <p:spTgt spid="163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6387">
                                            <p:txEl>
                                              <p:pRg st="2" end="2"/>
                                            </p:txEl>
                                          </p:spTgt>
                                        </p:tgtEl>
                                        <p:attrNameLst>
                                          <p:attrName>style.visibility</p:attrName>
                                        </p:attrNameLst>
                                      </p:cBhvr>
                                      <p:to>
                                        <p:strVal val="visible"/>
                                      </p:to>
                                    </p:set>
                                    <p:animEffect>
                                      <p:cBhvr>
                                        <p:cTn id="17" dur="500"/>
                                        <p:tgtEl>
                                          <p:spTgt spid="1638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6388"/>
                                        </p:tgtEl>
                                        <p:attrNameLst>
                                          <p:attrName>style.visibility</p:attrName>
                                        </p:attrNameLst>
                                      </p:cBhvr>
                                      <p:to>
                                        <p:strVal val="visible"/>
                                      </p:to>
                                    </p:set>
                                    <p:animEffect>
                                      <p:cBhvr>
                                        <p:cTn id="22" dur="500"/>
                                        <p:tgtEl>
                                          <p:spTgt spid="1638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bldLvl="0" autoUpdateAnimBg="0"/>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166.111.92.10/data/jpkc71/wlkc3/CH3/images-ch3/3.4.1-2a.c.gif"/>
          <p:cNvPicPr>
            <a:picLocks noChangeAspect="1" noChangeArrowheads="1"/>
          </p:cNvPicPr>
          <p:nvPr/>
        </p:nvPicPr>
        <p:blipFill>
          <a:blip r:embed="rId2" cstate="print"/>
          <a:srcRect/>
          <a:stretch>
            <a:fillRect/>
          </a:stretch>
        </p:blipFill>
        <p:spPr bwMode="auto">
          <a:xfrm>
            <a:off x="4032250" y="354013"/>
            <a:ext cx="5073650" cy="4154487"/>
          </a:xfrm>
          <a:prstGeom prst="rect">
            <a:avLst/>
          </a:prstGeom>
          <a:noFill/>
          <a:ln w="9525">
            <a:noFill/>
            <a:miter lim="800000"/>
            <a:headEnd/>
            <a:tailEnd/>
          </a:ln>
        </p:spPr>
      </p:pic>
      <p:sp>
        <p:nvSpPr>
          <p:cNvPr id="9219" name="Rectangle 3"/>
          <p:cNvSpPr>
            <a:spLocks noGrp="1" noRot="1" noChangeArrowheads="1"/>
          </p:cNvSpPr>
          <p:nvPr>
            <p:ph type="body" idx="4294967295"/>
          </p:nvPr>
        </p:nvSpPr>
        <p:spPr>
          <a:xfrm>
            <a:off x="179512" y="404664"/>
            <a:ext cx="4270375" cy="5798592"/>
          </a:xfrm>
          <a:ln/>
        </p:spPr>
        <p:txBody>
          <a:bodyPr/>
          <a:lstStyle/>
          <a:p>
            <a:pPr marL="533400" indent="-533400" eaLnBrk="1" hangingPunct="1">
              <a:lnSpc>
                <a:spcPct val="120000"/>
              </a:lnSpc>
              <a:spcBef>
                <a:spcPts val="600"/>
              </a:spcBef>
              <a:spcAft>
                <a:spcPts val="600"/>
              </a:spcAft>
              <a:buNone/>
            </a:pPr>
            <a:r>
              <a:rPr lang="en-US" altLang="zh-CN" sz="2800" dirty="0" smtClean="0">
                <a:solidFill>
                  <a:srgbClr val="0000CC"/>
                </a:solidFill>
              </a:rPr>
              <a:t>4. </a:t>
            </a:r>
            <a:r>
              <a:rPr lang="zh-CN" altLang="en-US" sz="2800" dirty="0" smtClean="0">
                <a:solidFill>
                  <a:srgbClr val="0000CC"/>
                </a:solidFill>
              </a:rPr>
              <a:t>铝合金</a:t>
            </a:r>
            <a:r>
              <a:rPr lang="zh-CN" altLang="en-US" sz="2800" dirty="0">
                <a:solidFill>
                  <a:srgbClr val="0000CC"/>
                </a:solidFill>
              </a:rPr>
              <a:t>的</a:t>
            </a:r>
            <a:r>
              <a:rPr lang="zh-CN" altLang="en-US" sz="2800" dirty="0" smtClean="0">
                <a:solidFill>
                  <a:srgbClr val="0000CC"/>
                </a:solidFill>
              </a:rPr>
              <a:t>分类与应用</a:t>
            </a:r>
            <a:endParaRPr lang="en-US" sz="2800" dirty="0">
              <a:solidFill>
                <a:srgbClr val="0000CC"/>
              </a:solidFill>
            </a:endParaRPr>
          </a:p>
          <a:p>
            <a:pPr marL="1028700" lvl="1" indent="-514350" eaLnBrk="1" hangingPunct="1">
              <a:lnSpc>
                <a:spcPct val="120000"/>
              </a:lnSpc>
              <a:spcBef>
                <a:spcPts val="600"/>
              </a:spcBef>
              <a:buFont typeface="Wingdings" pitchFamily="2" charset="2"/>
              <a:buNone/>
            </a:pPr>
            <a:r>
              <a:rPr lang="zh-CN" altLang="en-US" sz="2400" dirty="0"/>
              <a:t>按基本加工方法分类</a:t>
            </a:r>
            <a:endParaRPr lang="en-US" sz="2400" dirty="0"/>
          </a:p>
          <a:p>
            <a:pPr marL="1028700" lvl="1" indent="-514350" eaLnBrk="1" hangingPunct="1">
              <a:lnSpc>
                <a:spcPct val="120000"/>
              </a:lnSpc>
              <a:spcBef>
                <a:spcPts val="600"/>
              </a:spcBef>
            </a:pPr>
            <a:r>
              <a:rPr lang="zh-CN" altLang="en-US" sz="2400" dirty="0"/>
              <a:t>铸造铝合金：</a:t>
            </a:r>
            <a:endParaRPr lang="en-US" sz="2400" dirty="0"/>
          </a:p>
          <a:p>
            <a:pPr marL="1028700" lvl="1" indent="-514350" eaLnBrk="1" hangingPunct="1">
              <a:lnSpc>
                <a:spcPct val="120000"/>
              </a:lnSpc>
              <a:spcBef>
                <a:spcPts val="600"/>
              </a:spcBef>
            </a:pPr>
            <a:r>
              <a:rPr lang="zh-CN" altLang="en-US" sz="2400" dirty="0"/>
              <a:t>变形铝合金</a:t>
            </a:r>
            <a:r>
              <a:rPr lang="zh-CN" altLang="en-US" sz="2400" dirty="0" smtClean="0"/>
              <a:t>：</a:t>
            </a:r>
            <a:endParaRPr lang="zh-CN" altLang="en-US" sz="2400" dirty="0"/>
          </a:p>
          <a:p>
            <a:pPr marL="628650" indent="-514350" eaLnBrk="1" hangingPunct="1">
              <a:lnSpc>
                <a:spcPct val="120000"/>
              </a:lnSpc>
              <a:spcBef>
                <a:spcPts val="600"/>
              </a:spcBef>
              <a:spcAft>
                <a:spcPts val="600"/>
              </a:spcAft>
              <a:buNone/>
            </a:pPr>
            <a:r>
              <a:rPr lang="zh-CN" altLang="en-US" sz="2800" dirty="0" smtClean="0">
                <a:solidFill>
                  <a:srgbClr val="C00000"/>
                </a:solidFill>
                <a:ea typeface="黑体" pitchFamily="2" charset="-122"/>
              </a:rPr>
              <a:t>（</a:t>
            </a:r>
            <a:r>
              <a:rPr lang="en-US" altLang="zh-CN" sz="2800" dirty="0" smtClean="0">
                <a:solidFill>
                  <a:srgbClr val="C00000"/>
                </a:solidFill>
              </a:rPr>
              <a:t>1</a:t>
            </a:r>
            <a:r>
              <a:rPr lang="zh-CN" altLang="en-US" sz="2800" dirty="0" smtClean="0">
                <a:solidFill>
                  <a:srgbClr val="C00000"/>
                </a:solidFill>
              </a:rPr>
              <a:t>）</a:t>
            </a:r>
            <a:r>
              <a:rPr lang="zh-CN" altLang="en-US" sz="2800" dirty="0" smtClean="0">
                <a:solidFill>
                  <a:srgbClr val="C00000"/>
                </a:solidFill>
                <a:ea typeface="黑体" pitchFamily="2" charset="-122"/>
              </a:rPr>
              <a:t>铸造铝合金</a:t>
            </a:r>
            <a:r>
              <a:rPr lang="zh-CN" altLang="en-US" sz="2800" dirty="0">
                <a:solidFill>
                  <a:srgbClr val="C00000"/>
                </a:solidFill>
                <a:ea typeface="黑体" pitchFamily="2" charset="-122"/>
              </a:rPr>
              <a:t>：</a:t>
            </a:r>
            <a:endParaRPr lang="en-US" sz="2800" dirty="0">
              <a:solidFill>
                <a:srgbClr val="C00000"/>
              </a:solidFill>
              <a:ea typeface="黑体" pitchFamily="2" charset="-122"/>
            </a:endParaRPr>
          </a:p>
          <a:p>
            <a:pPr marL="1028700" lvl="1" indent="-514350" eaLnBrk="1" hangingPunct="1">
              <a:lnSpc>
                <a:spcPct val="120000"/>
              </a:lnSpc>
              <a:spcBef>
                <a:spcPts val="600"/>
              </a:spcBef>
              <a:buFont typeface="Wingdings" pitchFamily="2" charset="2"/>
              <a:buNone/>
            </a:pPr>
            <a:r>
              <a:rPr lang="zh-CN" altLang="en-US" sz="2400" dirty="0"/>
              <a:t>按合金组别划分（</a:t>
            </a:r>
            <a:r>
              <a:rPr lang="en-US" sz="2400" dirty="0"/>
              <a:t>GB/</a:t>
            </a:r>
            <a:r>
              <a:rPr lang="en-US" sz="2400" dirty="0" err="1"/>
              <a:t>T8063</a:t>
            </a:r>
            <a:r>
              <a:rPr lang="en-US" sz="2400" dirty="0"/>
              <a:t>-1994</a:t>
            </a:r>
            <a:r>
              <a:rPr lang="zh-CN" altLang="en-US" sz="2400" dirty="0"/>
              <a:t>）</a:t>
            </a:r>
            <a:endParaRPr lang="en-US" sz="2400" dirty="0"/>
          </a:p>
        </p:txBody>
      </p:sp>
      <p:graphicFrame>
        <p:nvGraphicFramePr>
          <p:cNvPr id="9220" name="Group 4"/>
          <p:cNvGraphicFramePr>
            <a:graphicFrameLocks noGrp="1"/>
          </p:cNvGraphicFramePr>
          <p:nvPr/>
        </p:nvGraphicFramePr>
        <p:xfrm>
          <a:off x="1115616" y="4293096"/>
          <a:ext cx="5616625" cy="1983740"/>
        </p:xfrm>
        <a:graphic>
          <a:graphicData uri="http://schemas.openxmlformats.org/drawingml/2006/table">
            <a:tbl>
              <a:tblPr/>
              <a:tblGrid>
                <a:gridCol w="2005622"/>
                <a:gridCol w="1806607"/>
                <a:gridCol w="1804396"/>
              </a:tblGrid>
              <a:tr h="396875">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zh-CN" sz="2000" b="1" i="0" u="none" strike="noStrike" cap="none" normalizeH="0" baseline="0" dirty="0" smtClean="0">
                          <a:ln>
                            <a:noFill/>
                          </a:ln>
                          <a:solidFill>
                            <a:srgbClr val="FFFFFF"/>
                          </a:solidFill>
                          <a:effectLst/>
                          <a:latin typeface="楷体_GB2312" pitchFamily="49" charset="-122"/>
                          <a:ea typeface="楷体_GB2312" pitchFamily="49" charset="-122"/>
                          <a:sym typeface="Arial" pitchFamily="34" charset="0"/>
                        </a:rPr>
                        <a:t>合金组别</a:t>
                      </a:r>
                      <a:endParaRPr kumimoji="0" lang="zh-CN" sz="2000" b="1" i="0" u="none" strike="noStrike" cap="none" normalizeH="0" baseline="0" dirty="0" smtClean="0">
                        <a:ln>
                          <a:noFill/>
                        </a:ln>
                        <a:solidFill>
                          <a:schemeClr val="tx1"/>
                        </a:solidFill>
                        <a:effectLst/>
                        <a:latin typeface="楷体_GB2312" pitchFamily="49" charset="-122"/>
                        <a:ea typeface="楷体_GB2312" pitchFamily="49" charset="-122"/>
                        <a:sym typeface="Arial" pitchFamily="34" charset="0"/>
                      </a:endParaRPr>
                    </a:p>
                  </a:txBody>
                  <a:tcPr horzOverflow="overflow">
                    <a:lnL w="12700" cap="flat" cmpd="sng" algn="ctr">
                      <a:solidFill>
                        <a:srgbClr val="FFFFFF"/>
                      </a:solidFill>
                      <a:prstDash val="solid"/>
                      <a:bevel/>
                      <a:headEnd type="none" w="med" len="med"/>
                      <a:tailEnd type="none" w="med" len="med"/>
                    </a:lnL>
                    <a:lnR w="12700" cap="flat" cmpd="sng" algn="ctr">
                      <a:solidFill>
                        <a:srgbClr val="FFFFFF"/>
                      </a:solidFill>
                      <a:prstDash val="solid"/>
                      <a:bevel/>
                      <a:headEnd type="none" w="med" len="med"/>
                      <a:tailEnd type="none" w="med" len="med"/>
                    </a:lnR>
                    <a:lnT w="12700" cap="flat" cmpd="sng" algn="ctr">
                      <a:solidFill>
                        <a:srgbClr val="FFFFFF"/>
                      </a:solidFill>
                      <a:prstDash val="solid"/>
                      <a:bevel/>
                      <a:headEnd type="none" w="med" len="med"/>
                      <a:tailEnd type="none" w="med" len="med"/>
                    </a:lnT>
                    <a:lnB w="38100" cap="flat" cmpd="sng" algn="ctr">
                      <a:solidFill>
                        <a:srgbClr val="FFFFFF"/>
                      </a:solidFill>
                      <a:prstDash val="solid"/>
                      <a:bevel/>
                      <a:headEnd type="none" w="med" len="med"/>
                      <a:tailEnd type="none" w="med" len="med"/>
                    </a:lnB>
                    <a:lnTlToBr>
                      <a:noFill/>
                    </a:lnTlToBr>
                    <a:lnBlToTr>
                      <a:noFill/>
                    </a:lnBlToTr>
                    <a:solidFill>
                      <a:srgbClr val="006666"/>
                    </a:solidFill>
                  </a:tcPr>
                </a:tc>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zh-CN" sz="2000" b="1" i="0" u="none" strike="noStrike" cap="none" normalizeH="0" baseline="0" smtClean="0">
                          <a:ln>
                            <a:noFill/>
                          </a:ln>
                          <a:solidFill>
                            <a:srgbClr val="FFFFFF"/>
                          </a:solidFill>
                          <a:effectLst/>
                          <a:latin typeface="楷体_GB2312" pitchFamily="49" charset="-122"/>
                          <a:ea typeface="楷体_GB2312" pitchFamily="49" charset="-122"/>
                          <a:sym typeface="Arial" pitchFamily="34" charset="0"/>
                        </a:rPr>
                        <a:t>牌号</a:t>
                      </a:r>
                      <a:endParaRPr kumimoji="0" lang="zh-CN" sz="2000" b="1" i="0" u="none" strike="noStrike" cap="none" normalizeH="0" baseline="0" smtClean="0">
                        <a:ln>
                          <a:noFill/>
                        </a:ln>
                        <a:solidFill>
                          <a:schemeClr val="tx1"/>
                        </a:solidFill>
                        <a:effectLst/>
                        <a:latin typeface="楷体_GB2312" pitchFamily="49" charset="-122"/>
                        <a:ea typeface="楷体_GB2312" pitchFamily="49" charset="-122"/>
                        <a:sym typeface="Arial" pitchFamily="34" charset="0"/>
                      </a:endParaRPr>
                    </a:p>
                  </a:txBody>
                  <a:tcPr horzOverflow="overflow">
                    <a:lnL w="12700" cap="flat" cmpd="sng" algn="ctr">
                      <a:solidFill>
                        <a:srgbClr val="FFFFFF"/>
                      </a:solidFill>
                      <a:prstDash val="solid"/>
                      <a:bevel/>
                      <a:headEnd type="none" w="med" len="med"/>
                      <a:tailEnd type="none" w="med" len="med"/>
                    </a:lnL>
                    <a:lnR w="12700" cap="flat" cmpd="sng" algn="ctr">
                      <a:solidFill>
                        <a:srgbClr val="FFFFFF"/>
                      </a:solidFill>
                      <a:prstDash val="solid"/>
                      <a:bevel/>
                      <a:headEnd type="none" w="med" len="med"/>
                      <a:tailEnd type="none" w="med" len="med"/>
                    </a:lnR>
                    <a:lnT w="12700" cap="flat" cmpd="sng" algn="ctr">
                      <a:solidFill>
                        <a:srgbClr val="FFFFFF"/>
                      </a:solidFill>
                      <a:prstDash val="solid"/>
                      <a:bevel/>
                      <a:headEnd type="none" w="med" len="med"/>
                      <a:tailEnd type="none" w="med" len="med"/>
                    </a:lnT>
                    <a:lnB w="38100" cap="flat" cmpd="sng" algn="ctr">
                      <a:solidFill>
                        <a:srgbClr val="FFFFFF"/>
                      </a:solidFill>
                      <a:prstDash val="solid"/>
                      <a:bevel/>
                      <a:headEnd type="none" w="med" len="med"/>
                      <a:tailEnd type="none" w="med" len="med"/>
                    </a:lnB>
                    <a:lnTlToBr>
                      <a:noFill/>
                    </a:lnTlToBr>
                    <a:lnBlToTr>
                      <a:noFill/>
                    </a:lnBlToTr>
                    <a:solidFill>
                      <a:srgbClr val="006666"/>
                    </a:solidFill>
                  </a:tcPr>
                </a:tc>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zh-CN" sz="2000" b="1" i="0" u="none" strike="noStrike" cap="none" normalizeH="0" baseline="0" smtClean="0">
                          <a:ln>
                            <a:noFill/>
                          </a:ln>
                          <a:solidFill>
                            <a:srgbClr val="FFFFFF"/>
                          </a:solidFill>
                          <a:effectLst/>
                          <a:latin typeface="楷体_GB2312" pitchFamily="49" charset="-122"/>
                          <a:ea typeface="楷体_GB2312" pitchFamily="49" charset="-122"/>
                          <a:sym typeface="Arial" pitchFamily="34" charset="0"/>
                        </a:rPr>
                        <a:t>合金代号</a:t>
                      </a:r>
                      <a:endParaRPr kumimoji="0" lang="zh-CN" sz="2000" b="1" i="0" u="none" strike="noStrike" cap="none" normalizeH="0" baseline="0" smtClean="0">
                        <a:ln>
                          <a:noFill/>
                        </a:ln>
                        <a:solidFill>
                          <a:schemeClr val="tx1"/>
                        </a:solidFill>
                        <a:effectLst/>
                        <a:latin typeface="楷体_GB2312" pitchFamily="49" charset="-122"/>
                        <a:ea typeface="楷体_GB2312" pitchFamily="49" charset="-122"/>
                        <a:sym typeface="Arial" pitchFamily="34" charset="0"/>
                      </a:endParaRPr>
                    </a:p>
                  </a:txBody>
                  <a:tcPr horzOverflow="overflow">
                    <a:lnL w="12700" cap="flat" cmpd="sng" algn="ctr">
                      <a:solidFill>
                        <a:srgbClr val="FFFFFF"/>
                      </a:solidFill>
                      <a:prstDash val="solid"/>
                      <a:bevel/>
                      <a:headEnd type="none" w="med" len="med"/>
                      <a:tailEnd type="none" w="med" len="med"/>
                    </a:lnL>
                    <a:lnR w="12700" cap="flat" cmpd="sng" algn="ctr">
                      <a:solidFill>
                        <a:srgbClr val="FFFFFF"/>
                      </a:solidFill>
                      <a:prstDash val="solid"/>
                      <a:bevel/>
                      <a:headEnd type="none" w="med" len="med"/>
                      <a:tailEnd type="none" w="med" len="med"/>
                    </a:lnR>
                    <a:lnT w="12700" cap="flat" cmpd="sng" algn="ctr">
                      <a:solidFill>
                        <a:srgbClr val="FFFFFF"/>
                      </a:solidFill>
                      <a:prstDash val="solid"/>
                      <a:bevel/>
                      <a:headEnd type="none" w="med" len="med"/>
                      <a:tailEnd type="none" w="med" len="med"/>
                    </a:lnT>
                    <a:lnB w="38100" cap="flat" cmpd="sng" algn="ctr">
                      <a:solidFill>
                        <a:srgbClr val="FFFFFF"/>
                      </a:solidFill>
                      <a:prstDash val="solid"/>
                      <a:bevel/>
                      <a:headEnd type="none" w="med" len="med"/>
                      <a:tailEnd type="none" w="med" len="med"/>
                    </a:lnB>
                    <a:lnTlToBr>
                      <a:noFill/>
                    </a:lnTlToBr>
                    <a:lnBlToTr>
                      <a:noFill/>
                    </a:lnBlToTr>
                    <a:solidFill>
                      <a:srgbClr val="006666"/>
                    </a:solidFill>
                  </a:tcPr>
                </a:tc>
              </a:tr>
              <a:tr h="396875">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Al-Si</a:t>
                      </a:r>
                      <a:r>
                        <a:rPr kumimoji="0" lang="zh-CN" alt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合金</a:t>
                      </a:r>
                    </a:p>
                  </a:txBody>
                  <a:tcPr horzOverflow="overflow">
                    <a:lnL w="12700" cap="flat" cmpd="sng" algn="ctr">
                      <a:solidFill>
                        <a:srgbClr val="FFFFFF"/>
                      </a:solidFill>
                      <a:prstDash val="solid"/>
                      <a:bevel/>
                      <a:headEnd type="none" w="med" len="med"/>
                      <a:tailEnd type="none" w="med" len="med"/>
                    </a:lnL>
                    <a:lnR w="12700" cap="flat" cmpd="sng" algn="ctr">
                      <a:solidFill>
                        <a:srgbClr val="FFFFFF"/>
                      </a:solidFill>
                      <a:prstDash val="solid"/>
                      <a:bevel/>
                      <a:headEnd type="none" w="med" len="med"/>
                      <a:tailEnd type="none" w="med" len="med"/>
                    </a:lnR>
                    <a:lnT w="38100" cap="flat" cmpd="sng" algn="ctr">
                      <a:solidFill>
                        <a:srgbClr val="FFFFFF"/>
                      </a:solidFill>
                      <a:prstDash val="solid"/>
                      <a:bevel/>
                      <a:headEnd type="none" w="med" len="med"/>
                      <a:tailEnd type="none" w="med" len="med"/>
                    </a:lnT>
                    <a:lnB w="12700" cap="flat" cmpd="sng" algn="ctr">
                      <a:solidFill>
                        <a:srgbClr val="FFFFFF"/>
                      </a:solidFill>
                      <a:prstDash val="solid"/>
                      <a:bevel/>
                      <a:headEnd type="none" w="med" len="med"/>
                      <a:tailEnd type="none" w="med" len="med"/>
                    </a:lnB>
                    <a:lnTlToBr>
                      <a:noFill/>
                    </a:lnTlToBr>
                    <a:lnBlToTr>
                      <a:noFill/>
                    </a:lnBlToTr>
                    <a:solidFill>
                      <a:srgbClr val="CBD2D2"/>
                    </a:solidFill>
                  </a:tcPr>
                </a:tc>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FF"/>
                          </a:solidFill>
                          <a:effectLst/>
                          <a:latin typeface="楷体_GB2312" pitchFamily="49" charset="-122"/>
                          <a:ea typeface="楷体_GB2312" pitchFamily="49" charset="-122"/>
                          <a:sym typeface="Arial" pitchFamily="34" charset="0"/>
                        </a:rPr>
                        <a:t>Z</a:t>
                      </a: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AlSi… </a:t>
                      </a:r>
                      <a:endParaRPr kumimoji="0" lang="zh-CN" alt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endParaRPr>
                    </a:p>
                  </a:txBody>
                  <a:tcPr horzOverflow="overflow">
                    <a:lnL w="12700" cap="flat" cmpd="sng" algn="ctr">
                      <a:solidFill>
                        <a:srgbClr val="FFFFFF"/>
                      </a:solidFill>
                      <a:prstDash val="solid"/>
                      <a:bevel/>
                      <a:headEnd type="none" w="med" len="med"/>
                      <a:tailEnd type="none" w="med" len="med"/>
                    </a:lnL>
                    <a:lnR w="12700" cap="flat" cmpd="sng" algn="ctr">
                      <a:solidFill>
                        <a:srgbClr val="FFFFFF"/>
                      </a:solidFill>
                      <a:prstDash val="solid"/>
                      <a:bevel/>
                      <a:headEnd type="none" w="med" len="med"/>
                      <a:tailEnd type="none" w="med" len="med"/>
                    </a:lnR>
                    <a:lnT w="38100" cap="flat" cmpd="sng" algn="ctr">
                      <a:solidFill>
                        <a:srgbClr val="FFFFFF"/>
                      </a:solidFill>
                      <a:prstDash val="solid"/>
                      <a:bevel/>
                      <a:headEnd type="none" w="med" len="med"/>
                      <a:tailEnd type="none" w="med" len="med"/>
                    </a:lnT>
                    <a:lnB w="12700" cap="flat" cmpd="sng" algn="ctr">
                      <a:solidFill>
                        <a:srgbClr val="FFFFFF"/>
                      </a:solidFill>
                      <a:prstDash val="solid"/>
                      <a:bevel/>
                      <a:headEnd type="none" w="med" len="med"/>
                      <a:tailEnd type="none" w="med" len="med"/>
                    </a:lnB>
                    <a:lnTlToBr>
                      <a:noFill/>
                    </a:lnTlToBr>
                    <a:lnBlToTr>
                      <a:noFill/>
                    </a:lnBlToTr>
                    <a:solidFill>
                      <a:srgbClr val="CBD2D2"/>
                    </a:solidFill>
                  </a:tcPr>
                </a:tc>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ZL1××</a:t>
                      </a:r>
                      <a:endParaRPr kumimoji="0" lang="zh-CN" alt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endParaRPr>
                    </a:p>
                  </a:txBody>
                  <a:tcPr horzOverflow="overflow">
                    <a:lnL w="12700" cap="flat" cmpd="sng" algn="ctr">
                      <a:solidFill>
                        <a:srgbClr val="FFFFFF"/>
                      </a:solidFill>
                      <a:prstDash val="solid"/>
                      <a:bevel/>
                      <a:headEnd type="none" w="med" len="med"/>
                      <a:tailEnd type="none" w="med" len="med"/>
                    </a:lnL>
                    <a:lnR w="12700" cap="flat" cmpd="sng" algn="ctr">
                      <a:solidFill>
                        <a:srgbClr val="FFFFFF"/>
                      </a:solidFill>
                      <a:prstDash val="solid"/>
                      <a:bevel/>
                      <a:headEnd type="none" w="med" len="med"/>
                      <a:tailEnd type="none" w="med" len="med"/>
                    </a:lnR>
                    <a:lnT w="38100" cap="flat" cmpd="sng" algn="ctr">
                      <a:solidFill>
                        <a:srgbClr val="FFFFFF"/>
                      </a:solidFill>
                      <a:prstDash val="solid"/>
                      <a:bevel/>
                      <a:headEnd type="none" w="med" len="med"/>
                      <a:tailEnd type="none" w="med" len="med"/>
                    </a:lnT>
                    <a:lnB w="12700" cap="flat" cmpd="sng" algn="ctr">
                      <a:solidFill>
                        <a:srgbClr val="FFFFFF"/>
                      </a:solidFill>
                      <a:prstDash val="solid"/>
                      <a:bevel/>
                      <a:headEnd type="none" w="med" len="med"/>
                      <a:tailEnd type="none" w="med" len="med"/>
                    </a:lnB>
                    <a:lnTlToBr>
                      <a:noFill/>
                    </a:lnTlToBr>
                    <a:lnBlToTr>
                      <a:noFill/>
                    </a:lnBlToTr>
                    <a:solidFill>
                      <a:srgbClr val="CBD2D2"/>
                    </a:solidFill>
                  </a:tcPr>
                </a:tc>
              </a:tr>
              <a:tr h="396875">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Al-Cu</a:t>
                      </a:r>
                      <a:r>
                        <a:rPr kumimoji="0" lang="zh-CN" alt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合金</a:t>
                      </a:r>
                    </a:p>
                  </a:txBody>
                  <a:tcPr horzOverflow="overflow">
                    <a:lnL w="12700" cap="flat" cmpd="sng" algn="ctr">
                      <a:solidFill>
                        <a:srgbClr val="FFFFFF"/>
                      </a:solidFill>
                      <a:prstDash val="solid"/>
                      <a:bevel/>
                      <a:headEnd type="none" w="med" len="med"/>
                      <a:tailEnd type="none" w="med" len="med"/>
                    </a:lnL>
                    <a:lnR w="12700" cap="flat" cmpd="sng" algn="ctr">
                      <a:solidFill>
                        <a:srgbClr val="FFFFFF"/>
                      </a:solidFill>
                      <a:prstDash val="solid"/>
                      <a:bevel/>
                      <a:headEnd type="none" w="med" len="med"/>
                      <a:tailEnd type="none" w="med" len="med"/>
                    </a:lnR>
                    <a:lnT w="12700" cap="flat" cmpd="sng" algn="ctr">
                      <a:solidFill>
                        <a:srgbClr val="FFFFFF"/>
                      </a:solidFill>
                      <a:prstDash val="solid"/>
                      <a:bevel/>
                      <a:headEnd type="none" w="med" len="med"/>
                      <a:tailEnd type="none" w="med" len="med"/>
                    </a:lnT>
                    <a:lnB w="12700" cap="flat" cmpd="sng" algn="ctr">
                      <a:solidFill>
                        <a:srgbClr val="FFFFFF"/>
                      </a:solidFill>
                      <a:prstDash val="solid"/>
                      <a:bevel/>
                      <a:headEnd type="none" w="med" len="med"/>
                      <a:tailEnd type="none" w="med" len="med"/>
                    </a:lnB>
                    <a:lnTlToBr>
                      <a:noFill/>
                    </a:lnTlToBr>
                    <a:lnBlToTr>
                      <a:noFill/>
                    </a:lnBlToTr>
                    <a:solidFill>
                      <a:srgbClr val="E7EAEA"/>
                    </a:solidFill>
                  </a:tcPr>
                </a:tc>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FF"/>
                          </a:solidFill>
                          <a:effectLst/>
                          <a:latin typeface="楷体_GB2312" pitchFamily="49" charset="-122"/>
                          <a:ea typeface="楷体_GB2312" pitchFamily="49" charset="-122"/>
                          <a:sym typeface="Arial" pitchFamily="34" charset="0"/>
                        </a:rPr>
                        <a:t>Z</a:t>
                      </a: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AlCu…</a:t>
                      </a:r>
                      <a:endParaRPr kumimoji="0" lang="zh-CN" alt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endParaRPr>
                    </a:p>
                  </a:txBody>
                  <a:tcPr horzOverflow="overflow">
                    <a:lnL w="12700" cap="flat" cmpd="sng" algn="ctr">
                      <a:solidFill>
                        <a:srgbClr val="FFFFFF"/>
                      </a:solidFill>
                      <a:prstDash val="solid"/>
                      <a:bevel/>
                      <a:headEnd type="none" w="med" len="med"/>
                      <a:tailEnd type="none" w="med" len="med"/>
                    </a:lnL>
                    <a:lnR w="12700" cap="flat" cmpd="sng" algn="ctr">
                      <a:solidFill>
                        <a:srgbClr val="FFFFFF"/>
                      </a:solidFill>
                      <a:prstDash val="solid"/>
                      <a:bevel/>
                      <a:headEnd type="none" w="med" len="med"/>
                      <a:tailEnd type="none" w="med" len="med"/>
                    </a:lnR>
                    <a:lnT w="12700" cap="flat" cmpd="sng" algn="ctr">
                      <a:solidFill>
                        <a:srgbClr val="FFFFFF"/>
                      </a:solidFill>
                      <a:prstDash val="solid"/>
                      <a:bevel/>
                      <a:headEnd type="none" w="med" len="med"/>
                      <a:tailEnd type="none" w="med" len="med"/>
                    </a:lnT>
                    <a:lnB w="12700" cap="flat" cmpd="sng" algn="ctr">
                      <a:solidFill>
                        <a:srgbClr val="FFFFFF"/>
                      </a:solidFill>
                      <a:prstDash val="solid"/>
                      <a:bevel/>
                      <a:headEnd type="none" w="med" len="med"/>
                      <a:tailEnd type="none" w="med" len="med"/>
                    </a:lnB>
                    <a:lnTlToBr>
                      <a:noFill/>
                    </a:lnTlToBr>
                    <a:lnBlToTr>
                      <a:noFill/>
                    </a:lnBlToTr>
                    <a:solidFill>
                      <a:srgbClr val="E7EAEA"/>
                    </a:solidFill>
                  </a:tcPr>
                </a:tc>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ZL2××</a:t>
                      </a:r>
                      <a:endParaRPr kumimoji="0" lang="zh-CN" alt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endParaRPr>
                    </a:p>
                  </a:txBody>
                  <a:tcPr horzOverflow="overflow">
                    <a:lnL w="12700" cap="flat" cmpd="sng" algn="ctr">
                      <a:solidFill>
                        <a:srgbClr val="FFFFFF"/>
                      </a:solidFill>
                      <a:prstDash val="solid"/>
                      <a:bevel/>
                      <a:headEnd type="none" w="med" len="med"/>
                      <a:tailEnd type="none" w="med" len="med"/>
                    </a:lnL>
                    <a:lnR w="12700" cap="flat" cmpd="sng" algn="ctr">
                      <a:solidFill>
                        <a:srgbClr val="FFFFFF"/>
                      </a:solidFill>
                      <a:prstDash val="solid"/>
                      <a:bevel/>
                      <a:headEnd type="none" w="med" len="med"/>
                      <a:tailEnd type="none" w="med" len="med"/>
                    </a:lnR>
                    <a:lnT w="12700" cap="flat" cmpd="sng" algn="ctr">
                      <a:solidFill>
                        <a:srgbClr val="FFFFFF"/>
                      </a:solidFill>
                      <a:prstDash val="solid"/>
                      <a:bevel/>
                      <a:headEnd type="none" w="med" len="med"/>
                      <a:tailEnd type="none" w="med" len="med"/>
                    </a:lnT>
                    <a:lnB w="12700" cap="flat" cmpd="sng" algn="ctr">
                      <a:solidFill>
                        <a:srgbClr val="FFFFFF"/>
                      </a:solidFill>
                      <a:prstDash val="solid"/>
                      <a:bevel/>
                      <a:headEnd type="none" w="med" len="med"/>
                      <a:tailEnd type="none" w="med" len="med"/>
                    </a:lnB>
                    <a:lnTlToBr>
                      <a:noFill/>
                    </a:lnTlToBr>
                    <a:lnBlToTr>
                      <a:noFill/>
                    </a:lnBlToTr>
                    <a:solidFill>
                      <a:srgbClr val="E7EAEA"/>
                    </a:solidFill>
                  </a:tcPr>
                </a:tc>
              </a:tr>
              <a:tr h="395288">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Al-Mg</a:t>
                      </a:r>
                      <a:r>
                        <a:rPr kumimoji="0" lang="zh-CN" alt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合金</a:t>
                      </a:r>
                    </a:p>
                  </a:txBody>
                  <a:tcPr horzOverflow="overflow">
                    <a:lnL w="12700" cap="flat" cmpd="sng" algn="ctr">
                      <a:solidFill>
                        <a:srgbClr val="FFFFFF"/>
                      </a:solidFill>
                      <a:prstDash val="solid"/>
                      <a:bevel/>
                      <a:headEnd type="none" w="med" len="med"/>
                      <a:tailEnd type="none" w="med" len="med"/>
                    </a:lnL>
                    <a:lnR w="12700" cap="flat" cmpd="sng" algn="ctr">
                      <a:solidFill>
                        <a:srgbClr val="FFFFFF"/>
                      </a:solidFill>
                      <a:prstDash val="solid"/>
                      <a:bevel/>
                      <a:headEnd type="none" w="med" len="med"/>
                      <a:tailEnd type="none" w="med" len="med"/>
                    </a:lnR>
                    <a:lnT w="12700" cap="flat" cmpd="sng" algn="ctr">
                      <a:solidFill>
                        <a:srgbClr val="FFFFFF"/>
                      </a:solidFill>
                      <a:prstDash val="solid"/>
                      <a:bevel/>
                      <a:headEnd type="none" w="med" len="med"/>
                      <a:tailEnd type="none" w="med" len="med"/>
                    </a:lnT>
                    <a:lnB w="12700" cap="flat" cmpd="sng" algn="ctr">
                      <a:solidFill>
                        <a:srgbClr val="FFFFFF"/>
                      </a:solidFill>
                      <a:prstDash val="solid"/>
                      <a:bevel/>
                      <a:headEnd type="none" w="med" len="med"/>
                      <a:tailEnd type="none" w="med" len="med"/>
                    </a:lnB>
                    <a:lnTlToBr>
                      <a:noFill/>
                    </a:lnTlToBr>
                    <a:lnBlToTr>
                      <a:noFill/>
                    </a:lnBlToTr>
                    <a:solidFill>
                      <a:srgbClr val="CBD2D2"/>
                    </a:solidFill>
                  </a:tcPr>
                </a:tc>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FF"/>
                          </a:solidFill>
                          <a:effectLst/>
                          <a:latin typeface="楷体_GB2312" pitchFamily="49" charset="-122"/>
                          <a:ea typeface="楷体_GB2312" pitchFamily="49" charset="-122"/>
                          <a:sym typeface="Arial" pitchFamily="34" charset="0"/>
                        </a:rPr>
                        <a:t>Z</a:t>
                      </a: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AlMg…</a:t>
                      </a:r>
                      <a:endParaRPr kumimoji="0" lang="zh-CN" alt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endParaRPr>
                    </a:p>
                  </a:txBody>
                  <a:tcPr horzOverflow="overflow">
                    <a:lnL w="12700" cap="flat" cmpd="sng" algn="ctr">
                      <a:solidFill>
                        <a:srgbClr val="FFFFFF"/>
                      </a:solidFill>
                      <a:prstDash val="solid"/>
                      <a:bevel/>
                      <a:headEnd type="none" w="med" len="med"/>
                      <a:tailEnd type="none" w="med" len="med"/>
                    </a:lnL>
                    <a:lnR w="12700" cap="flat" cmpd="sng" algn="ctr">
                      <a:solidFill>
                        <a:srgbClr val="FFFFFF"/>
                      </a:solidFill>
                      <a:prstDash val="solid"/>
                      <a:bevel/>
                      <a:headEnd type="none" w="med" len="med"/>
                      <a:tailEnd type="none" w="med" len="med"/>
                    </a:lnR>
                    <a:lnT w="12700" cap="flat" cmpd="sng" algn="ctr">
                      <a:solidFill>
                        <a:srgbClr val="FFFFFF"/>
                      </a:solidFill>
                      <a:prstDash val="solid"/>
                      <a:bevel/>
                      <a:headEnd type="none" w="med" len="med"/>
                      <a:tailEnd type="none" w="med" len="med"/>
                    </a:lnT>
                    <a:lnB w="12700" cap="flat" cmpd="sng" algn="ctr">
                      <a:solidFill>
                        <a:srgbClr val="FFFFFF"/>
                      </a:solidFill>
                      <a:prstDash val="solid"/>
                      <a:bevel/>
                      <a:headEnd type="none" w="med" len="med"/>
                      <a:tailEnd type="none" w="med" len="med"/>
                    </a:lnB>
                    <a:lnTlToBr>
                      <a:noFill/>
                    </a:lnTlToBr>
                    <a:lnBlToTr>
                      <a:noFill/>
                    </a:lnBlToTr>
                    <a:solidFill>
                      <a:srgbClr val="CBD2D2"/>
                    </a:solidFill>
                  </a:tcPr>
                </a:tc>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dirty="0" err="1" smtClean="0">
                          <a:ln>
                            <a:noFill/>
                          </a:ln>
                          <a:solidFill>
                            <a:srgbClr val="000000"/>
                          </a:solidFill>
                          <a:effectLst/>
                          <a:latin typeface="楷体_GB2312" pitchFamily="49" charset="-122"/>
                          <a:ea typeface="楷体_GB2312" pitchFamily="49" charset="-122"/>
                          <a:sym typeface="Arial" pitchFamily="34" charset="0"/>
                        </a:rPr>
                        <a:t>ZL3</a:t>
                      </a:r>
                      <a:r>
                        <a:rPr kumimoji="0" lang="en-US" sz="2000" b="1" i="0" u="none" strike="noStrike" cap="none" normalizeH="0" baseline="0" dirty="0" smtClean="0">
                          <a:ln>
                            <a:noFill/>
                          </a:ln>
                          <a:solidFill>
                            <a:srgbClr val="000000"/>
                          </a:solidFill>
                          <a:effectLst/>
                          <a:latin typeface="楷体_GB2312" pitchFamily="49" charset="-122"/>
                          <a:ea typeface="楷体_GB2312" pitchFamily="49" charset="-122"/>
                          <a:sym typeface="Arial" pitchFamily="34" charset="0"/>
                        </a:rPr>
                        <a:t>××</a:t>
                      </a:r>
                      <a:endParaRPr kumimoji="0" lang="zh-CN" altLang="en-US" sz="2000" b="1" i="0" u="none" strike="noStrike" cap="none" normalizeH="0" baseline="0" dirty="0" smtClean="0">
                        <a:ln>
                          <a:noFill/>
                        </a:ln>
                        <a:solidFill>
                          <a:srgbClr val="000000"/>
                        </a:solidFill>
                        <a:effectLst/>
                        <a:latin typeface="楷体_GB2312" pitchFamily="49" charset="-122"/>
                        <a:ea typeface="楷体_GB2312" pitchFamily="49" charset="-122"/>
                        <a:sym typeface="Arial" pitchFamily="34" charset="0"/>
                      </a:endParaRPr>
                    </a:p>
                  </a:txBody>
                  <a:tcPr horzOverflow="overflow">
                    <a:lnL w="12700" cap="flat" cmpd="sng" algn="ctr">
                      <a:solidFill>
                        <a:srgbClr val="FFFFFF"/>
                      </a:solidFill>
                      <a:prstDash val="solid"/>
                      <a:bevel/>
                      <a:headEnd type="none" w="med" len="med"/>
                      <a:tailEnd type="none" w="med" len="med"/>
                    </a:lnL>
                    <a:lnR w="12700" cap="flat" cmpd="sng" algn="ctr">
                      <a:solidFill>
                        <a:srgbClr val="FFFFFF"/>
                      </a:solidFill>
                      <a:prstDash val="solid"/>
                      <a:bevel/>
                      <a:headEnd type="none" w="med" len="med"/>
                      <a:tailEnd type="none" w="med" len="med"/>
                    </a:lnR>
                    <a:lnT w="12700" cap="flat" cmpd="sng" algn="ctr">
                      <a:solidFill>
                        <a:srgbClr val="FFFFFF"/>
                      </a:solidFill>
                      <a:prstDash val="solid"/>
                      <a:bevel/>
                      <a:headEnd type="none" w="med" len="med"/>
                      <a:tailEnd type="none" w="med" len="med"/>
                    </a:lnT>
                    <a:lnB w="12700" cap="flat" cmpd="sng" algn="ctr">
                      <a:solidFill>
                        <a:srgbClr val="FFFFFF"/>
                      </a:solidFill>
                      <a:prstDash val="solid"/>
                      <a:bevel/>
                      <a:headEnd type="none" w="med" len="med"/>
                      <a:tailEnd type="none" w="med" len="med"/>
                    </a:lnB>
                    <a:lnTlToBr>
                      <a:noFill/>
                    </a:lnTlToBr>
                    <a:lnBlToTr>
                      <a:noFill/>
                    </a:lnBlToTr>
                    <a:solidFill>
                      <a:srgbClr val="CBD2D2"/>
                    </a:solidFill>
                  </a:tcPr>
                </a:tc>
              </a:tr>
              <a:tr h="396875">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dirty="0" smtClean="0">
                          <a:ln>
                            <a:noFill/>
                          </a:ln>
                          <a:solidFill>
                            <a:srgbClr val="000000"/>
                          </a:solidFill>
                          <a:effectLst/>
                          <a:latin typeface="楷体_GB2312" pitchFamily="49" charset="-122"/>
                          <a:ea typeface="楷体_GB2312" pitchFamily="49" charset="-122"/>
                          <a:sym typeface="Arial" pitchFamily="34" charset="0"/>
                        </a:rPr>
                        <a:t>Al-Zn</a:t>
                      </a:r>
                      <a:r>
                        <a:rPr kumimoji="0" lang="zh-CN" altLang="en-US" sz="2000" b="1" i="0" u="none" strike="noStrike" cap="none" normalizeH="0" baseline="0" dirty="0" smtClean="0">
                          <a:ln>
                            <a:noFill/>
                          </a:ln>
                          <a:solidFill>
                            <a:srgbClr val="000000"/>
                          </a:solidFill>
                          <a:effectLst/>
                          <a:latin typeface="楷体_GB2312" pitchFamily="49" charset="-122"/>
                          <a:ea typeface="楷体_GB2312" pitchFamily="49" charset="-122"/>
                          <a:sym typeface="Arial" pitchFamily="34" charset="0"/>
                        </a:rPr>
                        <a:t>合金</a:t>
                      </a:r>
                    </a:p>
                  </a:txBody>
                  <a:tcPr horzOverflow="overflow">
                    <a:lnL w="12700" cap="flat" cmpd="sng" algn="ctr">
                      <a:solidFill>
                        <a:srgbClr val="FFFFFF"/>
                      </a:solidFill>
                      <a:prstDash val="solid"/>
                      <a:bevel/>
                      <a:headEnd type="none" w="med" len="med"/>
                      <a:tailEnd type="none" w="med" len="med"/>
                    </a:lnL>
                    <a:lnR w="12700" cap="flat" cmpd="sng" algn="ctr">
                      <a:solidFill>
                        <a:srgbClr val="FFFFFF"/>
                      </a:solidFill>
                      <a:prstDash val="solid"/>
                      <a:bevel/>
                      <a:headEnd type="none" w="med" len="med"/>
                      <a:tailEnd type="none" w="med" len="med"/>
                    </a:lnR>
                    <a:lnT w="12700" cap="flat" cmpd="sng" algn="ctr">
                      <a:solidFill>
                        <a:srgbClr val="FFFFFF"/>
                      </a:solidFill>
                      <a:prstDash val="solid"/>
                      <a:bevel/>
                      <a:headEnd type="none" w="med" len="med"/>
                      <a:tailEnd type="none" w="med" len="med"/>
                    </a:lnT>
                    <a:lnB w="12700" cap="flat" cmpd="sng" algn="ctr">
                      <a:solidFill>
                        <a:srgbClr val="FFFFFF"/>
                      </a:solidFill>
                      <a:prstDash val="solid"/>
                      <a:bevel/>
                      <a:headEnd type="none" w="med" len="med"/>
                      <a:tailEnd type="none" w="med" len="med"/>
                    </a:lnB>
                    <a:lnTlToBr>
                      <a:noFill/>
                    </a:lnTlToBr>
                    <a:lnBlToTr>
                      <a:noFill/>
                    </a:lnBlToTr>
                    <a:solidFill>
                      <a:srgbClr val="E7EAEA"/>
                    </a:solidFill>
                  </a:tcPr>
                </a:tc>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dirty="0" err="1" smtClean="0">
                          <a:ln>
                            <a:noFill/>
                          </a:ln>
                          <a:solidFill>
                            <a:srgbClr val="0000FF"/>
                          </a:solidFill>
                          <a:effectLst/>
                          <a:latin typeface="楷体_GB2312" pitchFamily="49" charset="-122"/>
                          <a:ea typeface="楷体_GB2312" pitchFamily="49" charset="-122"/>
                          <a:sym typeface="Arial" pitchFamily="34" charset="0"/>
                        </a:rPr>
                        <a:t>Z</a:t>
                      </a:r>
                      <a:r>
                        <a:rPr kumimoji="0" lang="en-US" sz="2000" b="1" i="0" u="none" strike="noStrike" cap="none" normalizeH="0" baseline="0" dirty="0" err="1" smtClean="0">
                          <a:ln>
                            <a:noFill/>
                          </a:ln>
                          <a:solidFill>
                            <a:srgbClr val="000000"/>
                          </a:solidFill>
                          <a:effectLst/>
                          <a:latin typeface="楷体_GB2312" pitchFamily="49" charset="-122"/>
                          <a:ea typeface="楷体_GB2312" pitchFamily="49" charset="-122"/>
                          <a:sym typeface="Arial" pitchFamily="34" charset="0"/>
                        </a:rPr>
                        <a:t>AlZn</a:t>
                      </a:r>
                      <a:r>
                        <a:rPr kumimoji="0" lang="en-US" sz="2000" b="1" i="0" u="none" strike="noStrike" cap="none" normalizeH="0" baseline="0" dirty="0" smtClean="0">
                          <a:ln>
                            <a:noFill/>
                          </a:ln>
                          <a:solidFill>
                            <a:srgbClr val="000000"/>
                          </a:solidFill>
                          <a:effectLst/>
                          <a:latin typeface="楷体_GB2312" pitchFamily="49" charset="-122"/>
                          <a:ea typeface="楷体_GB2312" pitchFamily="49" charset="-122"/>
                          <a:sym typeface="Arial" pitchFamily="34" charset="0"/>
                        </a:rPr>
                        <a:t>…</a:t>
                      </a:r>
                      <a:endParaRPr kumimoji="0" lang="zh-CN" altLang="en-US" sz="2000" b="1" i="0" u="none" strike="noStrike" cap="none" normalizeH="0" baseline="0" dirty="0" smtClean="0">
                        <a:ln>
                          <a:noFill/>
                        </a:ln>
                        <a:solidFill>
                          <a:srgbClr val="000000"/>
                        </a:solidFill>
                        <a:effectLst/>
                        <a:latin typeface="楷体_GB2312" pitchFamily="49" charset="-122"/>
                        <a:ea typeface="楷体_GB2312" pitchFamily="49" charset="-122"/>
                        <a:sym typeface="Arial" pitchFamily="34" charset="0"/>
                      </a:endParaRPr>
                    </a:p>
                  </a:txBody>
                  <a:tcPr horzOverflow="overflow">
                    <a:lnL w="12700" cap="flat" cmpd="sng" algn="ctr">
                      <a:solidFill>
                        <a:srgbClr val="FFFFFF"/>
                      </a:solidFill>
                      <a:prstDash val="solid"/>
                      <a:bevel/>
                      <a:headEnd type="none" w="med" len="med"/>
                      <a:tailEnd type="none" w="med" len="med"/>
                    </a:lnL>
                    <a:lnR w="12700" cap="flat" cmpd="sng" algn="ctr">
                      <a:solidFill>
                        <a:srgbClr val="FFFFFF"/>
                      </a:solidFill>
                      <a:prstDash val="solid"/>
                      <a:bevel/>
                      <a:headEnd type="none" w="med" len="med"/>
                      <a:tailEnd type="none" w="med" len="med"/>
                    </a:lnR>
                    <a:lnT w="12700" cap="flat" cmpd="sng" algn="ctr">
                      <a:solidFill>
                        <a:srgbClr val="FFFFFF"/>
                      </a:solidFill>
                      <a:prstDash val="solid"/>
                      <a:bevel/>
                      <a:headEnd type="none" w="med" len="med"/>
                      <a:tailEnd type="none" w="med" len="med"/>
                    </a:lnT>
                    <a:lnB w="12700" cap="flat" cmpd="sng" algn="ctr">
                      <a:solidFill>
                        <a:srgbClr val="FFFFFF"/>
                      </a:solidFill>
                      <a:prstDash val="solid"/>
                      <a:bevel/>
                      <a:headEnd type="none" w="med" len="med"/>
                      <a:tailEnd type="none" w="med" len="med"/>
                    </a:lnB>
                    <a:lnTlToBr>
                      <a:noFill/>
                    </a:lnTlToBr>
                    <a:lnBlToTr>
                      <a:noFill/>
                    </a:lnBlToTr>
                    <a:solidFill>
                      <a:srgbClr val="E7EAEA"/>
                    </a:solidFill>
                  </a:tcPr>
                </a:tc>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dirty="0" err="1" smtClean="0">
                          <a:ln>
                            <a:noFill/>
                          </a:ln>
                          <a:solidFill>
                            <a:srgbClr val="000000"/>
                          </a:solidFill>
                          <a:effectLst/>
                          <a:latin typeface="楷体_GB2312" pitchFamily="49" charset="-122"/>
                          <a:ea typeface="楷体_GB2312" pitchFamily="49" charset="-122"/>
                          <a:sym typeface="Arial" pitchFamily="34" charset="0"/>
                        </a:rPr>
                        <a:t>ZL4</a:t>
                      </a:r>
                      <a:r>
                        <a:rPr kumimoji="0" lang="en-US" sz="2000" b="1" i="0" u="none" strike="noStrike" cap="none" normalizeH="0" baseline="0" dirty="0" smtClean="0">
                          <a:ln>
                            <a:noFill/>
                          </a:ln>
                          <a:solidFill>
                            <a:srgbClr val="000000"/>
                          </a:solidFill>
                          <a:effectLst/>
                          <a:latin typeface="楷体_GB2312" pitchFamily="49" charset="-122"/>
                          <a:ea typeface="楷体_GB2312" pitchFamily="49" charset="-122"/>
                          <a:sym typeface="Arial" pitchFamily="34" charset="0"/>
                        </a:rPr>
                        <a:t>××</a:t>
                      </a:r>
                      <a:endParaRPr kumimoji="0" lang="zh-CN" altLang="en-US" sz="2000" b="1" i="0" u="none" strike="noStrike" cap="none" normalizeH="0" baseline="0" dirty="0" smtClean="0">
                        <a:ln>
                          <a:noFill/>
                        </a:ln>
                        <a:solidFill>
                          <a:srgbClr val="000000"/>
                        </a:solidFill>
                        <a:effectLst/>
                        <a:latin typeface="楷体_GB2312" pitchFamily="49" charset="-122"/>
                        <a:ea typeface="楷体_GB2312" pitchFamily="49" charset="-122"/>
                        <a:sym typeface="Arial" pitchFamily="34" charset="0"/>
                      </a:endParaRPr>
                    </a:p>
                  </a:txBody>
                  <a:tcPr horzOverflow="overflow">
                    <a:lnL w="12700" cap="flat" cmpd="sng" algn="ctr">
                      <a:solidFill>
                        <a:srgbClr val="FFFFFF"/>
                      </a:solidFill>
                      <a:prstDash val="solid"/>
                      <a:bevel/>
                      <a:headEnd type="none" w="med" len="med"/>
                      <a:tailEnd type="none" w="med" len="med"/>
                    </a:lnL>
                    <a:lnR w="12700" cap="flat" cmpd="sng" algn="ctr">
                      <a:solidFill>
                        <a:srgbClr val="FFFFFF"/>
                      </a:solidFill>
                      <a:prstDash val="solid"/>
                      <a:bevel/>
                      <a:headEnd type="none" w="med" len="med"/>
                      <a:tailEnd type="none" w="med" len="med"/>
                    </a:lnR>
                    <a:lnT w="12700" cap="flat" cmpd="sng" algn="ctr">
                      <a:solidFill>
                        <a:srgbClr val="FFFFFF"/>
                      </a:solidFill>
                      <a:prstDash val="solid"/>
                      <a:bevel/>
                      <a:headEnd type="none" w="med" len="med"/>
                      <a:tailEnd type="none" w="med" len="med"/>
                    </a:lnT>
                    <a:lnB w="12700" cap="flat" cmpd="sng" algn="ctr">
                      <a:solidFill>
                        <a:srgbClr val="FFFFFF"/>
                      </a:solidFill>
                      <a:prstDash val="solid"/>
                      <a:bevel/>
                      <a:headEnd type="none" w="med" len="med"/>
                      <a:tailEnd type="none" w="med" len="med"/>
                    </a:lnB>
                    <a:lnTlToBr>
                      <a:noFill/>
                    </a:lnTlToBr>
                    <a:lnBlToTr>
                      <a:noFill/>
                    </a:lnBlToTr>
                    <a:solidFill>
                      <a:srgbClr val="E7EAEA"/>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219">
                                            <p:txEl>
                                              <p:pRg st="1" end="1"/>
                                            </p:txEl>
                                          </p:spTgt>
                                        </p:tgtEl>
                                        <p:attrNameLst>
                                          <p:attrName>style.visibility</p:attrName>
                                        </p:attrNameLst>
                                      </p:cBhvr>
                                      <p:to>
                                        <p:strVal val="visible"/>
                                      </p:to>
                                    </p:set>
                                    <p:animEffect>
                                      <p:cBhvr>
                                        <p:cTn id="7" dur="500"/>
                                        <p:tgtEl>
                                          <p:spTgt spid="9219">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9219">
                                            <p:txEl>
                                              <p:pRg st="2" end="2"/>
                                            </p:txEl>
                                          </p:spTgt>
                                        </p:tgtEl>
                                        <p:attrNameLst>
                                          <p:attrName>style.visibility</p:attrName>
                                        </p:attrNameLst>
                                      </p:cBhvr>
                                      <p:to>
                                        <p:strVal val="visible"/>
                                      </p:to>
                                    </p:set>
                                    <p:animEffect>
                                      <p:cBhvr>
                                        <p:cTn id="10" dur="500"/>
                                        <p:tgtEl>
                                          <p:spTgt spid="9219">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9219">
                                            <p:txEl>
                                              <p:pRg st="3" end="3"/>
                                            </p:txEl>
                                          </p:spTgt>
                                        </p:tgtEl>
                                        <p:attrNameLst>
                                          <p:attrName>style.visibility</p:attrName>
                                        </p:attrNameLst>
                                      </p:cBhvr>
                                      <p:to>
                                        <p:strVal val="visible"/>
                                      </p:to>
                                    </p:set>
                                    <p:animEffect>
                                      <p:cBhvr>
                                        <p:cTn id="13" dur="500"/>
                                        <p:tgtEl>
                                          <p:spTgt spid="9219">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9219">
                                            <p:txEl>
                                              <p:pRg st="4" end="4"/>
                                            </p:txEl>
                                          </p:spTgt>
                                        </p:tgtEl>
                                        <p:attrNameLst>
                                          <p:attrName>style.visibility</p:attrName>
                                        </p:attrNameLst>
                                      </p:cBhvr>
                                      <p:to>
                                        <p:strVal val="visible"/>
                                      </p:to>
                                    </p:set>
                                    <p:animEffect transition="in" filter="blinds(horizontal)">
                                      <p:cBhvr>
                                        <p:cTn id="18" dur="500"/>
                                        <p:tgtEl>
                                          <p:spTgt spid="9219">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9219">
                                            <p:txEl>
                                              <p:pRg st="5" end="5"/>
                                            </p:txEl>
                                          </p:spTgt>
                                        </p:tgtEl>
                                        <p:attrNameLst>
                                          <p:attrName>style.visibility</p:attrName>
                                        </p:attrNameLst>
                                      </p:cBhvr>
                                      <p:to>
                                        <p:strVal val="visible"/>
                                      </p:to>
                                    </p:set>
                                    <p:animEffect transition="in" filter="blinds(horizontal)">
                                      <p:cBhvr>
                                        <p:cTn id="21" dur="500"/>
                                        <p:tgtEl>
                                          <p:spTgt spid="9219">
                                            <p:txEl>
                                              <p:pRg st="5" end="5"/>
                                            </p:txEl>
                                          </p:spTgt>
                                        </p:tgtEl>
                                      </p:cBhvr>
                                    </p:animEffect>
                                  </p:childTnLst>
                                </p:cTn>
                              </p:par>
                            </p:childTnLst>
                          </p:cTn>
                        </p:par>
                        <p:par>
                          <p:cTn id="22" fill="hold">
                            <p:stCondLst>
                              <p:cond delay="500"/>
                            </p:stCondLst>
                            <p:childTnLst>
                              <p:par>
                                <p:cTn id="23" presetID="3" presetClass="entr" presetSubtype="10" fill="hold" nodeType="afterEffect">
                                  <p:stCondLst>
                                    <p:cond delay="0"/>
                                  </p:stCondLst>
                                  <p:childTnLst>
                                    <p:set>
                                      <p:cBhvr>
                                        <p:cTn id="24" dur="1" fill="hold">
                                          <p:stCondLst>
                                            <p:cond delay="0"/>
                                          </p:stCondLst>
                                        </p:cTn>
                                        <p:tgtEl>
                                          <p:spTgt spid="9220"/>
                                        </p:tgtEl>
                                        <p:attrNameLst>
                                          <p:attrName>style.visibility</p:attrName>
                                        </p:attrNameLst>
                                      </p:cBhvr>
                                      <p:to>
                                        <p:strVal val="visible"/>
                                      </p:to>
                                    </p:set>
                                    <p:animEffect>
                                      <p:cBhvr>
                                        <p:cTn id="25" dur="500"/>
                                        <p:tgtEl>
                                          <p:spTgt spid="9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Group 2"/>
          <p:cNvGraphicFramePr>
            <a:graphicFrameLocks noGrp="1"/>
          </p:cNvGraphicFramePr>
          <p:nvPr/>
        </p:nvGraphicFramePr>
        <p:xfrm>
          <a:off x="179512" y="404664"/>
          <a:ext cx="8784654" cy="3108960"/>
        </p:xfrm>
        <a:graphic>
          <a:graphicData uri="http://schemas.openxmlformats.org/drawingml/2006/table">
            <a:tbl>
              <a:tblPr/>
              <a:tblGrid>
                <a:gridCol w="1655763"/>
                <a:gridCol w="936625"/>
                <a:gridCol w="719137"/>
                <a:gridCol w="936625"/>
                <a:gridCol w="647700"/>
                <a:gridCol w="3888804"/>
              </a:tblGrid>
              <a:tr h="411163">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zh-CN" sz="2000" b="1" i="0" u="none" strike="noStrike" cap="none" normalizeH="0" baseline="0" dirty="0" smtClean="0">
                          <a:ln>
                            <a:noFill/>
                          </a:ln>
                          <a:solidFill>
                            <a:srgbClr val="FFFFFF"/>
                          </a:solidFill>
                          <a:effectLst/>
                          <a:latin typeface="楷体_GB2312" pitchFamily="49" charset="-122"/>
                          <a:ea typeface="楷体_GB2312" pitchFamily="49" charset="-122"/>
                          <a:sym typeface="Arial" pitchFamily="34" charset="0"/>
                        </a:rPr>
                        <a:t>牌号</a:t>
                      </a:r>
                    </a:p>
                  </a:txBody>
                  <a:tcPr anchor="ctr" anchorCtr="1" horzOverflow="overflow">
                    <a:lnL w="12700" cap="flat" cmpd="sng" algn="ctr">
                      <a:solidFill>
                        <a:srgbClr val="FFFFFF"/>
                      </a:solidFill>
                      <a:prstDash val="solid"/>
                      <a:miter lim="800000"/>
                      <a:headEnd type="none" w="med" len="med"/>
                      <a:tailEnd type="none" w="med" len="med"/>
                    </a:lnL>
                    <a:lnR w="12700" cap="flat" cmpd="sng" algn="ctr">
                      <a:solidFill>
                        <a:srgbClr val="FFFFFF"/>
                      </a:solidFill>
                      <a:prstDash val="solid"/>
                      <a:miter lim="800000"/>
                      <a:headEnd type="none" w="med" len="med"/>
                      <a:tailEnd type="none" w="med" len="med"/>
                    </a:lnR>
                    <a:lnT w="12700" cap="flat" cmpd="sng" algn="ctr">
                      <a:solidFill>
                        <a:srgbClr val="FFFFFF"/>
                      </a:solidFill>
                      <a:prstDash val="solid"/>
                      <a:miter lim="800000"/>
                      <a:headEnd type="none" w="med" len="med"/>
                      <a:tailEnd type="none" w="med" len="med"/>
                    </a:lnT>
                    <a:lnB w="38100" cap="flat" cmpd="sng" algn="ctr">
                      <a:solidFill>
                        <a:srgbClr val="FFFFFF"/>
                      </a:solidFill>
                      <a:prstDash val="solid"/>
                      <a:miter lim="800000"/>
                      <a:headEnd type="none" w="med" len="med"/>
                      <a:tailEnd type="none" w="med" len="med"/>
                    </a:lnB>
                    <a:lnTlToBr>
                      <a:noFill/>
                    </a:lnTlToBr>
                    <a:lnBlToTr>
                      <a:noFill/>
                    </a:lnBlToTr>
                    <a:solidFill>
                      <a:srgbClr val="006666"/>
                    </a:solidFill>
                  </a:tcPr>
                </a:tc>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zh-CN" sz="2000" b="1" i="0" u="none" strike="noStrike" cap="none" normalizeH="0" baseline="0" smtClean="0">
                          <a:ln>
                            <a:noFill/>
                          </a:ln>
                          <a:solidFill>
                            <a:srgbClr val="FFFFFF"/>
                          </a:solidFill>
                          <a:effectLst/>
                          <a:latin typeface="楷体_GB2312" pitchFamily="49" charset="-122"/>
                          <a:ea typeface="楷体_GB2312" pitchFamily="49" charset="-122"/>
                          <a:sym typeface="Arial" pitchFamily="34" charset="0"/>
                        </a:rPr>
                        <a:t>代号</a:t>
                      </a:r>
                    </a:p>
                  </a:txBody>
                  <a:tcPr anchor="ctr" anchorCtr="1" horzOverflow="overflow">
                    <a:lnL w="12700" cap="flat" cmpd="sng" algn="ctr">
                      <a:solidFill>
                        <a:srgbClr val="FFFFFF"/>
                      </a:solidFill>
                      <a:prstDash val="solid"/>
                      <a:miter lim="800000"/>
                      <a:headEnd type="none" w="med" len="med"/>
                      <a:tailEnd type="none" w="med" len="med"/>
                    </a:lnL>
                    <a:lnR w="12700" cap="flat" cmpd="sng" algn="ctr">
                      <a:solidFill>
                        <a:srgbClr val="FFFFFF"/>
                      </a:solidFill>
                      <a:prstDash val="solid"/>
                      <a:miter lim="800000"/>
                      <a:headEnd type="none" w="med" len="med"/>
                      <a:tailEnd type="none" w="med" len="med"/>
                    </a:lnR>
                    <a:lnT w="12700" cap="flat" cmpd="sng" algn="ctr">
                      <a:solidFill>
                        <a:srgbClr val="FFFFFF"/>
                      </a:solidFill>
                      <a:prstDash val="solid"/>
                      <a:miter lim="800000"/>
                      <a:headEnd type="none" w="med" len="med"/>
                      <a:tailEnd type="none" w="med" len="med"/>
                    </a:lnT>
                    <a:lnB w="38100" cap="flat" cmpd="sng" algn="ctr">
                      <a:solidFill>
                        <a:srgbClr val="FFFFFF"/>
                      </a:solidFill>
                      <a:prstDash val="solid"/>
                      <a:miter lim="800000"/>
                      <a:headEnd type="none" w="med" len="med"/>
                      <a:tailEnd type="none" w="med" len="med"/>
                    </a:lnB>
                    <a:lnTlToBr>
                      <a:noFill/>
                    </a:lnTlToBr>
                    <a:lnBlToTr>
                      <a:noFill/>
                    </a:lnBlToTr>
                    <a:solidFill>
                      <a:srgbClr val="006666"/>
                    </a:solidFill>
                  </a:tcPr>
                </a:tc>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zh-CN" sz="2000" b="1" i="0" u="none" strike="noStrike" cap="none" normalizeH="0" baseline="0" smtClean="0">
                          <a:ln>
                            <a:noFill/>
                          </a:ln>
                          <a:solidFill>
                            <a:srgbClr val="FFFFFF"/>
                          </a:solidFill>
                          <a:effectLst/>
                          <a:latin typeface="楷体_GB2312" pitchFamily="49" charset="-122"/>
                          <a:ea typeface="楷体_GB2312" pitchFamily="49" charset="-122"/>
                          <a:sym typeface="Arial" pitchFamily="34" charset="0"/>
                        </a:rPr>
                        <a:t>铸造</a:t>
                      </a:r>
                    </a:p>
                  </a:txBody>
                  <a:tcPr anchor="ctr" anchorCtr="1" horzOverflow="overflow">
                    <a:lnL w="12700" cap="flat" cmpd="sng" algn="ctr">
                      <a:solidFill>
                        <a:srgbClr val="FFFFFF"/>
                      </a:solidFill>
                      <a:prstDash val="solid"/>
                      <a:miter lim="800000"/>
                      <a:headEnd type="none" w="med" len="med"/>
                      <a:tailEnd type="none" w="med" len="med"/>
                    </a:lnL>
                    <a:lnR w="12700" cap="flat" cmpd="sng" algn="ctr">
                      <a:solidFill>
                        <a:srgbClr val="FFFFFF"/>
                      </a:solidFill>
                      <a:prstDash val="solid"/>
                      <a:miter lim="800000"/>
                      <a:headEnd type="none" w="med" len="med"/>
                      <a:tailEnd type="none" w="med" len="med"/>
                    </a:lnR>
                    <a:lnT w="12700" cap="flat" cmpd="sng" algn="ctr">
                      <a:solidFill>
                        <a:srgbClr val="FFFFFF"/>
                      </a:solidFill>
                      <a:prstDash val="solid"/>
                      <a:miter lim="800000"/>
                      <a:headEnd type="none" w="med" len="med"/>
                      <a:tailEnd type="none" w="med" len="med"/>
                    </a:lnT>
                    <a:lnB w="38100" cap="flat" cmpd="sng" algn="ctr">
                      <a:solidFill>
                        <a:srgbClr val="FFFFFF"/>
                      </a:solidFill>
                      <a:prstDash val="solid"/>
                      <a:miter lim="800000"/>
                      <a:headEnd type="none" w="med" len="med"/>
                      <a:tailEnd type="none" w="med" len="med"/>
                    </a:lnB>
                    <a:lnTlToBr>
                      <a:noFill/>
                    </a:lnTlToBr>
                    <a:lnBlToTr>
                      <a:noFill/>
                    </a:lnBlToTr>
                    <a:solidFill>
                      <a:srgbClr val="006666"/>
                    </a:solidFill>
                  </a:tcPr>
                </a:tc>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zh-CN" sz="2000" b="1" i="0" u="none" strike="noStrike" cap="none" normalizeH="0" baseline="0" smtClean="0">
                          <a:ln>
                            <a:noFill/>
                          </a:ln>
                          <a:solidFill>
                            <a:srgbClr val="FFFFFF"/>
                          </a:solidFill>
                          <a:effectLst/>
                          <a:latin typeface="楷体_GB2312" pitchFamily="49" charset="-122"/>
                          <a:ea typeface="楷体_GB2312" pitchFamily="49" charset="-122"/>
                          <a:sym typeface="Arial" pitchFamily="34" charset="0"/>
                        </a:rPr>
                        <a:t>热处理</a:t>
                      </a:r>
                    </a:p>
                  </a:txBody>
                  <a:tcPr anchor="ctr" anchorCtr="1" horzOverflow="overflow">
                    <a:lnL w="12700" cap="flat" cmpd="sng" algn="ctr">
                      <a:solidFill>
                        <a:srgbClr val="FFFFFF"/>
                      </a:solidFill>
                      <a:prstDash val="solid"/>
                      <a:miter lim="800000"/>
                      <a:headEnd type="none" w="med" len="med"/>
                      <a:tailEnd type="none" w="med" len="med"/>
                    </a:lnL>
                    <a:lnR w="12700" cap="flat" cmpd="sng" algn="ctr">
                      <a:solidFill>
                        <a:srgbClr val="FFFFFF"/>
                      </a:solidFill>
                      <a:prstDash val="solid"/>
                      <a:miter lim="800000"/>
                      <a:headEnd type="none" w="med" len="med"/>
                      <a:tailEnd type="none" w="med" len="med"/>
                    </a:lnR>
                    <a:lnT w="12700" cap="flat" cmpd="sng" algn="ctr">
                      <a:solidFill>
                        <a:srgbClr val="FFFFFF"/>
                      </a:solidFill>
                      <a:prstDash val="solid"/>
                      <a:miter lim="800000"/>
                      <a:headEnd type="none" w="med" len="med"/>
                      <a:tailEnd type="none" w="med" len="med"/>
                    </a:lnT>
                    <a:lnB w="38100" cap="flat" cmpd="sng" algn="ctr">
                      <a:solidFill>
                        <a:srgbClr val="FFFFFF"/>
                      </a:solidFill>
                      <a:prstDash val="solid"/>
                      <a:miter lim="800000"/>
                      <a:headEnd type="none" w="med" len="med"/>
                      <a:tailEnd type="none" w="med" len="med"/>
                    </a:lnB>
                    <a:lnTlToBr>
                      <a:noFill/>
                    </a:lnTlToBr>
                    <a:lnBlToTr>
                      <a:noFill/>
                    </a:lnBlToTr>
                    <a:solidFill>
                      <a:srgbClr val="006666"/>
                    </a:solidFill>
                  </a:tcPr>
                </a:tc>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zh-CN" altLang="en-US" sz="2000" b="1" i="0" u="none" strike="noStrike" cap="none" normalizeH="0" baseline="0" smtClean="0">
                          <a:ln>
                            <a:noFill/>
                          </a:ln>
                          <a:solidFill>
                            <a:srgbClr val="FFFFFF"/>
                          </a:solidFill>
                          <a:effectLst/>
                          <a:latin typeface="楷体_GB2312" pitchFamily="49" charset="-122"/>
                          <a:ea typeface="楷体_GB2312" pitchFamily="49" charset="-122"/>
                          <a:sym typeface="Arial" pitchFamily="34" charset="0"/>
                        </a:rPr>
                        <a:t>σ</a:t>
                      </a:r>
                      <a:r>
                        <a:rPr kumimoji="0" lang="en-US" sz="2000" b="1" i="0" u="none" strike="noStrike" cap="none" normalizeH="0" baseline="-25000" smtClean="0">
                          <a:ln>
                            <a:noFill/>
                          </a:ln>
                          <a:solidFill>
                            <a:srgbClr val="FFFFFF"/>
                          </a:solidFill>
                          <a:effectLst/>
                          <a:latin typeface="楷体_GB2312" pitchFamily="49" charset="-122"/>
                          <a:ea typeface="楷体_GB2312" pitchFamily="49" charset="-122"/>
                          <a:sym typeface="Arial" pitchFamily="34" charset="0"/>
                        </a:rPr>
                        <a:t>b</a:t>
                      </a:r>
                      <a:endParaRPr kumimoji="0" lang="zh-CN" altLang="en-US" sz="3200" b="1" i="0" u="none" strike="noStrike" cap="none" normalizeH="0" baseline="0" smtClean="0">
                        <a:ln>
                          <a:noFill/>
                        </a:ln>
                        <a:solidFill>
                          <a:schemeClr val="tx1"/>
                        </a:solidFill>
                        <a:effectLst/>
                        <a:latin typeface="楷体_GB2312" pitchFamily="49" charset="-122"/>
                        <a:ea typeface="楷体_GB2312" pitchFamily="49" charset="-122"/>
                        <a:sym typeface="Arial" pitchFamily="34" charset="0"/>
                      </a:endParaRPr>
                    </a:p>
                  </a:txBody>
                  <a:tcPr anchor="ctr" anchorCtr="1" horzOverflow="overflow">
                    <a:lnL w="12700" cap="flat" cmpd="sng" algn="ctr">
                      <a:solidFill>
                        <a:srgbClr val="FFFFFF"/>
                      </a:solidFill>
                      <a:prstDash val="solid"/>
                      <a:miter lim="800000"/>
                      <a:headEnd type="none" w="med" len="med"/>
                      <a:tailEnd type="none" w="med" len="med"/>
                    </a:lnL>
                    <a:lnR w="12700" cap="flat" cmpd="sng" algn="ctr">
                      <a:solidFill>
                        <a:srgbClr val="FFFFFF"/>
                      </a:solidFill>
                      <a:prstDash val="solid"/>
                      <a:miter lim="800000"/>
                      <a:headEnd type="none" w="med" len="med"/>
                      <a:tailEnd type="none" w="med" len="med"/>
                    </a:lnR>
                    <a:lnT w="12700" cap="flat" cmpd="sng" algn="ctr">
                      <a:solidFill>
                        <a:srgbClr val="FFFFFF"/>
                      </a:solidFill>
                      <a:prstDash val="solid"/>
                      <a:miter lim="800000"/>
                      <a:headEnd type="none" w="med" len="med"/>
                      <a:tailEnd type="none" w="med" len="med"/>
                    </a:lnT>
                    <a:lnB w="38100" cap="flat" cmpd="sng" algn="ctr">
                      <a:solidFill>
                        <a:srgbClr val="FFFFFF"/>
                      </a:solidFill>
                      <a:prstDash val="solid"/>
                      <a:miter lim="800000"/>
                      <a:headEnd type="none" w="med" len="med"/>
                      <a:tailEnd type="none" w="med" len="med"/>
                    </a:lnB>
                    <a:lnTlToBr>
                      <a:noFill/>
                    </a:lnTlToBr>
                    <a:lnBlToTr>
                      <a:noFill/>
                    </a:lnBlToTr>
                    <a:solidFill>
                      <a:srgbClr val="006666"/>
                    </a:solidFill>
                  </a:tcPr>
                </a:tc>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zh-CN" sz="2000" b="1" i="0" u="none" strike="noStrike" cap="none" normalizeH="0" baseline="0" smtClean="0">
                          <a:ln>
                            <a:noFill/>
                          </a:ln>
                          <a:solidFill>
                            <a:srgbClr val="FFFFFF"/>
                          </a:solidFill>
                          <a:effectLst/>
                          <a:latin typeface="楷体_GB2312" pitchFamily="49" charset="-122"/>
                          <a:ea typeface="楷体_GB2312" pitchFamily="49" charset="-122"/>
                          <a:sym typeface="Arial" pitchFamily="34" charset="0"/>
                        </a:rPr>
                        <a:t>应用</a:t>
                      </a:r>
                    </a:p>
                  </a:txBody>
                  <a:tcPr anchor="ctr" anchorCtr="1" horzOverflow="overflow">
                    <a:lnL w="12700" cap="flat" cmpd="sng" algn="ctr">
                      <a:solidFill>
                        <a:srgbClr val="FFFFFF"/>
                      </a:solidFill>
                      <a:prstDash val="solid"/>
                      <a:miter lim="800000"/>
                      <a:headEnd type="none" w="med" len="med"/>
                      <a:tailEnd type="none" w="med" len="med"/>
                    </a:lnL>
                    <a:lnR w="12700" cap="flat" cmpd="sng" algn="ctr">
                      <a:solidFill>
                        <a:srgbClr val="FFFFFF"/>
                      </a:solidFill>
                      <a:prstDash val="solid"/>
                      <a:miter lim="800000"/>
                      <a:headEnd type="none" w="med" len="med"/>
                      <a:tailEnd type="none" w="med" len="med"/>
                    </a:lnR>
                    <a:lnT w="12700" cap="flat" cmpd="sng" algn="ctr">
                      <a:solidFill>
                        <a:srgbClr val="FFFFFF"/>
                      </a:solidFill>
                      <a:prstDash val="solid"/>
                      <a:miter lim="800000"/>
                      <a:headEnd type="none" w="med" len="med"/>
                      <a:tailEnd type="none" w="med" len="med"/>
                    </a:lnT>
                    <a:lnB w="38100" cap="flat" cmpd="sng" algn="ctr">
                      <a:solidFill>
                        <a:srgbClr val="FFFFFF"/>
                      </a:solidFill>
                      <a:prstDash val="solid"/>
                      <a:miter lim="800000"/>
                      <a:headEnd type="none" w="med" len="med"/>
                      <a:tailEnd type="none" w="med" len="med"/>
                    </a:lnB>
                    <a:lnTlToBr>
                      <a:noFill/>
                    </a:lnTlToBr>
                    <a:lnBlToTr>
                      <a:noFill/>
                    </a:lnBlToTr>
                    <a:solidFill>
                      <a:srgbClr val="006666"/>
                    </a:solidFill>
                  </a:tcPr>
                </a:tc>
              </a:tr>
              <a:tr h="914400">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ZAlSi7Mg</a:t>
                      </a:r>
                    </a:p>
                  </a:txBody>
                  <a:tcPr horzOverflow="overflow">
                    <a:lnL w="12700" cap="flat" cmpd="sng" algn="ctr">
                      <a:solidFill>
                        <a:srgbClr val="FFFFFF"/>
                      </a:solidFill>
                      <a:prstDash val="solid"/>
                      <a:miter lim="800000"/>
                      <a:headEnd type="none" w="med" len="med"/>
                      <a:tailEnd type="none" w="med" len="med"/>
                    </a:lnL>
                    <a:lnR w="12700" cap="flat" cmpd="sng" algn="ctr">
                      <a:solidFill>
                        <a:srgbClr val="FFFFFF"/>
                      </a:solidFill>
                      <a:prstDash val="solid"/>
                      <a:miter lim="800000"/>
                      <a:headEnd type="none" w="med" len="med"/>
                      <a:tailEnd type="none" w="med" len="med"/>
                    </a:lnR>
                    <a:lnT w="38100" cap="flat" cmpd="sng" algn="ctr">
                      <a:solidFill>
                        <a:srgbClr val="FFFFFF"/>
                      </a:solidFill>
                      <a:prstDash val="solid"/>
                      <a:miter lim="800000"/>
                      <a:headEnd type="none" w="med" len="med"/>
                      <a:tailEnd type="none" w="med" len="med"/>
                    </a:lnT>
                    <a:lnB w="12700" cap="flat" cmpd="sng" algn="ctr">
                      <a:solidFill>
                        <a:srgbClr val="FFFFFF"/>
                      </a:solidFill>
                      <a:prstDash val="solid"/>
                      <a:miter lim="800000"/>
                      <a:headEnd type="none" w="med" len="med"/>
                      <a:tailEnd type="none" w="med" len="med"/>
                    </a:lnB>
                    <a:lnTlToBr>
                      <a:noFill/>
                    </a:lnTlToBr>
                    <a:lnBlToTr>
                      <a:noFill/>
                    </a:lnBlToTr>
                    <a:solidFill>
                      <a:srgbClr val="D8D8D8"/>
                    </a:solidFill>
                  </a:tcPr>
                </a:tc>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ZL101</a:t>
                      </a:r>
                    </a:p>
                  </a:txBody>
                  <a:tcPr horzOverflow="overflow">
                    <a:lnL w="12700" cap="flat" cmpd="sng" algn="ctr">
                      <a:solidFill>
                        <a:srgbClr val="FFFFFF"/>
                      </a:solidFill>
                      <a:prstDash val="solid"/>
                      <a:miter lim="800000"/>
                      <a:headEnd type="none" w="med" len="med"/>
                      <a:tailEnd type="none" w="med" len="med"/>
                    </a:lnL>
                    <a:lnR w="12700" cap="flat" cmpd="sng" algn="ctr">
                      <a:solidFill>
                        <a:srgbClr val="FFFFFF"/>
                      </a:solidFill>
                      <a:prstDash val="solid"/>
                      <a:miter lim="800000"/>
                      <a:headEnd type="none" w="med" len="med"/>
                      <a:tailEnd type="none" w="med" len="med"/>
                    </a:lnR>
                    <a:lnT w="38100" cap="flat" cmpd="sng" algn="ctr">
                      <a:solidFill>
                        <a:srgbClr val="FFFFFF"/>
                      </a:solidFill>
                      <a:prstDash val="solid"/>
                      <a:miter lim="800000"/>
                      <a:headEnd type="none" w="med" len="med"/>
                      <a:tailEnd type="none" w="med" len="med"/>
                    </a:lnT>
                    <a:lnB w="12700" cap="flat" cmpd="sng" algn="ctr">
                      <a:solidFill>
                        <a:srgbClr val="FFFFFF"/>
                      </a:solidFill>
                      <a:prstDash val="solid"/>
                      <a:miter lim="800000"/>
                      <a:headEnd type="none" w="med" len="med"/>
                      <a:tailEnd type="none" w="med" len="med"/>
                    </a:lnB>
                    <a:lnTlToBr>
                      <a:noFill/>
                    </a:lnTlToBr>
                    <a:lnBlToTr>
                      <a:noFill/>
                    </a:lnBlToTr>
                    <a:solidFill>
                      <a:srgbClr val="D8D8D8"/>
                    </a:solidFill>
                  </a:tcPr>
                </a:tc>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J</a:t>
                      </a:r>
                      <a:endParaRPr kumimoji="0" lang="zh-CN" alt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endParaRPr>
                    </a:p>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S</a:t>
                      </a:r>
                      <a:endParaRPr kumimoji="0" lang="zh-CN" alt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endParaRPr>
                    </a:p>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S.B</a:t>
                      </a:r>
                      <a:endParaRPr kumimoji="0" lang="zh-CN" altLang="en-US" sz="2000" b="1" i="0" u="none" strike="noStrike" cap="none" normalizeH="0" baseline="0" smtClean="0">
                        <a:ln>
                          <a:noFill/>
                        </a:ln>
                        <a:solidFill>
                          <a:schemeClr val="tx1"/>
                        </a:solidFill>
                        <a:effectLst/>
                        <a:latin typeface="楷体_GB2312" pitchFamily="49" charset="-122"/>
                        <a:ea typeface="楷体_GB2312" pitchFamily="49" charset="-122"/>
                        <a:sym typeface="Arial" pitchFamily="34" charset="0"/>
                      </a:endParaRPr>
                    </a:p>
                  </a:txBody>
                  <a:tcPr horzOverflow="overflow">
                    <a:lnL w="12700" cap="flat" cmpd="sng" algn="ctr">
                      <a:solidFill>
                        <a:srgbClr val="FFFFFF"/>
                      </a:solidFill>
                      <a:prstDash val="solid"/>
                      <a:miter lim="800000"/>
                      <a:headEnd type="none" w="med" len="med"/>
                      <a:tailEnd type="none" w="med" len="med"/>
                    </a:lnL>
                    <a:lnR w="12700" cap="flat" cmpd="sng" algn="ctr">
                      <a:solidFill>
                        <a:srgbClr val="FFFFFF"/>
                      </a:solidFill>
                      <a:prstDash val="solid"/>
                      <a:miter lim="800000"/>
                      <a:headEnd type="none" w="med" len="med"/>
                      <a:tailEnd type="none" w="med" len="med"/>
                    </a:lnR>
                    <a:lnT w="38100" cap="flat" cmpd="sng" algn="ctr">
                      <a:solidFill>
                        <a:srgbClr val="FFFFFF"/>
                      </a:solidFill>
                      <a:prstDash val="solid"/>
                      <a:miter lim="800000"/>
                      <a:headEnd type="none" w="med" len="med"/>
                      <a:tailEnd type="none" w="med" len="med"/>
                    </a:lnT>
                    <a:lnB w="12700" cap="flat" cmpd="sng" algn="ctr">
                      <a:solidFill>
                        <a:srgbClr val="FFFFFF"/>
                      </a:solidFill>
                      <a:prstDash val="solid"/>
                      <a:miter lim="800000"/>
                      <a:headEnd type="none" w="med" len="med"/>
                      <a:tailEnd type="none" w="med" len="med"/>
                    </a:lnB>
                    <a:lnTlToBr>
                      <a:noFill/>
                    </a:lnTlToBr>
                    <a:lnBlToTr>
                      <a:noFill/>
                    </a:lnBlToTr>
                    <a:solidFill>
                      <a:srgbClr val="D8D8D8"/>
                    </a:solidFill>
                  </a:tcPr>
                </a:tc>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T5</a:t>
                      </a:r>
                      <a:endParaRPr kumimoji="0" lang="zh-CN" alt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endParaRPr>
                    </a:p>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T5</a:t>
                      </a:r>
                      <a:endParaRPr kumimoji="0" lang="zh-CN" alt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endParaRPr>
                    </a:p>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T6</a:t>
                      </a:r>
                      <a:endParaRPr kumimoji="0" lang="zh-CN" altLang="en-US" sz="2000" b="1" i="0" u="none" strike="noStrike" cap="none" normalizeH="0" baseline="0" smtClean="0">
                        <a:ln>
                          <a:noFill/>
                        </a:ln>
                        <a:solidFill>
                          <a:schemeClr val="tx1"/>
                        </a:solidFill>
                        <a:effectLst/>
                        <a:latin typeface="楷体_GB2312" pitchFamily="49" charset="-122"/>
                        <a:ea typeface="楷体_GB2312" pitchFamily="49" charset="-122"/>
                        <a:sym typeface="Arial" pitchFamily="34" charset="0"/>
                      </a:endParaRPr>
                    </a:p>
                  </a:txBody>
                  <a:tcPr horzOverflow="overflow">
                    <a:lnL w="12700" cap="flat" cmpd="sng" algn="ctr">
                      <a:solidFill>
                        <a:srgbClr val="FFFFFF"/>
                      </a:solidFill>
                      <a:prstDash val="solid"/>
                      <a:miter lim="800000"/>
                      <a:headEnd type="none" w="med" len="med"/>
                      <a:tailEnd type="none" w="med" len="med"/>
                    </a:lnL>
                    <a:lnR w="12700" cap="flat" cmpd="sng" algn="ctr">
                      <a:solidFill>
                        <a:srgbClr val="FFFFFF"/>
                      </a:solidFill>
                      <a:prstDash val="solid"/>
                      <a:miter lim="800000"/>
                      <a:headEnd type="none" w="med" len="med"/>
                      <a:tailEnd type="none" w="med" len="med"/>
                    </a:lnR>
                    <a:lnT w="38100" cap="flat" cmpd="sng" algn="ctr">
                      <a:solidFill>
                        <a:srgbClr val="FFFFFF"/>
                      </a:solidFill>
                      <a:prstDash val="solid"/>
                      <a:miter lim="800000"/>
                      <a:headEnd type="none" w="med" len="med"/>
                      <a:tailEnd type="none" w="med" len="med"/>
                    </a:lnT>
                    <a:lnB w="12700" cap="flat" cmpd="sng" algn="ctr">
                      <a:solidFill>
                        <a:srgbClr val="FFFFFF"/>
                      </a:solidFill>
                      <a:prstDash val="solid"/>
                      <a:miter lim="800000"/>
                      <a:headEnd type="none" w="med" len="med"/>
                      <a:tailEnd type="none" w="med" len="med"/>
                    </a:lnB>
                    <a:lnTlToBr>
                      <a:noFill/>
                    </a:lnTlToBr>
                    <a:lnBlToTr>
                      <a:noFill/>
                    </a:lnBlToTr>
                    <a:solidFill>
                      <a:srgbClr val="D8D8D8"/>
                    </a:solidFill>
                  </a:tcPr>
                </a:tc>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210</a:t>
                      </a:r>
                      <a:endParaRPr kumimoji="0" lang="zh-CN" alt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endParaRPr>
                    </a:p>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200</a:t>
                      </a:r>
                      <a:endParaRPr kumimoji="0" lang="zh-CN" alt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endParaRPr>
                    </a:p>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230</a:t>
                      </a:r>
                      <a:endParaRPr kumimoji="0" lang="zh-CN" altLang="en-US" sz="2000" b="1" i="0" u="none" strike="noStrike" cap="none" normalizeH="0" baseline="0" smtClean="0">
                        <a:ln>
                          <a:noFill/>
                        </a:ln>
                        <a:solidFill>
                          <a:schemeClr val="tx1"/>
                        </a:solidFill>
                        <a:effectLst/>
                        <a:latin typeface="楷体_GB2312" pitchFamily="49" charset="-122"/>
                        <a:ea typeface="楷体_GB2312" pitchFamily="49" charset="-122"/>
                        <a:sym typeface="Arial" pitchFamily="34" charset="0"/>
                      </a:endParaRPr>
                    </a:p>
                  </a:txBody>
                  <a:tcPr horzOverflow="overflow">
                    <a:lnL w="12700" cap="flat" cmpd="sng" algn="ctr">
                      <a:solidFill>
                        <a:srgbClr val="FFFFFF"/>
                      </a:solidFill>
                      <a:prstDash val="solid"/>
                      <a:miter lim="800000"/>
                      <a:headEnd type="none" w="med" len="med"/>
                      <a:tailEnd type="none" w="med" len="med"/>
                    </a:lnL>
                    <a:lnR w="12700" cap="flat" cmpd="sng" algn="ctr">
                      <a:solidFill>
                        <a:srgbClr val="FFFFFF"/>
                      </a:solidFill>
                      <a:prstDash val="solid"/>
                      <a:miter lim="800000"/>
                      <a:headEnd type="none" w="med" len="med"/>
                      <a:tailEnd type="none" w="med" len="med"/>
                    </a:lnR>
                    <a:lnT w="38100" cap="flat" cmpd="sng" algn="ctr">
                      <a:solidFill>
                        <a:srgbClr val="FFFFFF"/>
                      </a:solidFill>
                      <a:prstDash val="solid"/>
                      <a:miter lim="800000"/>
                      <a:headEnd type="none" w="med" len="med"/>
                      <a:tailEnd type="none" w="med" len="med"/>
                    </a:lnT>
                    <a:lnB w="12700" cap="flat" cmpd="sng" algn="ctr">
                      <a:solidFill>
                        <a:srgbClr val="FFFFFF"/>
                      </a:solidFill>
                      <a:prstDash val="solid"/>
                      <a:miter lim="800000"/>
                      <a:headEnd type="none" w="med" len="med"/>
                      <a:tailEnd type="none" w="med" len="med"/>
                    </a:lnB>
                    <a:lnTlToBr>
                      <a:noFill/>
                    </a:lnTlToBr>
                    <a:lnBlToTr>
                      <a:noFill/>
                    </a:lnBlToTr>
                    <a:solidFill>
                      <a:srgbClr val="D8D8D8"/>
                    </a:solidFill>
                  </a:tcPr>
                </a:tc>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zh-CN" altLang="en-US" sz="2000" b="1" i="0" u="none" strike="noStrike" cap="none" normalizeH="0" baseline="0" dirty="0" smtClean="0">
                          <a:ln>
                            <a:noFill/>
                          </a:ln>
                          <a:solidFill>
                            <a:srgbClr val="0000FF"/>
                          </a:solidFill>
                          <a:effectLst/>
                          <a:latin typeface="楷体_GB2312" pitchFamily="49" charset="-122"/>
                          <a:ea typeface="楷体_GB2312" pitchFamily="49" charset="-122"/>
                          <a:sym typeface="Arial" pitchFamily="34" charset="0"/>
                        </a:rPr>
                        <a:t>形状复杂</a:t>
                      </a:r>
                      <a:r>
                        <a:rPr kumimoji="0" lang="zh-CN" altLang="en-US" sz="2000" b="1" i="0" u="none" strike="noStrike" cap="none" normalizeH="0" baseline="0" dirty="0" smtClean="0">
                          <a:ln>
                            <a:noFill/>
                          </a:ln>
                          <a:solidFill>
                            <a:srgbClr val="000000"/>
                          </a:solidFill>
                          <a:effectLst/>
                          <a:latin typeface="楷体_GB2312" pitchFamily="49" charset="-122"/>
                          <a:ea typeface="楷体_GB2312" pitchFamily="49" charset="-122"/>
                          <a:sym typeface="Arial" pitchFamily="34" charset="0"/>
                        </a:rPr>
                        <a:t>，如飞机</a:t>
                      </a:r>
                      <a:r>
                        <a:rPr kumimoji="0" lang="en-US" sz="2000" b="1" i="0" u="none" strike="noStrike" cap="none" normalizeH="0" baseline="0" dirty="0" smtClean="0">
                          <a:ln>
                            <a:noFill/>
                          </a:ln>
                          <a:solidFill>
                            <a:srgbClr val="000000"/>
                          </a:solidFill>
                          <a:effectLst/>
                          <a:latin typeface="楷体_GB2312" pitchFamily="49" charset="-122"/>
                          <a:ea typeface="楷体_GB2312" pitchFamily="49" charset="-122"/>
                          <a:sym typeface="Arial" pitchFamily="34" charset="0"/>
                        </a:rPr>
                        <a:t>/</a:t>
                      </a:r>
                      <a:r>
                        <a:rPr kumimoji="0" lang="zh-CN" altLang="en-US" sz="2000" b="1" i="0" u="none" strike="noStrike" cap="none" normalizeH="0" baseline="0" dirty="0" smtClean="0">
                          <a:ln>
                            <a:noFill/>
                          </a:ln>
                          <a:solidFill>
                            <a:srgbClr val="000000"/>
                          </a:solidFill>
                          <a:effectLst/>
                          <a:latin typeface="楷体_GB2312" pitchFamily="49" charset="-122"/>
                          <a:ea typeface="楷体_GB2312" pitchFamily="49" charset="-122"/>
                          <a:sym typeface="Arial" pitchFamily="34" charset="0"/>
                        </a:rPr>
                        <a:t>仪器零件、抽水机壳体</a:t>
                      </a:r>
                      <a:endParaRPr kumimoji="0" lang="zh-CN" altLang="en-US" sz="2000" b="1" i="0" u="none" strike="noStrike" cap="none" normalizeH="0" baseline="0" dirty="0" smtClean="0">
                        <a:ln>
                          <a:noFill/>
                        </a:ln>
                        <a:solidFill>
                          <a:schemeClr val="tx1"/>
                        </a:solidFill>
                        <a:effectLst/>
                        <a:latin typeface="楷体_GB2312" pitchFamily="49" charset="-122"/>
                        <a:ea typeface="楷体_GB2312" pitchFamily="49" charset="-122"/>
                        <a:sym typeface="Arial" pitchFamily="34" charset="0"/>
                      </a:endParaRPr>
                    </a:p>
                  </a:txBody>
                  <a:tcPr horzOverflow="overflow">
                    <a:lnL w="12700" cap="flat" cmpd="sng" algn="ctr">
                      <a:solidFill>
                        <a:srgbClr val="FFFFFF"/>
                      </a:solidFill>
                      <a:prstDash val="solid"/>
                      <a:miter lim="800000"/>
                      <a:headEnd type="none" w="med" len="med"/>
                      <a:tailEnd type="none" w="med" len="med"/>
                    </a:lnL>
                    <a:lnR w="12700" cap="flat" cmpd="sng" algn="ctr">
                      <a:solidFill>
                        <a:srgbClr val="FFFFFF"/>
                      </a:solidFill>
                      <a:prstDash val="solid"/>
                      <a:miter lim="800000"/>
                      <a:headEnd type="none" w="med" len="med"/>
                      <a:tailEnd type="none" w="med" len="med"/>
                    </a:lnR>
                    <a:lnT w="38100" cap="flat" cmpd="sng" algn="ctr">
                      <a:solidFill>
                        <a:srgbClr val="FFFFFF"/>
                      </a:solidFill>
                      <a:prstDash val="solid"/>
                      <a:miter lim="800000"/>
                      <a:headEnd type="none" w="med" len="med"/>
                      <a:tailEnd type="none" w="med" len="med"/>
                    </a:lnT>
                    <a:lnB w="12700" cap="flat" cmpd="sng" algn="ctr">
                      <a:solidFill>
                        <a:srgbClr val="FFFFFF"/>
                      </a:solidFill>
                      <a:prstDash val="solid"/>
                      <a:miter lim="800000"/>
                      <a:headEnd type="none" w="med" len="med"/>
                      <a:tailEnd type="none" w="med" len="med"/>
                    </a:lnB>
                    <a:lnTlToBr>
                      <a:noFill/>
                    </a:lnTlToBr>
                    <a:lnBlToTr>
                      <a:noFill/>
                    </a:lnBlToTr>
                    <a:solidFill>
                      <a:srgbClr val="D8D8D8"/>
                    </a:solidFill>
                  </a:tcPr>
                </a:tc>
              </a:tr>
              <a:tr h="639763">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ZAlSi9Mg</a:t>
                      </a:r>
                    </a:p>
                  </a:txBody>
                  <a:tcPr horzOverflow="overflow">
                    <a:lnL w="12700" cap="flat" cmpd="sng" algn="ctr">
                      <a:solidFill>
                        <a:srgbClr val="FFFFFF"/>
                      </a:solidFill>
                      <a:prstDash val="solid"/>
                      <a:miter lim="800000"/>
                      <a:headEnd type="none" w="med" len="med"/>
                      <a:tailEnd type="none" w="med" len="med"/>
                    </a:lnL>
                    <a:lnR w="12700" cap="flat" cmpd="sng" algn="ctr">
                      <a:solidFill>
                        <a:srgbClr val="FFFFFF"/>
                      </a:solidFill>
                      <a:prstDash val="solid"/>
                      <a:miter lim="800000"/>
                      <a:headEnd type="none" w="med" len="med"/>
                      <a:tailEnd type="none" w="med" len="med"/>
                    </a:lnR>
                    <a:lnT w="12700" cap="flat" cmpd="sng" algn="ctr">
                      <a:solidFill>
                        <a:srgbClr val="FFFFFF"/>
                      </a:solidFill>
                      <a:prstDash val="solid"/>
                      <a:miter lim="800000"/>
                      <a:headEnd type="none" w="med" len="med"/>
                      <a:tailEnd type="none" w="med" len="med"/>
                    </a:lnT>
                    <a:lnB w="12700" cap="flat" cmpd="sng" algn="ctr">
                      <a:solidFill>
                        <a:srgbClr val="FFFFFF"/>
                      </a:solidFill>
                      <a:prstDash val="solid"/>
                      <a:miter lim="800000"/>
                      <a:headEnd type="none" w="med" len="med"/>
                      <a:tailEnd type="none" w="med" len="med"/>
                    </a:lnB>
                    <a:lnTlToBr>
                      <a:noFill/>
                    </a:lnTlToBr>
                    <a:lnBlToTr>
                      <a:noFill/>
                    </a:lnBlToTr>
                    <a:solidFill>
                      <a:srgbClr val="D8D8D8"/>
                    </a:solidFill>
                  </a:tcPr>
                </a:tc>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ZL104</a:t>
                      </a:r>
                    </a:p>
                  </a:txBody>
                  <a:tcPr horzOverflow="overflow">
                    <a:lnL w="12700" cap="flat" cmpd="sng" algn="ctr">
                      <a:solidFill>
                        <a:srgbClr val="FFFFFF"/>
                      </a:solidFill>
                      <a:prstDash val="solid"/>
                      <a:miter lim="800000"/>
                      <a:headEnd type="none" w="med" len="med"/>
                      <a:tailEnd type="none" w="med" len="med"/>
                    </a:lnL>
                    <a:lnR w="12700" cap="flat" cmpd="sng" algn="ctr">
                      <a:solidFill>
                        <a:srgbClr val="FFFFFF"/>
                      </a:solidFill>
                      <a:prstDash val="solid"/>
                      <a:miter lim="800000"/>
                      <a:headEnd type="none" w="med" len="med"/>
                      <a:tailEnd type="none" w="med" len="med"/>
                    </a:lnR>
                    <a:lnT w="12700" cap="flat" cmpd="sng" algn="ctr">
                      <a:solidFill>
                        <a:srgbClr val="FFFFFF"/>
                      </a:solidFill>
                      <a:prstDash val="solid"/>
                      <a:miter lim="800000"/>
                      <a:headEnd type="none" w="med" len="med"/>
                      <a:tailEnd type="none" w="med" len="med"/>
                    </a:lnT>
                    <a:lnB w="12700" cap="flat" cmpd="sng" algn="ctr">
                      <a:solidFill>
                        <a:srgbClr val="FFFFFF"/>
                      </a:solidFill>
                      <a:prstDash val="solid"/>
                      <a:miter lim="800000"/>
                      <a:headEnd type="none" w="med" len="med"/>
                      <a:tailEnd type="none" w="med" len="med"/>
                    </a:lnB>
                    <a:lnTlToBr>
                      <a:noFill/>
                    </a:lnTlToBr>
                    <a:lnBlToTr>
                      <a:noFill/>
                    </a:lnBlToTr>
                    <a:solidFill>
                      <a:srgbClr val="D8D8D8"/>
                    </a:solidFill>
                  </a:tcPr>
                </a:tc>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S.B</a:t>
                      </a:r>
                      <a:endParaRPr kumimoji="0" lang="zh-CN" alt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endParaRPr>
                    </a:p>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J</a:t>
                      </a:r>
                      <a:endParaRPr kumimoji="0" lang="en-US" sz="2000" b="1" i="0" u="none" strike="noStrike" cap="none" normalizeH="0" baseline="0" smtClean="0">
                        <a:ln>
                          <a:noFill/>
                        </a:ln>
                        <a:solidFill>
                          <a:schemeClr val="tx1"/>
                        </a:solidFill>
                        <a:effectLst/>
                        <a:latin typeface="楷体_GB2312" pitchFamily="49" charset="-122"/>
                        <a:ea typeface="楷体_GB2312" pitchFamily="49" charset="-122"/>
                        <a:sym typeface="Arial" pitchFamily="34" charset="0"/>
                      </a:endParaRPr>
                    </a:p>
                  </a:txBody>
                  <a:tcPr horzOverflow="overflow">
                    <a:lnL w="12700" cap="flat" cmpd="sng" algn="ctr">
                      <a:solidFill>
                        <a:srgbClr val="FFFFFF"/>
                      </a:solidFill>
                      <a:prstDash val="solid"/>
                      <a:miter lim="800000"/>
                      <a:headEnd type="none" w="med" len="med"/>
                      <a:tailEnd type="none" w="med" len="med"/>
                    </a:lnL>
                    <a:lnR w="12700" cap="flat" cmpd="sng" algn="ctr">
                      <a:solidFill>
                        <a:srgbClr val="FFFFFF"/>
                      </a:solidFill>
                      <a:prstDash val="solid"/>
                      <a:miter lim="800000"/>
                      <a:headEnd type="none" w="med" len="med"/>
                      <a:tailEnd type="none" w="med" len="med"/>
                    </a:lnR>
                    <a:lnT w="12700" cap="flat" cmpd="sng" algn="ctr">
                      <a:solidFill>
                        <a:srgbClr val="FFFFFF"/>
                      </a:solidFill>
                      <a:prstDash val="solid"/>
                      <a:miter lim="800000"/>
                      <a:headEnd type="none" w="med" len="med"/>
                      <a:tailEnd type="none" w="med" len="med"/>
                    </a:lnT>
                    <a:lnB w="12700" cap="flat" cmpd="sng" algn="ctr">
                      <a:solidFill>
                        <a:srgbClr val="FFFFFF"/>
                      </a:solidFill>
                      <a:prstDash val="solid"/>
                      <a:miter lim="800000"/>
                      <a:headEnd type="none" w="med" len="med"/>
                      <a:tailEnd type="none" w="med" len="med"/>
                    </a:lnB>
                    <a:lnTlToBr>
                      <a:noFill/>
                    </a:lnTlToBr>
                    <a:lnBlToTr>
                      <a:noFill/>
                    </a:lnBlToTr>
                    <a:solidFill>
                      <a:srgbClr val="D8D8D8"/>
                    </a:solidFill>
                  </a:tcPr>
                </a:tc>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T6</a:t>
                      </a:r>
                      <a:endParaRPr kumimoji="0" lang="zh-CN" alt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endParaRPr>
                    </a:p>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T6</a:t>
                      </a:r>
                      <a:endParaRPr kumimoji="0" lang="zh-CN" altLang="en-US" sz="2000" b="1" i="0" u="none" strike="noStrike" cap="none" normalizeH="0" baseline="0" smtClean="0">
                        <a:ln>
                          <a:noFill/>
                        </a:ln>
                        <a:solidFill>
                          <a:schemeClr val="tx1"/>
                        </a:solidFill>
                        <a:effectLst/>
                        <a:latin typeface="楷体_GB2312" pitchFamily="49" charset="-122"/>
                        <a:ea typeface="楷体_GB2312" pitchFamily="49" charset="-122"/>
                        <a:sym typeface="Arial" pitchFamily="34" charset="0"/>
                      </a:endParaRPr>
                    </a:p>
                  </a:txBody>
                  <a:tcPr horzOverflow="overflow">
                    <a:lnL w="12700" cap="flat" cmpd="sng" algn="ctr">
                      <a:solidFill>
                        <a:srgbClr val="FFFFFF"/>
                      </a:solidFill>
                      <a:prstDash val="solid"/>
                      <a:miter lim="800000"/>
                      <a:headEnd type="none" w="med" len="med"/>
                      <a:tailEnd type="none" w="med" len="med"/>
                    </a:lnL>
                    <a:lnR w="12700" cap="flat" cmpd="sng" algn="ctr">
                      <a:solidFill>
                        <a:srgbClr val="FFFFFF"/>
                      </a:solidFill>
                      <a:prstDash val="solid"/>
                      <a:miter lim="800000"/>
                      <a:headEnd type="none" w="med" len="med"/>
                      <a:tailEnd type="none" w="med" len="med"/>
                    </a:lnR>
                    <a:lnT w="12700" cap="flat" cmpd="sng" algn="ctr">
                      <a:solidFill>
                        <a:srgbClr val="FFFFFF"/>
                      </a:solidFill>
                      <a:prstDash val="solid"/>
                      <a:miter lim="800000"/>
                      <a:headEnd type="none" w="med" len="med"/>
                      <a:tailEnd type="none" w="med" len="med"/>
                    </a:lnT>
                    <a:lnB w="12700" cap="flat" cmpd="sng" algn="ctr">
                      <a:solidFill>
                        <a:srgbClr val="FFFFFF"/>
                      </a:solidFill>
                      <a:prstDash val="solid"/>
                      <a:miter lim="800000"/>
                      <a:headEnd type="none" w="med" len="med"/>
                      <a:tailEnd type="none" w="med" len="med"/>
                    </a:lnB>
                    <a:lnTlToBr>
                      <a:noFill/>
                    </a:lnTlToBr>
                    <a:lnBlToTr>
                      <a:noFill/>
                    </a:lnBlToTr>
                    <a:solidFill>
                      <a:srgbClr val="D8D8D8"/>
                    </a:solidFill>
                  </a:tcPr>
                </a:tc>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230</a:t>
                      </a:r>
                      <a:endParaRPr kumimoji="0" lang="zh-CN" alt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endParaRPr>
                    </a:p>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240</a:t>
                      </a:r>
                      <a:endParaRPr kumimoji="0" lang="zh-CN" altLang="en-US" sz="2000" b="1" i="0" u="none" strike="noStrike" cap="none" normalizeH="0" baseline="0" smtClean="0">
                        <a:ln>
                          <a:noFill/>
                        </a:ln>
                        <a:solidFill>
                          <a:schemeClr val="tx1"/>
                        </a:solidFill>
                        <a:effectLst/>
                        <a:latin typeface="楷体_GB2312" pitchFamily="49" charset="-122"/>
                        <a:ea typeface="楷体_GB2312" pitchFamily="49" charset="-122"/>
                        <a:sym typeface="Arial" pitchFamily="34" charset="0"/>
                      </a:endParaRPr>
                    </a:p>
                  </a:txBody>
                  <a:tcPr horzOverflow="overflow">
                    <a:lnL w="12700" cap="flat" cmpd="sng" algn="ctr">
                      <a:solidFill>
                        <a:srgbClr val="FFFFFF"/>
                      </a:solidFill>
                      <a:prstDash val="solid"/>
                      <a:miter lim="800000"/>
                      <a:headEnd type="none" w="med" len="med"/>
                      <a:tailEnd type="none" w="med" len="med"/>
                    </a:lnL>
                    <a:lnR w="12700" cap="flat" cmpd="sng" algn="ctr">
                      <a:solidFill>
                        <a:srgbClr val="FFFFFF"/>
                      </a:solidFill>
                      <a:prstDash val="solid"/>
                      <a:miter lim="800000"/>
                      <a:headEnd type="none" w="med" len="med"/>
                      <a:tailEnd type="none" w="med" len="med"/>
                    </a:lnR>
                    <a:lnT w="12700" cap="flat" cmpd="sng" algn="ctr">
                      <a:solidFill>
                        <a:srgbClr val="FFFFFF"/>
                      </a:solidFill>
                      <a:prstDash val="solid"/>
                      <a:miter lim="800000"/>
                      <a:headEnd type="none" w="med" len="med"/>
                      <a:tailEnd type="none" w="med" len="med"/>
                    </a:lnT>
                    <a:lnB w="12700" cap="flat" cmpd="sng" algn="ctr">
                      <a:solidFill>
                        <a:srgbClr val="FFFFFF"/>
                      </a:solidFill>
                      <a:prstDash val="solid"/>
                      <a:miter lim="800000"/>
                      <a:headEnd type="none" w="med" len="med"/>
                      <a:tailEnd type="none" w="med" len="med"/>
                    </a:lnB>
                    <a:lnTlToBr>
                      <a:noFill/>
                    </a:lnTlToBr>
                    <a:lnBlToTr>
                      <a:noFill/>
                    </a:lnBlToTr>
                    <a:solidFill>
                      <a:srgbClr val="D8D8D8"/>
                    </a:solidFill>
                  </a:tcPr>
                </a:tc>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dirty="0" err="1" smtClean="0">
                          <a:ln>
                            <a:noFill/>
                          </a:ln>
                          <a:solidFill>
                            <a:srgbClr val="0000FF"/>
                          </a:solidFill>
                          <a:effectLst/>
                          <a:latin typeface="楷体_GB2312" pitchFamily="49" charset="-122"/>
                          <a:ea typeface="楷体_GB2312" pitchFamily="49" charset="-122"/>
                          <a:sym typeface="Arial" pitchFamily="34" charset="0"/>
                        </a:rPr>
                        <a:t>200°C</a:t>
                      </a:r>
                      <a:r>
                        <a:rPr kumimoji="0" lang="zh-CN" altLang="en-US" sz="2000" b="1" i="0" u="none" strike="noStrike" cap="none" normalizeH="0" baseline="0" dirty="0" smtClean="0">
                          <a:ln>
                            <a:noFill/>
                          </a:ln>
                          <a:solidFill>
                            <a:srgbClr val="0000FF"/>
                          </a:solidFill>
                          <a:effectLst/>
                          <a:latin typeface="楷体_GB2312" pitchFamily="49" charset="-122"/>
                          <a:ea typeface="楷体_GB2312" pitchFamily="49" charset="-122"/>
                          <a:sym typeface="Arial" pitchFamily="34" charset="0"/>
                        </a:rPr>
                        <a:t>以下工作</a:t>
                      </a:r>
                      <a:r>
                        <a:rPr kumimoji="0" lang="zh-CN" altLang="en-US" sz="2000" b="1" i="0" u="none" strike="noStrike" cap="none" normalizeH="0" baseline="0" dirty="0" smtClean="0">
                          <a:ln>
                            <a:noFill/>
                          </a:ln>
                          <a:solidFill>
                            <a:srgbClr val="000000"/>
                          </a:solidFill>
                          <a:effectLst/>
                          <a:latin typeface="楷体_GB2312" pitchFamily="49" charset="-122"/>
                          <a:ea typeface="楷体_GB2312" pitchFamily="49" charset="-122"/>
                          <a:sym typeface="Arial" pitchFamily="34" charset="0"/>
                        </a:rPr>
                        <a:t>，如电动机壳体、汽缸体</a:t>
                      </a:r>
                      <a:endParaRPr kumimoji="0" lang="zh-CN" altLang="en-US" sz="2000" b="1" i="0" u="none" strike="noStrike" cap="none" normalizeH="0" baseline="0" dirty="0" smtClean="0">
                        <a:ln>
                          <a:noFill/>
                        </a:ln>
                        <a:solidFill>
                          <a:schemeClr val="tx1"/>
                        </a:solidFill>
                        <a:effectLst/>
                        <a:latin typeface="楷体_GB2312" pitchFamily="49" charset="-122"/>
                        <a:ea typeface="楷体_GB2312" pitchFamily="49" charset="-122"/>
                        <a:sym typeface="Arial" pitchFamily="34" charset="0"/>
                      </a:endParaRPr>
                    </a:p>
                  </a:txBody>
                  <a:tcPr horzOverflow="overflow">
                    <a:lnL w="12700" cap="flat" cmpd="sng" algn="ctr">
                      <a:solidFill>
                        <a:srgbClr val="FFFFFF"/>
                      </a:solidFill>
                      <a:prstDash val="solid"/>
                      <a:miter lim="800000"/>
                      <a:headEnd type="none" w="med" len="med"/>
                      <a:tailEnd type="none" w="med" len="med"/>
                    </a:lnL>
                    <a:lnR w="12700" cap="flat" cmpd="sng" algn="ctr">
                      <a:solidFill>
                        <a:srgbClr val="FFFFFF"/>
                      </a:solidFill>
                      <a:prstDash val="solid"/>
                      <a:miter lim="800000"/>
                      <a:headEnd type="none" w="med" len="med"/>
                      <a:tailEnd type="none" w="med" len="med"/>
                    </a:lnR>
                    <a:lnT w="12700" cap="flat" cmpd="sng" algn="ctr">
                      <a:solidFill>
                        <a:srgbClr val="FFFFFF"/>
                      </a:solidFill>
                      <a:prstDash val="solid"/>
                      <a:miter lim="800000"/>
                      <a:headEnd type="none" w="med" len="med"/>
                      <a:tailEnd type="none" w="med" len="med"/>
                    </a:lnT>
                    <a:lnB w="12700" cap="flat" cmpd="sng" algn="ctr">
                      <a:solidFill>
                        <a:srgbClr val="FFFFFF"/>
                      </a:solidFill>
                      <a:prstDash val="solid"/>
                      <a:miter lim="800000"/>
                      <a:headEnd type="none" w="med" len="med"/>
                      <a:tailEnd type="none" w="med" len="med"/>
                    </a:lnB>
                    <a:lnTlToBr>
                      <a:noFill/>
                    </a:lnTlToBr>
                    <a:lnBlToTr>
                      <a:noFill/>
                    </a:lnBlToTr>
                    <a:solidFill>
                      <a:srgbClr val="D8D8D8"/>
                    </a:solidFill>
                  </a:tcPr>
                </a:tc>
              </a:tr>
              <a:tr h="641350">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ZAlSi5Cu6Mg</a:t>
                      </a:r>
                    </a:p>
                  </a:txBody>
                  <a:tcPr horzOverflow="overflow">
                    <a:lnL w="12700" cap="flat" cmpd="sng" algn="ctr">
                      <a:solidFill>
                        <a:srgbClr val="FFFFFF"/>
                      </a:solidFill>
                      <a:prstDash val="solid"/>
                      <a:miter lim="800000"/>
                      <a:headEnd type="none" w="med" len="med"/>
                      <a:tailEnd type="none" w="med" len="med"/>
                    </a:lnL>
                    <a:lnR w="12700" cap="flat" cmpd="sng" algn="ctr">
                      <a:solidFill>
                        <a:srgbClr val="FFFFFF"/>
                      </a:solidFill>
                      <a:prstDash val="solid"/>
                      <a:miter lim="800000"/>
                      <a:headEnd type="none" w="med" len="med"/>
                      <a:tailEnd type="none" w="med" len="med"/>
                    </a:lnR>
                    <a:lnT w="12700" cap="flat" cmpd="sng" algn="ctr">
                      <a:solidFill>
                        <a:srgbClr val="FFFFFF"/>
                      </a:solidFill>
                      <a:prstDash val="solid"/>
                      <a:miter lim="800000"/>
                      <a:headEnd type="none" w="med" len="med"/>
                      <a:tailEnd type="none" w="med" len="med"/>
                    </a:lnT>
                    <a:lnB w="12700" cap="flat" cmpd="sng" algn="ctr">
                      <a:solidFill>
                        <a:srgbClr val="FFFFFF"/>
                      </a:solidFill>
                      <a:prstDash val="solid"/>
                      <a:miter lim="800000"/>
                      <a:headEnd type="none" w="med" len="med"/>
                      <a:tailEnd type="none" w="med" len="med"/>
                    </a:lnB>
                    <a:lnTlToBr>
                      <a:noFill/>
                    </a:lnTlToBr>
                    <a:lnBlToTr>
                      <a:noFill/>
                    </a:lnBlToTr>
                    <a:solidFill>
                      <a:srgbClr val="D8D8D8"/>
                    </a:solidFill>
                  </a:tcPr>
                </a:tc>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ZL110</a:t>
                      </a:r>
                    </a:p>
                  </a:txBody>
                  <a:tcPr horzOverflow="overflow">
                    <a:lnL w="12700" cap="flat" cmpd="sng" algn="ctr">
                      <a:solidFill>
                        <a:srgbClr val="FFFFFF"/>
                      </a:solidFill>
                      <a:prstDash val="solid"/>
                      <a:miter lim="800000"/>
                      <a:headEnd type="none" w="med" len="med"/>
                      <a:tailEnd type="none" w="med" len="med"/>
                    </a:lnL>
                    <a:lnR w="12700" cap="flat" cmpd="sng" algn="ctr">
                      <a:solidFill>
                        <a:srgbClr val="FFFFFF"/>
                      </a:solidFill>
                      <a:prstDash val="solid"/>
                      <a:miter lim="800000"/>
                      <a:headEnd type="none" w="med" len="med"/>
                      <a:tailEnd type="none" w="med" len="med"/>
                    </a:lnR>
                    <a:lnT w="12700" cap="flat" cmpd="sng" algn="ctr">
                      <a:solidFill>
                        <a:srgbClr val="FFFFFF"/>
                      </a:solidFill>
                      <a:prstDash val="solid"/>
                      <a:miter lim="800000"/>
                      <a:headEnd type="none" w="med" len="med"/>
                      <a:tailEnd type="none" w="med" len="med"/>
                    </a:lnT>
                    <a:lnB w="12700" cap="flat" cmpd="sng" algn="ctr">
                      <a:solidFill>
                        <a:srgbClr val="FFFFFF"/>
                      </a:solidFill>
                      <a:prstDash val="solid"/>
                      <a:miter lim="800000"/>
                      <a:headEnd type="none" w="med" len="med"/>
                      <a:tailEnd type="none" w="med" len="med"/>
                    </a:lnB>
                    <a:lnTlToBr>
                      <a:noFill/>
                    </a:lnTlToBr>
                    <a:lnBlToTr>
                      <a:noFill/>
                    </a:lnBlToTr>
                    <a:solidFill>
                      <a:srgbClr val="D8D8D8"/>
                    </a:solidFill>
                  </a:tcPr>
                </a:tc>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dirty="0" smtClean="0">
                          <a:ln>
                            <a:noFill/>
                          </a:ln>
                          <a:solidFill>
                            <a:srgbClr val="000000"/>
                          </a:solidFill>
                          <a:effectLst/>
                          <a:latin typeface="楷体_GB2312" pitchFamily="49" charset="-122"/>
                          <a:ea typeface="楷体_GB2312" pitchFamily="49" charset="-122"/>
                          <a:sym typeface="Arial" pitchFamily="34" charset="0"/>
                        </a:rPr>
                        <a:t>J</a:t>
                      </a:r>
                      <a:endParaRPr kumimoji="0" lang="zh-CN" altLang="en-US" sz="2000" b="1" i="0" u="none" strike="noStrike" cap="none" normalizeH="0" baseline="0" dirty="0" smtClean="0">
                        <a:ln>
                          <a:noFill/>
                        </a:ln>
                        <a:solidFill>
                          <a:srgbClr val="000000"/>
                        </a:solidFill>
                        <a:effectLst/>
                        <a:latin typeface="楷体_GB2312" pitchFamily="49" charset="-122"/>
                        <a:ea typeface="楷体_GB2312" pitchFamily="49" charset="-122"/>
                        <a:sym typeface="Arial" pitchFamily="34" charset="0"/>
                      </a:endParaRPr>
                    </a:p>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dirty="0" smtClean="0">
                          <a:ln>
                            <a:noFill/>
                          </a:ln>
                          <a:solidFill>
                            <a:srgbClr val="000000"/>
                          </a:solidFill>
                          <a:effectLst/>
                          <a:latin typeface="楷体_GB2312" pitchFamily="49" charset="-122"/>
                          <a:ea typeface="楷体_GB2312" pitchFamily="49" charset="-122"/>
                          <a:sym typeface="Arial" pitchFamily="34" charset="0"/>
                        </a:rPr>
                        <a:t>S</a:t>
                      </a:r>
                      <a:endParaRPr kumimoji="0" lang="zh-CN" altLang="en-US" sz="2000" b="1" i="0" u="none" strike="noStrike" cap="none" normalizeH="0" baseline="0" dirty="0" smtClean="0">
                        <a:ln>
                          <a:noFill/>
                        </a:ln>
                        <a:solidFill>
                          <a:schemeClr val="tx1"/>
                        </a:solidFill>
                        <a:effectLst/>
                        <a:latin typeface="楷体_GB2312" pitchFamily="49" charset="-122"/>
                        <a:ea typeface="楷体_GB2312" pitchFamily="49" charset="-122"/>
                        <a:sym typeface="Arial" pitchFamily="34" charset="0"/>
                      </a:endParaRPr>
                    </a:p>
                  </a:txBody>
                  <a:tcPr horzOverflow="overflow">
                    <a:lnL w="12700" cap="flat" cmpd="sng" algn="ctr">
                      <a:solidFill>
                        <a:srgbClr val="FFFFFF"/>
                      </a:solidFill>
                      <a:prstDash val="solid"/>
                      <a:miter lim="800000"/>
                      <a:headEnd type="none" w="med" len="med"/>
                      <a:tailEnd type="none" w="med" len="med"/>
                    </a:lnL>
                    <a:lnR w="12700" cap="flat" cmpd="sng" algn="ctr">
                      <a:solidFill>
                        <a:srgbClr val="FFFFFF"/>
                      </a:solidFill>
                      <a:prstDash val="solid"/>
                      <a:miter lim="800000"/>
                      <a:headEnd type="none" w="med" len="med"/>
                      <a:tailEnd type="none" w="med" len="med"/>
                    </a:lnR>
                    <a:lnT w="12700" cap="flat" cmpd="sng" algn="ctr">
                      <a:solidFill>
                        <a:srgbClr val="FFFFFF"/>
                      </a:solidFill>
                      <a:prstDash val="solid"/>
                      <a:miter lim="800000"/>
                      <a:headEnd type="none" w="med" len="med"/>
                      <a:tailEnd type="none" w="med" len="med"/>
                    </a:lnT>
                    <a:lnB w="12700" cap="flat" cmpd="sng" algn="ctr">
                      <a:solidFill>
                        <a:srgbClr val="FFFFFF"/>
                      </a:solidFill>
                      <a:prstDash val="solid"/>
                      <a:miter lim="800000"/>
                      <a:headEnd type="none" w="med" len="med"/>
                      <a:tailEnd type="none" w="med" len="med"/>
                    </a:lnB>
                    <a:lnTlToBr>
                      <a:noFill/>
                    </a:lnTlToBr>
                    <a:lnBlToTr>
                      <a:noFill/>
                    </a:lnBlToTr>
                    <a:solidFill>
                      <a:srgbClr val="D8D8D8"/>
                    </a:solidFill>
                  </a:tcPr>
                </a:tc>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T1</a:t>
                      </a:r>
                      <a:endParaRPr kumimoji="0" lang="zh-CN" alt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endParaRPr>
                    </a:p>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T1</a:t>
                      </a:r>
                      <a:endParaRPr kumimoji="0" lang="en-US" sz="2000" b="1" i="0" u="none" strike="noStrike" cap="none" normalizeH="0" baseline="0" smtClean="0">
                        <a:ln>
                          <a:noFill/>
                        </a:ln>
                        <a:solidFill>
                          <a:schemeClr val="tx1"/>
                        </a:solidFill>
                        <a:effectLst/>
                        <a:latin typeface="楷体_GB2312" pitchFamily="49" charset="-122"/>
                        <a:ea typeface="楷体_GB2312" pitchFamily="49" charset="-122"/>
                        <a:sym typeface="Arial" pitchFamily="34" charset="0"/>
                      </a:endParaRPr>
                    </a:p>
                  </a:txBody>
                  <a:tcPr horzOverflow="overflow">
                    <a:lnL w="12700" cap="flat" cmpd="sng" algn="ctr">
                      <a:solidFill>
                        <a:srgbClr val="FFFFFF"/>
                      </a:solidFill>
                      <a:prstDash val="solid"/>
                      <a:miter lim="800000"/>
                      <a:headEnd type="none" w="med" len="med"/>
                      <a:tailEnd type="none" w="med" len="med"/>
                    </a:lnL>
                    <a:lnR w="12700" cap="flat" cmpd="sng" algn="ctr">
                      <a:solidFill>
                        <a:srgbClr val="FFFFFF"/>
                      </a:solidFill>
                      <a:prstDash val="solid"/>
                      <a:miter lim="800000"/>
                      <a:headEnd type="none" w="med" len="med"/>
                      <a:tailEnd type="none" w="med" len="med"/>
                    </a:lnR>
                    <a:lnT w="12700" cap="flat" cmpd="sng" algn="ctr">
                      <a:solidFill>
                        <a:srgbClr val="FFFFFF"/>
                      </a:solidFill>
                      <a:prstDash val="solid"/>
                      <a:miter lim="800000"/>
                      <a:headEnd type="none" w="med" len="med"/>
                      <a:tailEnd type="none" w="med" len="med"/>
                    </a:lnT>
                    <a:lnB w="12700" cap="flat" cmpd="sng" algn="ctr">
                      <a:solidFill>
                        <a:srgbClr val="FFFFFF"/>
                      </a:solidFill>
                      <a:prstDash val="solid"/>
                      <a:miter lim="800000"/>
                      <a:headEnd type="none" w="med" len="med"/>
                      <a:tailEnd type="none" w="med" len="med"/>
                    </a:lnB>
                    <a:lnTlToBr>
                      <a:noFill/>
                    </a:lnTlToBr>
                    <a:lnBlToTr>
                      <a:noFill/>
                    </a:lnBlToTr>
                    <a:solidFill>
                      <a:srgbClr val="D8D8D8"/>
                    </a:solidFill>
                  </a:tcPr>
                </a:tc>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150</a:t>
                      </a:r>
                      <a:endParaRPr kumimoji="0" lang="zh-CN" alt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endParaRPr>
                    </a:p>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170</a:t>
                      </a:r>
                      <a:endParaRPr kumimoji="0" lang="zh-CN" altLang="en-US" sz="2000" b="1" i="0" u="none" strike="noStrike" cap="none" normalizeH="0" baseline="0" smtClean="0">
                        <a:ln>
                          <a:noFill/>
                        </a:ln>
                        <a:solidFill>
                          <a:schemeClr val="tx1"/>
                        </a:solidFill>
                        <a:effectLst/>
                        <a:latin typeface="楷体_GB2312" pitchFamily="49" charset="-122"/>
                        <a:ea typeface="楷体_GB2312" pitchFamily="49" charset="-122"/>
                        <a:sym typeface="Arial" pitchFamily="34" charset="0"/>
                      </a:endParaRPr>
                    </a:p>
                  </a:txBody>
                  <a:tcPr horzOverflow="overflow">
                    <a:lnL w="12700" cap="flat" cmpd="sng" algn="ctr">
                      <a:solidFill>
                        <a:srgbClr val="FFFFFF"/>
                      </a:solidFill>
                      <a:prstDash val="solid"/>
                      <a:miter lim="800000"/>
                      <a:headEnd type="none" w="med" len="med"/>
                      <a:tailEnd type="none" w="med" len="med"/>
                    </a:lnL>
                    <a:lnR w="12700" cap="flat" cmpd="sng" algn="ctr">
                      <a:solidFill>
                        <a:srgbClr val="FFFFFF"/>
                      </a:solidFill>
                      <a:prstDash val="solid"/>
                      <a:miter lim="800000"/>
                      <a:headEnd type="none" w="med" len="med"/>
                      <a:tailEnd type="none" w="med" len="med"/>
                    </a:lnR>
                    <a:lnT w="12700" cap="flat" cmpd="sng" algn="ctr">
                      <a:solidFill>
                        <a:srgbClr val="FFFFFF"/>
                      </a:solidFill>
                      <a:prstDash val="solid"/>
                      <a:miter lim="800000"/>
                      <a:headEnd type="none" w="med" len="med"/>
                      <a:tailEnd type="none" w="med" len="med"/>
                    </a:lnT>
                    <a:lnB w="12700" cap="flat" cmpd="sng" algn="ctr">
                      <a:solidFill>
                        <a:srgbClr val="FFFFFF"/>
                      </a:solidFill>
                      <a:prstDash val="solid"/>
                      <a:miter lim="800000"/>
                      <a:headEnd type="none" w="med" len="med"/>
                      <a:tailEnd type="none" w="med" len="med"/>
                    </a:lnB>
                    <a:lnTlToBr>
                      <a:noFill/>
                    </a:lnTlToBr>
                    <a:lnBlToTr>
                      <a:noFill/>
                    </a:lnBlToTr>
                    <a:solidFill>
                      <a:srgbClr val="D8D8D8"/>
                    </a:solidFill>
                  </a:tcPr>
                </a:tc>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zh-CN" sz="2000" b="1" i="0" u="none" strike="noStrike" cap="none" normalizeH="0" baseline="0" dirty="0" smtClean="0">
                          <a:ln>
                            <a:noFill/>
                          </a:ln>
                          <a:solidFill>
                            <a:srgbClr val="000000"/>
                          </a:solidFill>
                          <a:effectLst/>
                          <a:latin typeface="楷体_GB2312" pitchFamily="49" charset="-122"/>
                          <a:ea typeface="楷体_GB2312" pitchFamily="49" charset="-122"/>
                          <a:sym typeface="Arial" pitchFamily="34" charset="0"/>
                        </a:rPr>
                        <a:t>汽车发动机活塞及其它</a:t>
                      </a:r>
                      <a:r>
                        <a:rPr kumimoji="0" lang="zh-CN" sz="2000" b="1" i="0" u="none" strike="noStrike" cap="none" normalizeH="0" baseline="0" dirty="0" smtClean="0">
                          <a:ln>
                            <a:noFill/>
                          </a:ln>
                          <a:solidFill>
                            <a:srgbClr val="0000FF"/>
                          </a:solidFill>
                          <a:effectLst/>
                          <a:latin typeface="楷体_GB2312" pitchFamily="49" charset="-122"/>
                          <a:ea typeface="楷体_GB2312" pitchFamily="49" charset="-122"/>
                          <a:sym typeface="Arial" pitchFamily="34" charset="0"/>
                        </a:rPr>
                        <a:t>高温工作</a:t>
                      </a:r>
                      <a:r>
                        <a:rPr kumimoji="0" lang="zh-CN" sz="2000" b="1" i="0" u="none" strike="noStrike" cap="none" normalizeH="0" baseline="0" dirty="0" smtClean="0">
                          <a:ln>
                            <a:noFill/>
                          </a:ln>
                          <a:solidFill>
                            <a:srgbClr val="000000"/>
                          </a:solidFill>
                          <a:effectLst/>
                          <a:latin typeface="楷体_GB2312" pitchFamily="49" charset="-122"/>
                          <a:ea typeface="楷体_GB2312" pitchFamily="49" charset="-122"/>
                          <a:sym typeface="Arial" pitchFamily="34" charset="0"/>
                        </a:rPr>
                        <a:t>零件</a:t>
                      </a:r>
                      <a:endParaRPr kumimoji="0" lang="zh-CN" sz="2000" b="1" i="0" u="none" strike="noStrike" cap="none" normalizeH="0" baseline="0" dirty="0" smtClean="0">
                        <a:ln>
                          <a:noFill/>
                        </a:ln>
                        <a:solidFill>
                          <a:schemeClr val="tx1"/>
                        </a:solidFill>
                        <a:effectLst/>
                        <a:latin typeface="楷体_GB2312" pitchFamily="49" charset="-122"/>
                        <a:ea typeface="楷体_GB2312" pitchFamily="49" charset="-122"/>
                        <a:sym typeface="Arial" pitchFamily="34" charset="0"/>
                      </a:endParaRPr>
                    </a:p>
                  </a:txBody>
                  <a:tcPr horzOverflow="overflow">
                    <a:lnL w="12700" cap="flat" cmpd="sng" algn="ctr">
                      <a:solidFill>
                        <a:srgbClr val="FFFFFF"/>
                      </a:solidFill>
                      <a:prstDash val="solid"/>
                      <a:miter lim="800000"/>
                      <a:headEnd type="none" w="med" len="med"/>
                      <a:tailEnd type="none" w="med" len="med"/>
                    </a:lnL>
                    <a:lnR w="12700" cap="flat" cmpd="sng" algn="ctr">
                      <a:solidFill>
                        <a:srgbClr val="FFFFFF"/>
                      </a:solidFill>
                      <a:prstDash val="solid"/>
                      <a:miter lim="800000"/>
                      <a:headEnd type="none" w="med" len="med"/>
                      <a:tailEnd type="none" w="med" len="med"/>
                    </a:lnR>
                    <a:lnT w="12700" cap="flat" cmpd="sng" algn="ctr">
                      <a:solidFill>
                        <a:srgbClr val="FFFFFF"/>
                      </a:solidFill>
                      <a:prstDash val="solid"/>
                      <a:miter lim="800000"/>
                      <a:headEnd type="none" w="med" len="med"/>
                      <a:tailEnd type="none" w="med" len="med"/>
                    </a:lnT>
                    <a:lnB w="12700" cap="flat" cmpd="sng" algn="ctr">
                      <a:solidFill>
                        <a:srgbClr val="FFFFFF"/>
                      </a:solidFill>
                      <a:prstDash val="solid"/>
                      <a:miter lim="800000"/>
                      <a:headEnd type="none" w="med" len="med"/>
                      <a:tailEnd type="none" w="med" len="med"/>
                    </a:lnB>
                    <a:lnTlToBr>
                      <a:noFill/>
                    </a:lnTlToBr>
                    <a:lnBlToTr>
                      <a:noFill/>
                    </a:lnBlToTr>
                    <a:solidFill>
                      <a:srgbClr val="D8D8D8"/>
                    </a:solidFill>
                  </a:tcPr>
                </a:tc>
              </a:tr>
            </a:tbl>
          </a:graphicData>
        </a:graphic>
      </p:graphicFrame>
      <p:sp>
        <p:nvSpPr>
          <p:cNvPr id="13354" name="直接连接符 12"/>
          <p:cNvSpPr>
            <a:spLocks noChangeShapeType="1"/>
          </p:cNvSpPr>
          <p:nvPr/>
        </p:nvSpPr>
        <p:spPr bwMode="auto">
          <a:xfrm>
            <a:off x="5292452" y="2787501"/>
            <a:ext cx="647700" cy="1588"/>
          </a:xfrm>
          <a:prstGeom prst="line">
            <a:avLst/>
          </a:prstGeom>
          <a:noFill/>
          <a:ln w="28575" cap="flat" cmpd="sng">
            <a:solidFill>
              <a:srgbClr val="C00000"/>
            </a:solidFill>
            <a:miter lim="800000"/>
            <a:headEnd/>
            <a:tailEnd/>
          </a:ln>
        </p:spPr>
        <p:txBody>
          <a:bodyPr/>
          <a:lstStyle/>
          <a:p>
            <a:endParaRPr lang="zh-CN" altLang="en-US"/>
          </a:p>
        </p:txBody>
      </p:sp>
      <p:sp>
        <p:nvSpPr>
          <p:cNvPr id="13355" name="直接连接符 14"/>
          <p:cNvSpPr>
            <a:spLocks noChangeShapeType="1"/>
          </p:cNvSpPr>
          <p:nvPr/>
        </p:nvSpPr>
        <p:spPr bwMode="auto">
          <a:xfrm>
            <a:off x="7596336" y="2499470"/>
            <a:ext cx="1079500" cy="1587"/>
          </a:xfrm>
          <a:prstGeom prst="line">
            <a:avLst/>
          </a:prstGeom>
          <a:noFill/>
          <a:ln w="28575" cap="flat" cmpd="sng">
            <a:solidFill>
              <a:srgbClr val="C00000"/>
            </a:solidFill>
            <a:miter lim="800000"/>
            <a:headEnd/>
            <a:tailEnd/>
          </a:ln>
        </p:spPr>
        <p:txBody>
          <a:bodyPr/>
          <a:lstStyle/>
          <a:p>
            <a:endParaRPr lang="zh-CN" altLang="en-US"/>
          </a:p>
        </p:txBody>
      </p:sp>
      <p:sp>
        <p:nvSpPr>
          <p:cNvPr id="13356" name="TextBox 3"/>
          <p:cNvSpPr>
            <a:spLocks noChangeArrowheads="1"/>
          </p:cNvSpPr>
          <p:nvPr/>
        </p:nvSpPr>
        <p:spPr bwMode="auto">
          <a:xfrm>
            <a:off x="179512" y="3581177"/>
            <a:ext cx="8784976" cy="1015663"/>
          </a:xfrm>
          <a:prstGeom prst="rect">
            <a:avLst/>
          </a:prstGeom>
          <a:solidFill>
            <a:schemeClr val="bg2">
              <a:lumMod val="20000"/>
              <a:lumOff val="80000"/>
            </a:schemeClr>
          </a:solidFill>
          <a:ln w="9525">
            <a:noFill/>
            <a:miter lim="800000"/>
            <a:headEnd/>
            <a:tailEnd/>
          </a:ln>
        </p:spPr>
        <p:txBody>
          <a:bodyPr wrap="square">
            <a:spAutoFit/>
          </a:bodyPr>
          <a:lstStyle/>
          <a:p>
            <a:r>
              <a:rPr lang="zh-CN" altLang="en-US" sz="2000" b="1" dirty="0" smtClean="0">
                <a:solidFill>
                  <a:srgbClr val="000000"/>
                </a:solidFill>
                <a:latin typeface="黑体" pitchFamily="2" charset="-122"/>
                <a:ea typeface="黑体" pitchFamily="2" charset="-122"/>
                <a:sym typeface="Arial" pitchFamily="34" charset="0"/>
              </a:rPr>
              <a:t>σ</a:t>
            </a:r>
            <a:r>
              <a:rPr lang="en-US" altLang="zh-CN" sz="2000" b="1" baseline="-25000" dirty="0" smtClean="0">
                <a:solidFill>
                  <a:srgbClr val="000000"/>
                </a:solidFill>
                <a:latin typeface="黑体" pitchFamily="2" charset="-122"/>
                <a:ea typeface="黑体" pitchFamily="2" charset="-122"/>
                <a:sym typeface="Arial" pitchFamily="34" charset="0"/>
              </a:rPr>
              <a:t>b  </a:t>
            </a:r>
            <a:r>
              <a:rPr lang="en-US" altLang="zh-CN" sz="2000" b="1" dirty="0" err="1" smtClean="0">
                <a:solidFill>
                  <a:srgbClr val="000000"/>
                </a:solidFill>
                <a:latin typeface="黑体" pitchFamily="2" charset="-122"/>
                <a:ea typeface="黑体" pitchFamily="2" charset="-122"/>
                <a:sym typeface="Arial" pitchFamily="34" charset="0"/>
              </a:rPr>
              <a:t>Mpa</a:t>
            </a:r>
            <a:r>
              <a:rPr lang="en-US" altLang="zh-CN" sz="2000" b="1" dirty="0" smtClean="0">
                <a:solidFill>
                  <a:srgbClr val="000000"/>
                </a:solidFill>
                <a:latin typeface="黑体" pitchFamily="2" charset="-122"/>
                <a:ea typeface="黑体" pitchFamily="2" charset="-122"/>
                <a:sym typeface="Arial" pitchFamily="34" charset="0"/>
              </a:rPr>
              <a:t>                            </a:t>
            </a:r>
            <a:r>
              <a:rPr lang="en-US" sz="2000" dirty="0" smtClean="0">
                <a:solidFill>
                  <a:srgbClr val="000000"/>
                </a:solidFill>
                <a:latin typeface="黑体" pitchFamily="2" charset="-122"/>
                <a:ea typeface="黑体" pitchFamily="2" charset="-122"/>
                <a:sym typeface="Arial" pitchFamily="34" charset="0"/>
              </a:rPr>
              <a:t>S</a:t>
            </a:r>
            <a:r>
              <a:rPr lang="en-US" sz="2000" dirty="0">
                <a:solidFill>
                  <a:srgbClr val="000000"/>
                </a:solidFill>
                <a:latin typeface="黑体" pitchFamily="2" charset="-122"/>
                <a:ea typeface="黑体" pitchFamily="2" charset="-122"/>
                <a:sym typeface="Arial" pitchFamily="34" charset="0"/>
              </a:rPr>
              <a:t>—</a:t>
            </a:r>
            <a:r>
              <a:rPr lang="zh-CN" altLang="en-US" sz="2000" dirty="0">
                <a:solidFill>
                  <a:srgbClr val="000000"/>
                </a:solidFill>
                <a:latin typeface="黑体" pitchFamily="2" charset="-122"/>
                <a:ea typeface="黑体" pitchFamily="2" charset="-122"/>
                <a:sym typeface="Arial" pitchFamily="34" charset="0"/>
              </a:rPr>
              <a:t>砂型；</a:t>
            </a:r>
            <a:r>
              <a:rPr lang="en-US" sz="2000" dirty="0">
                <a:solidFill>
                  <a:srgbClr val="000000"/>
                </a:solidFill>
                <a:latin typeface="黑体" pitchFamily="2" charset="-122"/>
                <a:ea typeface="黑体" pitchFamily="2" charset="-122"/>
                <a:sym typeface="Arial" pitchFamily="34" charset="0"/>
              </a:rPr>
              <a:t>J—</a:t>
            </a:r>
            <a:r>
              <a:rPr lang="zh-CN" altLang="en-US" sz="2000" dirty="0">
                <a:solidFill>
                  <a:srgbClr val="000000"/>
                </a:solidFill>
                <a:latin typeface="黑体" pitchFamily="2" charset="-122"/>
                <a:ea typeface="黑体" pitchFamily="2" charset="-122"/>
                <a:sym typeface="Arial" pitchFamily="34" charset="0"/>
              </a:rPr>
              <a:t>金属型；</a:t>
            </a:r>
            <a:r>
              <a:rPr lang="en-US" sz="2000" dirty="0">
                <a:solidFill>
                  <a:srgbClr val="000000"/>
                </a:solidFill>
                <a:latin typeface="黑体" pitchFamily="2" charset="-122"/>
                <a:ea typeface="黑体" pitchFamily="2" charset="-122"/>
                <a:sym typeface="Arial" pitchFamily="34" charset="0"/>
              </a:rPr>
              <a:t>B—</a:t>
            </a:r>
            <a:r>
              <a:rPr lang="zh-CN" altLang="en-US" sz="2000" dirty="0">
                <a:solidFill>
                  <a:srgbClr val="000000"/>
                </a:solidFill>
                <a:latin typeface="黑体" pitchFamily="2" charset="-122"/>
                <a:ea typeface="黑体" pitchFamily="2" charset="-122"/>
                <a:sym typeface="Arial" pitchFamily="34" charset="0"/>
              </a:rPr>
              <a:t>变质处理</a:t>
            </a:r>
            <a:endParaRPr lang="en-US" sz="2000" dirty="0">
              <a:solidFill>
                <a:srgbClr val="000000"/>
              </a:solidFill>
              <a:latin typeface="黑体" pitchFamily="2" charset="-122"/>
              <a:ea typeface="黑体" pitchFamily="2" charset="-122"/>
              <a:sym typeface="Arial" pitchFamily="34" charset="0"/>
            </a:endParaRPr>
          </a:p>
          <a:p>
            <a:r>
              <a:rPr lang="en-US" sz="2000" dirty="0" err="1">
                <a:solidFill>
                  <a:srgbClr val="000000"/>
                </a:solidFill>
                <a:latin typeface="黑体" pitchFamily="2" charset="-122"/>
                <a:ea typeface="黑体" pitchFamily="2" charset="-122"/>
                <a:sym typeface="Arial" pitchFamily="34" charset="0"/>
              </a:rPr>
              <a:t>T1</a:t>
            </a:r>
            <a:r>
              <a:rPr lang="en-US" sz="2000" dirty="0">
                <a:solidFill>
                  <a:srgbClr val="000000"/>
                </a:solidFill>
                <a:latin typeface="黑体" pitchFamily="2" charset="-122"/>
                <a:ea typeface="黑体" pitchFamily="2" charset="-122"/>
                <a:sym typeface="Arial" pitchFamily="34" charset="0"/>
              </a:rPr>
              <a:t>—</a:t>
            </a:r>
            <a:r>
              <a:rPr lang="zh-CN" altLang="en-US" sz="2000" dirty="0">
                <a:solidFill>
                  <a:srgbClr val="000000"/>
                </a:solidFill>
                <a:latin typeface="黑体" pitchFamily="2" charset="-122"/>
                <a:ea typeface="黑体" pitchFamily="2" charset="-122"/>
                <a:sym typeface="Arial" pitchFamily="34" charset="0"/>
              </a:rPr>
              <a:t>人工时效；</a:t>
            </a:r>
            <a:r>
              <a:rPr lang="en-US" sz="2000" dirty="0" err="1">
                <a:solidFill>
                  <a:srgbClr val="000000"/>
                </a:solidFill>
                <a:latin typeface="黑体" pitchFamily="2" charset="-122"/>
                <a:ea typeface="黑体" pitchFamily="2" charset="-122"/>
                <a:sym typeface="Arial" pitchFamily="34" charset="0"/>
              </a:rPr>
              <a:t>T4</a:t>
            </a:r>
            <a:r>
              <a:rPr lang="en-US" sz="2000" dirty="0">
                <a:solidFill>
                  <a:srgbClr val="000000"/>
                </a:solidFill>
                <a:latin typeface="黑体" pitchFamily="2" charset="-122"/>
                <a:ea typeface="黑体" pitchFamily="2" charset="-122"/>
                <a:sym typeface="Arial" pitchFamily="34" charset="0"/>
              </a:rPr>
              <a:t>—</a:t>
            </a:r>
            <a:r>
              <a:rPr lang="zh-CN" altLang="en-US" sz="2000" dirty="0">
                <a:solidFill>
                  <a:srgbClr val="000000"/>
                </a:solidFill>
                <a:latin typeface="黑体" pitchFamily="2" charset="-122"/>
                <a:ea typeface="黑体" pitchFamily="2" charset="-122"/>
                <a:sym typeface="Arial" pitchFamily="34" charset="0"/>
              </a:rPr>
              <a:t>固溶处理</a:t>
            </a:r>
            <a:r>
              <a:rPr lang="en-US" sz="2000" dirty="0">
                <a:solidFill>
                  <a:srgbClr val="000000"/>
                </a:solidFill>
                <a:latin typeface="黑体" pitchFamily="2" charset="-122"/>
                <a:ea typeface="黑体" pitchFamily="2" charset="-122"/>
                <a:sym typeface="Arial" pitchFamily="34" charset="0"/>
              </a:rPr>
              <a:t>+</a:t>
            </a:r>
            <a:r>
              <a:rPr lang="zh-CN" altLang="en-US" sz="2000" dirty="0">
                <a:solidFill>
                  <a:srgbClr val="000000"/>
                </a:solidFill>
                <a:latin typeface="黑体" pitchFamily="2" charset="-122"/>
                <a:ea typeface="黑体" pitchFamily="2" charset="-122"/>
                <a:sym typeface="Arial" pitchFamily="34" charset="0"/>
              </a:rPr>
              <a:t>自然时效；</a:t>
            </a:r>
            <a:r>
              <a:rPr lang="en-US" sz="2000" dirty="0" err="1">
                <a:solidFill>
                  <a:srgbClr val="000000"/>
                </a:solidFill>
                <a:latin typeface="黑体" pitchFamily="2" charset="-122"/>
                <a:ea typeface="黑体" pitchFamily="2" charset="-122"/>
                <a:sym typeface="Arial" pitchFamily="34" charset="0"/>
              </a:rPr>
              <a:t>T5</a:t>
            </a:r>
            <a:r>
              <a:rPr lang="en-US" sz="2000" dirty="0">
                <a:solidFill>
                  <a:srgbClr val="000000"/>
                </a:solidFill>
                <a:latin typeface="黑体" pitchFamily="2" charset="-122"/>
                <a:ea typeface="黑体" pitchFamily="2" charset="-122"/>
                <a:sym typeface="Arial" pitchFamily="34" charset="0"/>
              </a:rPr>
              <a:t>—</a:t>
            </a:r>
            <a:r>
              <a:rPr lang="zh-CN" altLang="en-US" sz="2000" dirty="0">
                <a:solidFill>
                  <a:srgbClr val="000000"/>
                </a:solidFill>
                <a:latin typeface="黑体" pitchFamily="2" charset="-122"/>
                <a:ea typeface="黑体" pitchFamily="2" charset="-122"/>
                <a:sym typeface="Arial" pitchFamily="34" charset="0"/>
              </a:rPr>
              <a:t>固溶处理</a:t>
            </a:r>
            <a:r>
              <a:rPr lang="en-US" sz="2000" dirty="0">
                <a:solidFill>
                  <a:srgbClr val="000000"/>
                </a:solidFill>
                <a:latin typeface="黑体" pitchFamily="2" charset="-122"/>
                <a:ea typeface="黑体" pitchFamily="2" charset="-122"/>
                <a:sym typeface="Arial" pitchFamily="34" charset="0"/>
              </a:rPr>
              <a:t>+</a:t>
            </a:r>
            <a:r>
              <a:rPr lang="zh-CN" altLang="en-US" sz="2000" dirty="0">
                <a:solidFill>
                  <a:srgbClr val="000000"/>
                </a:solidFill>
                <a:latin typeface="黑体" pitchFamily="2" charset="-122"/>
                <a:ea typeface="黑体" pitchFamily="2" charset="-122"/>
                <a:sym typeface="Arial" pitchFamily="34" charset="0"/>
              </a:rPr>
              <a:t>不完全人工时效；</a:t>
            </a:r>
            <a:r>
              <a:rPr lang="en-US" sz="2000" dirty="0" err="1">
                <a:solidFill>
                  <a:srgbClr val="000000"/>
                </a:solidFill>
                <a:latin typeface="黑体" pitchFamily="2" charset="-122"/>
                <a:ea typeface="黑体" pitchFamily="2" charset="-122"/>
                <a:sym typeface="Arial" pitchFamily="34" charset="0"/>
              </a:rPr>
              <a:t>T6</a:t>
            </a:r>
            <a:r>
              <a:rPr lang="en-US" sz="2000" dirty="0">
                <a:solidFill>
                  <a:srgbClr val="000000"/>
                </a:solidFill>
                <a:latin typeface="黑体" pitchFamily="2" charset="-122"/>
                <a:ea typeface="黑体" pitchFamily="2" charset="-122"/>
                <a:sym typeface="Arial" pitchFamily="34" charset="0"/>
              </a:rPr>
              <a:t>—</a:t>
            </a:r>
            <a:r>
              <a:rPr lang="zh-CN" altLang="en-US" sz="2000" dirty="0">
                <a:solidFill>
                  <a:srgbClr val="000000"/>
                </a:solidFill>
                <a:latin typeface="黑体" pitchFamily="2" charset="-122"/>
                <a:ea typeface="黑体" pitchFamily="2" charset="-122"/>
                <a:sym typeface="Arial" pitchFamily="34" charset="0"/>
              </a:rPr>
              <a:t>固溶处理</a:t>
            </a:r>
            <a:r>
              <a:rPr lang="en-US" sz="2000" dirty="0">
                <a:solidFill>
                  <a:srgbClr val="000000"/>
                </a:solidFill>
                <a:latin typeface="黑体" pitchFamily="2" charset="-122"/>
                <a:ea typeface="黑体" pitchFamily="2" charset="-122"/>
                <a:sym typeface="Arial" pitchFamily="34" charset="0"/>
              </a:rPr>
              <a:t>+</a:t>
            </a:r>
            <a:r>
              <a:rPr lang="zh-CN" altLang="en-US" sz="2000" dirty="0">
                <a:solidFill>
                  <a:srgbClr val="000000"/>
                </a:solidFill>
                <a:latin typeface="黑体" pitchFamily="2" charset="-122"/>
                <a:ea typeface="黑体" pitchFamily="2" charset="-122"/>
                <a:sym typeface="Arial" pitchFamily="34" charset="0"/>
              </a:rPr>
              <a:t>完全</a:t>
            </a:r>
            <a:r>
              <a:rPr lang="zh-CN" altLang="en-US" sz="2000" dirty="0" smtClean="0">
                <a:solidFill>
                  <a:srgbClr val="000000"/>
                </a:solidFill>
                <a:latin typeface="黑体" pitchFamily="2" charset="-122"/>
                <a:ea typeface="黑体" pitchFamily="2" charset="-122"/>
                <a:sym typeface="Arial" pitchFamily="34" charset="0"/>
              </a:rPr>
              <a:t>人工时效</a:t>
            </a:r>
            <a:endParaRPr lang="zh-CN" altLang="en-US" sz="2000" dirty="0">
              <a:solidFill>
                <a:srgbClr val="000000"/>
              </a:solidFill>
              <a:latin typeface="黑体" pitchFamily="2" charset="-122"/>
              <a:ea typeface="黑体" pitchFamily="2" charset="-122"/>
              <a:sym typeface="Arial" pitchFamily="34" charset="0"/>
            </a:endParaRPr>
          </a:p>
        </p:txBody>
      </p:sp>
      <p:pic>
        <p:nvPicPr>
          <p:cNvPr id="13358" name="Picture 4" descr="c:\DOCUME~1\yangping\APPLIC~1\360se6\USERDA~1\Temp\201042~1.JPG"/>
          <p:cNvPicPr>
            <a:picLocks noChangeAspect="1" noChangeArrowheads="1"/>
          </p:cNvPicPr>
          <p:nvPr/>
        </p:nvPicPr>
        <p:blipFill>
          <a:blip r:embed="rId3" cstate="print"/>
          <a:srcRect/>
          <a:stretch>
            <a:fillRect/>
          </a:stretch>
        </p:blipFill>
        <p:spPr bwMode="auto">
          <a:xfrm>
            <a:off x="6505532" y="4706345"/>
            <a:ext cx="1738876" cy="1530967"/>
          </a:xfrm>
          <a:prstGeom prst="rect">
            <a:avLst/>
          </a:prstGeom>
          <a:noFill/>
          <a:ln w="9525">
            <a:noFill/>
            <a:miter lim="800000"/>
            <a:headEnd/>
            <a:tailEnd/>
          </a:ln>
        </p:spPr>
      </p:pic>
      <p:pic>
        <p:nvPicPr>
          <p:cNvPr id="13359" name="Picture 6" descr="c:\DOCUME~1\yangping\APPLIC~1\360se6\USERDA~1\Temp\200711~1.JPG"/>
          <p:cNvPicPr>
            <a:picLocks noChangeAspect="1" noChangeArrowheads="1"/>
          </p:cNvPicPr>
          <p:nvPr/>
        </p:nvPicPr>
        <p:blipFill>
          <a:blip r:embed="rId4" cstate="print"/>
          <a:srcRect t="43556"/>
          <a:stretch>
            <a:fillRect/>
          </a:stretch>
        </p:blipFill>
        <p:spPr bwMode="auto">
          <a:xfrm>
            <a:off x="2123728" y="5013176"/>
            <a:ext cx="3419475" cy="1078929"/>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animEffect>
                                      <p:cBhvr>
                                        <p:cTn id="7" dur="500"/>
                                        <p:tgtEl>
                                          <p:spTgt spid="1331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356"/>
                                        </p:tgtEl>
                                        <p:attrNameLst>
                                          <p:attrName>style.visibility</p:attrName>
                                        </p:attrNameLst>
                                      </p:cBhvr>
                                      <p:to>
                                        <p:strVal val="visible"/>
                                      </p:to>
                                    </p:set>
                                    <p:animEffect>
                                      <p:cBhvr>
                                        <p:cTn id="10" dur="500"/>
                                        <p:tgtEl>
                                          <p:spTgt spid="1335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3355"/>
                                        </p:tgtEl>
                                        <p:attrNameLst>
                                          <p:attrName>style.visibility</p:attrName>
                                        </p:attrNameLst>
                                      </p:cBhvr>
                                      <p:to>
                                        <p:strVal val="visible"/>
                                      </p:to>
                                    </p:set>
                                    <p:animEffect>
                                      <p:cBhvr>
                                        <p:cTn id="15" dur="500"/>
                                        <p:tgtEl>
                                          <p:spTgt spid="13355"/>
                                        </p:tgtEl>
                                      </p:cBhvr>
                                    </p:animEffect>
                                  </p:childTnLst>
                                </p:cTn>
                              </p:par>
                            </p:childTnLst>
                          </p:cTn>
                        </p:par>
                        <p:par>
                          <p:cTn id="16" fill="hold">
                            <p:stCondLst>
                              <p:cond delay="500"/>
                            </p:stCondLst>
                            <p:childTnLst>
                              <p:par>
                                <p:cTn id="17" presetID="3" presetClass="entr" presetSubtype="10" fill="hold" nodeType="afterEffect">
                                  <p:stCondLst>
                                    <p:cond delay="0"/>
                                  </p:stCondLst>
                                  <p:childTnLst>
                                    <p:set>
                                      <p:cBhvr>
                                        <p:cTn id="18" dur="1" fill="hold">
                                          <p:stCondLst>
                                            <p:cond delay="0"/>
                                          </p:stCondLst>
                                        </p:cTn>
                                        <p:tgtEl>
                                          <p:spTgt spid="13359"/>
                                        </p:tgtEl>
                                        <p:attrNameLst>
                                          <p:attrName>style.visibility</p:attrName>
                                        </p:attrNameLst>
                                      </p:cBhvr>
                                      <p:to>
                                        <p:strVal val="visible"/>
                                      </p:to>
                                    </p:set>
                                    <p:animEffect>
                                      <p:cBhvr>
                                        <p:cTn id="19" dur="500"/>
                                        <p:tgtEl>
                                          <p:spTgt spid="13359"/>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3354"/>
                                        </p:tgtEl>
                                        <p:attrNameLst>
                                          <p:attrName>style.visibility</p:attrName>
                                        </p:attrNameLst>
                                      </p:cBhvr>
                                      <p:to>
                                        <p:strVal val="visible"/>
                                      </p:to>
                                    </p:set>
                                    <p:animEffect>
                                      <p:cBhvr>
                                        <p:cTn id="24" dur="500"/>
                                        <p:tgtEl>
                                          <p:spTgt spid="13354"/>
                                        </p:tgtEl>
                                      </p:cBhvr>
                                    </p:animEffect>
                                  </p:childTnLst>
                                </p:cTn>
                              </p:par>
                            </p:childTnLst>
                          </p:cTn>
                        </p:par>
                        <p:par>
                          <p:cTn id="25" fill="hold">
                            <p:stCondLst>
                              <p:cond delay="500"/>
                            </p:stCondLst>
                            <p:childTnLst>
                              <p:par>
                                <p:cTn id="26" presetID="3" presetClass="entr" presetSubtype="10" fill="hold" nodeType="afterEffect">
                                  <p:stCondLst>
                                    <p:cond delay="0"/>
                                  </p:stCondLst>
                                  <p:childTnLst>
                                    <p:set>
                                      <p:cBhvr>
                                        <p:cTn id="27" dur="1" fill="hold">
                                          <p:stCondLst>
                                            <p:cond delay="0"/>
                                          </p:stCondLst>
                                        </p:cTn>
                                        <p:tgtEl>
                                          <p:spTgt spid="13358"/>
                                        </p:tgtEl>
                                        <p:attrNameLst>
                                          <p:attrName>style.visibility</p:attrName>
                                        </p:attrNameLst>
                                      </p:cBhvr>
                                      <p:to>
                                        <p:strVal val="visible"/>
                                      </p:to>
                                    </p:set>
                                    <p:animEffect>
                                      <p:cBhvr>
                                        <p:cTn id="28" dur="500"/>
                                        <p:tgtEl>
                                          <p:spTgt spid="133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54" grpId="0" animBg="1"/>
      <p:bldP spid="13355" grpId="0" animBg="1"/>
      <p:bldP spid="13356" grpId="0" bldLvl="0" animBg="1"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8" name="Group 2"/>
          <p:cNvGraphicFramePr>
            <a:graphicFrameLocks noGrp="1"/>
          </p:cNvGraphicFramePr>
          <p:nvPr/>
        </p:nvGraphicFramePr>
        <p:xfrm>
          <a:off x="251842" y="1044575"/>
          <a:ext cx="8712646" cy="3108960"/>
        </p:xfrm>
        <a:graphic>
          <a:graphicData uri="http://schemas.openxmlformats.org/drawingml/2006/table">
            <a:tbl>
              <a:tblPr/>
              <a:tblGrid>
                <a:gridCol w="1655763"/>
                <a:gridCol w="936625"/>
                <a:gridCol w="719137"/>
                <a:gridCol w="936625"/>
                <a:gridCol w="647700"/>
                <a:gridCol w="3816796"/>
              </a:tblGrid>
              <a:tr h="411163">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zh-CN" sz="2000" b="1" i="0" u="none" strike="noStrike" cap="none" normalizeH="0" baseline="0" dirty="0" smtClean="0">
                          <a:ln>
                            <a:noFill/>
                          </a:ln>
                          <a:solidFill>
                            <a:srgbClr val="FFFFFF"/>
                          </a:solidFill>
                          <a:effectLst/>
                          <a:latin typeface="楷体_GB2312" pitchFamily="49" charset="-122"/>
                          <a:ea typeface="楷体_GB2312" pitchFamily="49" charset="-122"/>
                          <a:sym typeface="Arial" pitchFamily="34" charset="0"/>
                        </a:rPr>
                        <a:t>牌号</a:t>
                      </a:r>
                    </a:p>
                  </a:txBody>
                  <a:tcPr anchor="ctr" anchorCtr="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06666"/>
                    </a:solidFill>
                  </a:tcPr>
                </a:tc>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zh-CN" sz="2000" b="1" i="0" u="none" strike="noStrike" cap="none" normalizeH="0" baseline="0" smtClean="0">
                          <a:ln>
                            <a:noFill/>
                          </a:ln>
                          <a:solidFill>
                            <a:srgbClr val="FFFFFF"/>
                          </a:solidFill>
                          <a:effectLst/>
                          <a:latin typeface="楷体_GB2312" pitchFamily="49" charset="-122"/>
                          <a:ea typeface="楷体_GB2312" pitchFamily="49" charset="-122"/>
                          <a:sym typeface="Arial" pitchFamily="34" charset="0"/>
                        </a:rPr>
                        <a:t>代号</a:t>
                      </a:r>
                    </a:p>
                  </a:txBody>
                  <a:tcPr anchor="ctr" anchorCtr="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06666"/>
                    </a:solidFill>
                  </a:tcPr>
                </a:tc>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zh-CN" sz="2000" b="1" i="0" u="none" strike="noStrike" cap="none" normalizeH="0" baseline="0" smtClean="0">
                          <a:ln>
                            <a:noFill/>
                          </a:ln>
                          <a:solidFill>
                            <a:srgbClr val="FFFFFF"/>
                          </a:solidFill>
                          <a:effectLst/>
                          <a:latin typeface="楷体_GB2312" pitchFamily="49" charset="-122"/>
                          <a:ea typeface="楷体_GB2312" pitchFamily="49" charset="-122"/>
                          <a:sym typeface="Arial" pitchFamily="34" charset="0"/>
                        </a:rPr>
                        <a:t>铸造</a:t>
                      </a:r>
                    </a:p>
                  </a:txBody>
                  <a:tcPr anchor="ctr" anchorCtr="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06666"/>
                    </a:solidFill>
                  </a:tcPr>
                </a:tc>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zh-CN" sz="2000" b="1" i="0" u="none" strike="noStrike" cap="none" normalizeH="0" baseline="0" smtClean="0">
                          <a:ln>
                            <a:noFill/>
                          </a:ln>
                          <a:solidFill>
                            <a:srgbClr val="FFFFFF"/>
                          </a:solidFill>
                          <a:effectLst/>
                          <a:latin typeface="楷体_GB2312" pitchFamily="49" charset="-122"/>
                          <a:ea typeface="楷体_GB2312" pitchFamily="49" charset="-122"/>
                          <a:sym typeface="Arial" pitchFamily="34" charset="0"/>
                        </a:rPr>
                        <a:t>热处理</a:t>
                      </a:r>
                    </a:p>
                  </a:txBody>
                  <a:tcPr anchor="ctr" anchorCtr="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06666"/>
                    </a:solidFill>
                  </a:tcPr>
                </a:tc>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zh-CN" altLang="en-US" sz="2000" b="1" i="0" u="none" strike="noStrike" cap="none" normalizeH="0" baseline="0" smtClean="0">
                          <a:ln>
                            <a:noFill/>
                          </a:ln>
                          <a:solidFill>
                            <a:srgbClr val="FFFFFF"/>
                          </a:solidFill>
                          <a:effectLst/>
                          <a:latin typeface="楷体_GB2312" pitchFamily="49" charset="-122"/>
                          <a:ea typeface="楷体_GB2312" pitchFamily="49" charset="-122"/>
                          <a:sym typeface="Arial" pitchFamily="34" charset="0"/>
                        </a:rPr>
                        <a:t>σ</a:t>
                      </a:r>
                      <a:r>
                        <a:rPr kumimoji="0" lang="en-US" sz="2000" b="1" i="0" u="none" strike="noStrike" cap="none" normalizeH="0" baseline="-25000" smtClean="0">
                          <a:ln>
                            <a:noFill/>
                          </a:ln>
                          <a:solidFill>
                            <a:srgbClr val="FFFFFF"/>
                          </a:solidFill>
                          <a:effectLst/>
                          <a:latin typeface="楷体_GB2312" pitchFamily="49" charset="-122"/>
                          <a:ea typeface="楷体_GB2312" pitchFamily="49" charset="-122"/>
                          <a:sym typeface="Arial" pitchFamily="34" charset="0"/>
                        </a:rPr>
                        <a:t>b</a:t>
                      </a:r>
                      <a:endParaRPr kumimoji="0" lang="zh-CN" altLang="en-US" sz="3200" b="1" i="0" u="none" strike="noStrike" cap="none" normalizeH="0" baseline="0" smtClean="0">
                        <a:ln>
                          <a:noFill/>
                        </a:ln>
                        <a:solidFill>
                          <a:schemeClr val="tx1"/>
                        </a:solidFill>
                        <a:effectLst/>
                        <a:latin typeface="楷体_GB2312" pitchFamily="49" charset="-122"/>
                        <a:ea typeface="楷体_GB2312" pitchFamily="49" charset="-122"/>
                        <a:sym typeface="Arial" pitchFamily="34" charset="0"/>
                      </a:endParaRPr>
                    </a:p>
                  </a:txBody>
                  <a:tcPr anchor="ctr" anchorCtr="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06666"/>
                    </a:solidFill>
                  </a:tcPr>
                </a:tc>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zh-CN" sz="2000" b="1" i="0" u="none" strike="noStrike" cap="none" normalizeH="0" baseline="0" smtClean="0">
                          <a:ln>
                            <a:noFill/>
                          </a:ln>
                          <a:solidFill>
                            <a:srgbClr val="FFFFFF"/>
                          </a:solidFill>
                          <a:effectLst/>
                          <a:latin typeface="楷体_GB2312" pitchFamily="49" charset="-122"/>
                          <a:ea typeface="楷体_GB2312" pitchFamily="49" charset="-122"/>
                          <a:sym typeface="Arial" pitchFamily="34" charset="0"/>
                        </a:rPr>
                        <a:t>应用</a:t>
                      </a:r>
                    </a:p>
                  </a:txBody>
                  <a:tcPr anchor="ctr" anchorCtr="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06666"/>
                    </a:solidFill>
                  </a:tcPr>
                </a:tc>
              </a:tr>
              <a:tr h="639763">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ZAlCu5Mn</a:t>
                      </a:r>
                      <a:endParaRPr kumimoji="0" lang="zh-CN" alt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endParaRPr>
                    </a:p>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endParaRPr kumimoji="0" lang="zh-CN" altLang="en-US" sz="2000" b="1" i="0" u="none" strike="noStrike" cap="none" normalizeH="0" baseline="0" smtClean="0">
                        <a:ln>
                          <a:noFill/>
                        </a:ln>
                        <a:solidFill>
                          <a:schemeClr val="tx1"/>
                        </a:solidFill>
                        <a:effectLst/>
                        <a:latin typeface="楷体_GB2312" pitchFamily="49" charset="-122"/>
                        <a:ea typeface="楷体_GB2312" pitchFamily="49" charset="-122"/>
                        <a:sym typeface="Arial" pitchFamily="34"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AEA"/>
                    </a:solidFill>
                  </a:tcPr>
                </a:tc>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ZL201</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AEA"/>
                    </a:solidFill>
                  </a:tcPr>
                </a:tc>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S </a:t>
                      </a:r>
                      <a:endParaRPr kumimoji="0" lang="zh-CN" alt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endParaRPr>
                    </a:p>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S</a:t>
                      </a:r>
                      <a:endParaRPr kumimoji="0" lang="zh-CN" altLang="en-US" sz="2000" b="1" i="0" u="none" strike="noStrike" cap="none" normalizeH="0" baseline="0" smtClean="0">
                        <a:ln>
                          <a:noFill/>
                        </a:ln>
                        <a:solidFill>
                          <a:schemeClr val="tx1"/>
                        </a:solidFill>
                        <a:effectLst/>
                        <a:latin typeface="楷体_GB2312" pitchFamily="49" charset="-122"/>
                        <a:ea typeface="楷体_GB2312" pitchFamily="49" charset="-122"/>
                        <a:sym typeface="Arial" pitchFamily="34"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AEA"/>
                    </a:solidFill>
                  </a:tcPr>
                </a:tc>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T4</a:t>
                      </a:r>
                      <a:endParaRPr kumimoji="0" lang="zh-CN" alt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endParaRPr>
                    </a:p>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T5</a:t>
                      </a:r>
                      <a:endParaRPr kumimoji="0" lang="zh-CN" altLang="en-US" sz="2000" b="1" i="0" u="none" strike="noStrike" cap="none" normalizeH="0" baseline="0" smtClean="0">
                        <a:ln>
                          <a:noFill/>
                        </a:ln>
                        <a:solidFill>
                          <a:schemeClr val="tx1"/>
                        </a:solidFill>
                        <a:effectLst/>
                        <a:latin typeface="楷体_GB2312" pitchFamily="49" charset="-122"/>
                        <a:ea typeface="楷体_GB2312" pitchFamily="49" charset="-122"/>
                        <a:sym typeface="Arial" pitchFamily="34"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AEA"/>
                    </a:solidFill>
                  </a:tcPr>
                </a:tc>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300</a:t>
                      </a:r>
                      <a:endParaRPr kumimoji="0" lang="zh-CN" alt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endParaRPr>
                    </a:p>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340</a:t>
                      </a:r>
                      <a:endParaRPr kumimoji="0" lang="zh-CN" altLang="en-US" sz="2000" b="1" i="0" u="none" strike="noStrike" cap="none" normalizeH="0" baseline="0" smtClean="0">
                        <a:ln>
                          <a:noFill/>
                        </a:ln>
                        <a:solidFill>
                          <a:schemeClr val="tx1"/>
                        </a:solidFill>
                        <a:effectLst/>
                        <a:latin typeface="楷体_GB2312" pitchFamily="49" charset="-122"/>
                        <a:ea typeface="楷体_GB2312" pitchFamily="49" charset="-122"/>
                        <a:sym typeface="Arial" pitchFamily="34"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AEA"/>
                    </a:solidFill>
                  </a:tcPr>
                </a:tc>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FF"/>
                          </a:solidFill>
                          <a:effectLst/>
                          <a:latin typeface="楷体_GB2312" pitchFamily="49" charset="-122"/>
                          <a:ea typeface="楷体_GB2312" pitchFamily="49" charset="-122"/>
                          <a:sym typeface="Arial" pitchFamily="34" charset="0"/>
                        </a:rPr>
                        <a:t>175-300°C</a:t>
                      </a:r>
                      <a:r>
                        <a:rPr kumimoji="0" lang="zh-CN" altLang="en-US" sz="2000" b="1" i="0" u="none" strike="noStrike" cap="none" normalizeH="0" baseline="0" smtClean="0">
                          <a:ln>
                            <a:noFill/>
                          </a:ln>
                          <a:solidFill>
                            <a:srgbClr val="0000FF"/>
                          </a:solidFill>
                          <a:effectLst/>
                          <a:latin typeface="楷体_GB2312" pitchFamily="49" charset="-122"/>
                          <a:ea typeface="楷体_GB2312" pitchFamily="49" charset="-122"/>
                          <a:sym typeface="Arial" pitchFamily="34" charset="0"/>
                        </a:rPr>
                        <a:t>工作</a:t>
                      </a:r>
                      <a:r>
                        <a:rPr kumimoji="0" lang="zh-CN" alt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，如内燃机汽缸头、活塞</a:t>
                      </a:r>
                      <a:endParaRPr kumimoji="0" lang="zh-CN" altLang="en-US" sz="2000" b="1" i="0" u="none" strike="noStrike" cap="none" normalizeH="0" baseline="0" smtClean="0">
                        <a:ln>
                          <a:noFill/>
                        </a:ln>
                        <a:solidFill>
                          <a:schemeClr val="tx1"/>
                        </a:solidFill>
                        <a:effectLst/>
                        <a:latin typeface="楷体_GB2312" pitchFamily="49" charset="-122"/>
                        <a:ea typeface="楷体_GB2312" pitchFamily="49" charset="-122"/>
                        <a:sym typeface="Arial" pitchFamily="34"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AEA"/>
                    </a:solidFill>
                  </a:tcPr>
                </a:tc>
              </a:tr>
              <a:tr h="641350">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ZAlMg10</a:t>
                      </a:r>
                      <a:endParaRPr kumimoji="0" lang="zh-CN" alt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endParaRPr>
                    </a:p>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endParaRPr kumimoji="0" lang="zh-CN" altLang="en-US" sz="2000" b="1" i="0" u="none" strike="noStrike" cap="none" normalizeH="0" baseline="0" smtClean="0">
                        <a:ln>
                          <a:noFill/>
                        </a:ln>
                        <a:solidFill>
                          <a:schemeClr val="tx1"/>
                        </a:solidFill>
                        <a:effectLst/>
                        <a:latin typeface="楷体_GB2312" pitchFamily="49" charset="-122"/>
                        <a:ea typeface="楷体_GB2312" pitchFamily="49" charset="-122"/>
                        <a:sym typeface="Arial" pitchFamily="34"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D2D2"/>
                    </a:solidFill>
                  </a:tcPr>
                </a:tc>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ZL301</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D2D2"/>
                    </a:solidFill>
                  </a:tcPr>
                </a:tc>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S</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D2D2"/>
                    </a:solidFill>
                  </a:tcPr>
                </a:tc>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dirty="0" err="1" smtClean="0">
                          <a:ln>
                            <a:noFill/>
                          </a:ln>
                          <a:solidFill>
                            <a:srgbClr val="000000"/>
                          </a:solidFill>
                          <a:effectLst/>
                          <a:latin typeface="楷体_GB2312" pitchFamily="49" charset="-122"/>
                          <a:ea typeface="楷体_GB2312" pitchFamily="49" charset="-122"/>
                          <a:sym typeface="Arial" pitchFamily="34" charset="0"/>
                        </a:rPr>
                        <a:t>T4</a:t>
                      </a:r>
                      <a:endParaRPr kumimoji="0" lang="en-US" sz="2000" b="1" i="0" u="none" strike="noStrike" cap="none" normalizeH="0" baseline="0" dirty="0" smtClean="0">
                        <a:ln>
                          <a:noFill/>
                        </a:ln>
                        <a:solidFill>
                          <a:srgbClr val="000000"/>
                        </a:solidFill>
                        <a:effectLst/>
                        <a:latin typeface="楷体_GB2312" pitchFamily="49" charset="-122"/>
                        <a:ea typeface="楷体_GB2312" pitchFamily="49" charset="-122"/>
                        <a:sym typeface="Arial" pitchFamily="34"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D2D2"/>
                    </a:solidFill>
                  </a:tcPr>
                </a:tc>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dirty="0" smtClean="0">
                          <a:ln>
                            <a:noFill/>
                          </a:ln>
                          <a:solidFill>
                            <a:srgbClr val="000000"/>
                          </a:solidFill>
                          <a:effectLst/>
                          <a:latin typeface="楷体_GB2312" pitchFamily="49" charset="-122"/>
                          <a:ea typeface="楷体_GB2312" pitchFamily="49" charset="-122"/>
                          <a:sym typeface="Arial" pitchFamily="34" charset="0"/>
                        </a:rPr>
                        <a:t>280</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D2D2"/>
                    </a:solidFill>
                  </a:tcPr>
                </a:tc>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zh-CN" altLang="en-US" sz="2000" b="1" i="0" u="none" strike="noStrike" cap="none" normalizeH="0" baseline="0" smtClean="0">
                          <a:ln>
                            <a:noFill/>
                          </a:ln>
                          <a:solidFill>
                            <a:srgbClr val="0000FF"/>
                          </a:solidFill>
                          <a:effectLst/>
                          <a:latin typeface="楷体_GB2312" pitchFamily="49" charset="-122"/>
                          <a:ea typeface="楷体_GB2312" pitchFamily="49" charset="-122"/>
                          <a:sym typeface="Arial" pitchFamily="34" charset="0"/>
                        </a:rPr>
                        <a:t>大气</a:t>
                      </a:r>
                      <a:r>
                        <a:rPr kumimoji="0" lang="en-US" sz="2000" b="1" i="0" u="none" strike="noStrike" cap="none" normalizeH="0" baseline="0" smtClean="0">
                          <a:ln>
                            <a:noFill/>
                          </a:ln>
                          <a:solidFill>
                            <a:srgbClr val="0000FF"/>
                          </a:solidFill>
                          <a:effectLst/>
                          <a:latin typeface="楷体_GB2312" pitchFamily="49" charset="-122"/>
                          <a:ea typeface="楷体_GB2312" pitchFamily="49" charset="-122"/>
                          <a:sym typeface="Arial" pitchFamily="34" charset="0"/>
                        </a:rPr>
                        <a:t>/</a:t>
                      </a:r>
                      <a:r>
                        <a:rPr kumimoji="0" lang="zh-CN" altLang="en-US" sz="2000" b="1" i="0" u="none" strike="noStrike" cap="none" normalizeH="0" baseline="0" smtClean="0">
                          <a:ln>
                            <a:noFill/>
                          </a:ln>
                          <a:solidFill>
                            <a:srgbClr val="0000FF"/>
                          </a:solidFill>
                          <a:effectLst/>
                          <a:latin typeface="楷体_GB2312" pitchFamily="49" charset="-122"/>
                          <a:ea typeface="楷体_GB2312" pitchFamily="49" charset="-122"/>
                          <a:sym typeface="Arial" pitchFamily="34" charset="0"/>
                        </a:rPr>
                        <a:t>海水工作、承受冲击，外形不太复杂</a:t>
                      </a:r>
                      <a:r>
                        <a:rPr kumimoji="0" lang="zh-CN" alt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，如舰船配件、氨用泵体</a:t>
                      </a:r>
                      <a:endParaRPr kumimoji="0" lang="zh-CN" altLang="en-US" sz="2000" b="1" i="0" u="none" strike="noStrike" cap="none" normalizeH="0" baseline="0" smtClean="0">
                        <a:ln>
                          <a:noFill/>
                        </a:ln>
                        <a:solidFill>
                          <a:schemeClr val="tx1"/>
                        </a:solidFill>
                        <a:effectLst/>
                        <a:latin typeface="楷体_GB2312" pitchFamily="49" charset="-122"/>
                        <a:ea typeface="楷体_GB2312" pitchFamily="49" charset="-122"/>
                        <a:sym typeface="Arial" pitchFamily="34"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D2D2"/>
                    </a:solidFill>
                  </a:tcPr>
                </a:tc>
              </a:tr>
              <a:tr h="639763">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ZAlZn11Si7</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AEA"/>
                    </a:solidFill>
                  </a:tcPr>
                </a:tc>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ZL401</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AEA"/>
                    </a:solidFill>
                  </a:tcPr>
                </a:tc>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S</a:t>
                      </a:r>
                      <a:endParaRPr kumimoji="0" lang="zh-CN" alt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endParaRPr>
                    </a:p>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J</a:t>
                      </a:r>
                      <a:endParaRPr kumimoji="0" lang="zh-CN" altLang="en-US" sz="2000" b="1" i="0" u="none" strike="noStrike" cap="none" normalizeH="0" baseline="0" smtClean="0">
                        <a:ln>
                          <a:noFill/>
                        </a:ln>
                        <a:solidFill>
                          <a:schemeClr val="tx1"/>
                        </a:solidFill>
                        <a:effectLst/>
                        <a:latin typeface="楷体_GB2312" pitchFamily="49" charset="-122"/>
                        <a:ea typeface="楷体_GB2312" pitchFamily="49" charset="-122"/>
                        <a:sym typeface="Arial" pitchFamily="34"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AEA"/>
                    </a:solidFill>
                  </a:tcPr>
                </a:tc>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T1</a:t>
                      </a:r>
                      <a:endParaRPr kumimoji="0" lang="zh-CN" alt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endParaRPr>
                    </a:p>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T1</a:t>
                      </a:r>
                      <a:endParaRPr kumimoji="0" lang="zh-CN" altLang="en-US" sz="2000" b="1" i="0" u="none" strike="noStrike" cap="none" normalizeH="0" baseline="0" smtClean="0">
                        <a:ln>
                          <a:noFill/>
                        </a:ln>
                        <a:solidFill>
                          <a:schemeClr val="tx1"/>
                        </a:solidFill>
                        <a:effectLst/>
                        <a:latin typeface="楷体_GB2312" pitchFamily="49" charset="-122"/>
                        <a:ea typeface="楷体_GB2312" pitchFamily="49" charset="-122"/>
                        <a:sym typeface="Arial" pitchFamily="34"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AEA"/>
                    </a:solidFill>
                  </a:tcPr>
                </a:tc>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200</a:t>
                      </a:r>
                      <a:endParaRPr kumimoji="0" lang="zh-CN" alt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endParaRPr>
                    </a:p>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250</a:t>
                      </a:r>
                      <a:endParaRPr kumimoji="0" lang="zh-CN" altLang="en-US" sz="2000" b="1" i="0" u="none" strike="noStrike" cap="none" normalizeH="0" baseline="0" smtClean="0">
                        <a:ln>
                          <a:noFill/>
                        </a:ln>
                        <a:solidFill>
                          <a:schemeClr val="tx1"/>
                        </a:solidFill>
                        <a:effectLst/>
                        <a:latin typeface="楷体_GB2312" pitchFamily="49" charset="-122"/>
                        <a:ea typeface="楷体_GB2312" pitchFamily="49" charset="-122"/>
                        <a:sym typeface="Arial" pitchFamily="34"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AEA"/>
                    </a:solidFill>
                  </a:tcPr>
                </a:tc>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zh-CN" altLang="en-US" sz="2000" b="1" i="0" u="none" strike="noStrike" cap="none" normalizeH="0" baseline="0" dirty="0" smtClean="0">
                          <a:ln>
                            <a:noFill/>
                          </a:ln>
                          <a:solidFill>
                            <a:srgbClr val="0000FF"/>
                          </a:solidFill>
                          <a:effectLst/>
                          <a:latin typeface="楷体_GB2312" pitchFamily="49" charset="-122"/>
                          <a:ea typeface="楷体_GB2312" pitchFamily="49" charset="-122"/>
                          <a:sym typeface="Arial" pitchFamily="34" charset="0"/>
                        </a:rPr>
                        <a:t>可压力铸造，形状复杂，</a:t>
                      </a:r>
                      <a:r>
                        <a:rPr kumimoji="0" lang="en-US" sz="2000" b="1" i="0" u="none" strike="noStrike" cap="none" normalizeH="0" baseline="0" dirty="0" err="1" smtClean="0">
                          <a:ln>
                            <a:noFill/>
                          </a:ln>
                          <a:solidFill>
                            <a:srgbClr val="0000FF"/>
                          </a:solidFill>
                          <a:effectLst/>
                          <a:latin typeface="楷体_GB2312" pitchFamily="49" charset="-122"/>
                          <a:ea typeface="楷体_GB2312" pitchFamily="49" charset="-122"/>
                          <a:sym typeface="Arial" pitchFamily="34" charset="0"/>
                        </a:rPr>
                        <a:t>200°C</a:t>
                      </a:r>
                      <a:r>
                        <a:rPr kumimoji="0" lang="zh-CN" altLang="en-US" sz="2000" b="1" i="0" u="none" strike="noStrike" cap="none" normalizeH="0" baseline="0" dirty="0" smtClean="0">
                          <a:ln>
                            <a:noFill/>
                          </a:ln>
                          <a:solidFill>
                            <a:srgbClr val="0000FF"/>
                          </a:solidFill>
                          <a:effectLst/>
                          <a:latin typeface="楷体_GB2312" pitchFamily="49" charset="-122"/>
                          <a:ea typeface="楷体_GB2312" pitchFamily="49" charset="-122"/>
                          <a:sym typeface="Arial" pitchFamily="34" charset="0"/>
                        </a:rPr>
                        <a:t>以下工作</a:t>
                      </a:r>
                      <a:r>
                        <a:rPr kumimoji="0" lang="zh-CN" altLang="en-US" sz="2000" b="1" i="0" u="none" strike="noStrike" cap="none" normalizeH="0" baseline="0" dirty="0" smtClean="0">
                          <a:ln>
                            <a:noFill/>
                          </a:ln>
                          <a:solidFill>
                            <a:srgbClr val="000000"/>
                          </a:solidFill>
                          <a:effectLst/>
                          <a:latin typeface="楷体_GB2312" pitchFamily="49" charset="-122"/>
                          <a:ea typeface="楷体_GB2312" pitchFamily="49" charset="-122"/>
                          <a:sym typeface="Arial" pitchFamily="34" charset="0"/>
                        </a:rPr>
                        <a:t>，飞机</a:t>
                      </a:r>
                      <a:r>
                        <a:rPr kumimoji="0" lang="en-US" sz="2000" b="1" i="0" u="none" strike="noStrike" cap="none" normalizeH="0" baseline="0" dirty="0" smtClean="0">
                          <a:ln>
                            <a:noFill/>
                          </a:ln>
                          <a:solidFill>
                            <a:srgbClr val="000000"/>
                          </a:solidFill>
                          <a:effectLst/>
                          <a:latin typeface="楷体_GB2312" pitchFamily="49" charset="-122"/>
                          <a:ea typeface="楷体_GB2312" pitchFamily="49" charset="-122"/>
                          <a:sym typeface="Arial" pitchFamily="34" charset="0"/>
                        </a:rPr>
                        <a:t>/</a:t>
                      </a:r>
                      <a:r>
                        <a:rPr kumimoji="0" lang="zh-CN" altLang="en-US" sz="2000" b="1" i="0" u="none" strike="noStrike" cap="none" normalizeH="0" baseline="0" dirty="0" smtClean="0">
                          <a:ln>
                            <a:noFill/>
                          </a:ln>
                          <a:solidFill>
                            <a:srgbClr val="000000"/>
                          </a:solidFill>
                          <a:effectLst/>
                          <a:latin typeface="楷体_GB2312" pitchFamily="49" charset="-122"/>
                          <a:ea typeface="楷体_GB2312" pitchFamily="49" charset="-122"/>
                          <a:sym typeface="Arial" pitchFamily="34" charset="0"/>
                        </a:rPr>
                        <a:t>汽车零件</a:t>
                      </a:r>
                      <a:endParaRPr kumimoji="0" lang="zh-CN" altLang="en-US" sz="2000" b="1" i="0" u="none" strike="noStrike" cap="none" normalizeH="0" baseline="0" dirty="0" smtClean="0">
                        <a:ln>
                          <a:noFill/>
                        </a:ln>
                        <a:solidFill>
                          <a:schemeClr val="tx1"/>
                        </a:solidFill>
                        <a:effectLst/>
                        <a:latin typeface="楷体_GB2312" pitchFamily="49" charset="-122"/>
                        <a:ea typeface="楷体_GB2312" pitchFamily="49" charset="-122"/>
                        <a:sym typeface="Arial" pitchFamily="34"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AEA"/>
                    </a:solidFill>
                  </a:tcPr>
                </a:tc>
              </a:tr>
            </a:tbl>
          </a:graphicData>
        </a:graphic>
      </p:graphicFrame>
      <p:pic>
        <p:nvPicPr>
          <p:cNvPr id="14379" name="Picture 4" descr="c:\DOCUME~1\yangping\APPLIC~1\360se6\USERDA~1\Temp\4661730.jpg"/>
          <p:cNvPicPr>
            <a:picLocks noChangeAspect="1" noChangeArrowheads="1"/>
          </p:cNvPicPr>
          <p:nvPr/>
        </p:nvPicPr>
        <p:blipFill>
          <a:blip r:embed="rId3" cstate="print"/>
          <a:srcRect/>
          <a:stretch>
            <a:fillRect/>
          </a:stretch>
        </p:blipFill>
        <p:spPr bwMode="auto">
          <a:xfrm>
            <a:off x="2555776" y="4509120"/>
            <a:ext cx="2197100" cy="1460500"/>
          </a:xfrm>
          <a:prstGeom prst="rect">
            <a:avLst/>
          </a:prstGeom>
          <a:noFill/>
          <a:ln w="9525" cap="flat" cmpd="sng">
            <a:noFill/>
            <a:bevel/>
            <a:headEnd/>
            <a:tailEnd/>
          </a:ln>
          <a:effectLst/>
        </p:spPr>
      </p:pic>
      <p:pic>
        <p:nvPicPr>
          <p:cNvPr id="8" name="Picture 2" descr="c:\DOCUME~1\yangping\APPLIC~1\360se6\USERDA~1\Temp\1899-1~1.JPG"/>
          <p:cNvPicPr>
            <a:picLocks noChangeAspect="1" noChangeArrowheads="1"/>
          </p:cNvPicPr>
          <p:nvPr/>
        </p:nvPicPr>
        <p:blipFill>
          <a:blip r:embed="rId4" cstate="print"/>
          <a:srcRect l="5904" t="10356" r="7108"/>
          <a:stretch>
            <a:fillRect/>
          </a:stretch>
        </p:blipFill>
        <p:spPr bwMode="auto">
          <a:xfrm>
            <a:off x="4860032" y="4509120"/>
            <a:ext cx="1872208" cy="1581954"/>
          </a:xfrm>
          <a:prstGeom prst="rect">
            <a:avLst/>
          </a:prstGeom>
          <a:noFill/>
          <a:ln w="9525">
            <a:noFill/>
            <a:miter lim="800000"/>
            <a:headEnd/>
            <a:tailEnd/>
          </a:ln>
        </p:spPr>
      </p:pic>
      <p:cxnSp>
        <p:nvCxnSpPr>
          <p:cNvPr id="7" name="直接连接符 6"/>
          <p:cNvCxnSpPr/>
          <p:nvPr/>
        </p:nvCxnSpPr>
        <p:spPr bwMode="auto">
          <a:xfrm>
            <a:off x="5796136" y="2363394"/>
            <a:ext cx="432048" cy="0"/>
          </a:xfrm>
          <a:prstGeom prst="line">
            <a:avLst/>
          </a:prstGeom>
          <a:solidFill>
            <a:schemeClr val="accent1"/>
          </a:solidFill>
          <a:ln w="28575" cap="flat" cmpd="sng" algn="ctr">
            <a:solidFill>
              <a:srgbClr val="C00000"/>
            </a:solidFill>
            <a:prstDash val="solid"/>
            <a:round/>
            <a:headEnd type="none" w="med" len="med"/>
            <a:tailEnd type="none" w="med" len="med"/>
          </a:ln>
          <a:effectLst/>
        </p:spPr>
      </p:cxnSp>
      <p:cxnSp>
        <p:nvCxnSpPr>
          <p:cNvPr id="9" name="直接连接符 8"/>
          <p:cNvCxnSpPr/>
          <p:nvPr/>
        </p:nvCxnSpPr>
        <p:spPr bwMode="auto">
          <a:xfrm>
            <a:off x="7193316" y="4106100"/>
            <a:ext cx="936104" cy="0"/>
          </a:xfrm>
          <a:prstGeom prst="line">
            <a:avLst/>
          </a:prstGeom>
          <a:solidFill>
            <a:schemeClr val="accent1"/>
          </a:solidFill>
          <a:ln w="28575" cap="flat" cmpd="sng" algn="ctr">
            <a:solidFill>
              <a:srgbClr val="C00000"/>
            </a:solidFill>
            <a:prstDash val="solid"/>
            <a:round/>
            <a:headEnd type="none" w="med" len="med"/>
            <a:tailEnd type="none" w="med" len="med"/>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p:cBhvr>
                                        <p:cTn id="7" dur="500"/>
                                        <p:tgtEl>
                                          <p:spTgt spid="14338"/>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horizontal)">
                                      <p:cBhvr>
                                        <p:cTn id="11" dur="500"/>
                                        <p:tgtEl>
                                          <p:spTgt spid="7"/>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p:cBhvr>
                                        <p:cTn id="15" dur="500"/>
                                        <p:tgtEl>
                                          <p:spTgt spid="8"/>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500"/>
                                        <p:tgtEl>
                                          <p:spTgt spid="9"/>
                                        </p:tgtEl>
                                      </p:cBhvr>
                                    </p:animEffect>
                                  </p:childTnLst>
                                </p:cTn>
                              </p:par>
                            </p:childTnLst>
                          </p:cTn>
                        </p:par>
                        <p:par>
                          <p:cTn id="20" fill="hold">
                            <p:stCondLst>
                              <p:cond delay="2000"/>
                            </p:stCondLst>
                            <p:childTnLst>
                              <p:par>
                                <p:cTn id="21" presetID="3" presetClass="entr" presetSubtype="10" fill="hold" nodeType="afterEffect">
                                  <p:stCondLst>
                                    <p:cond delay="0"/>
                                  </p:stCondLst>
                                  <p:childTnLst>
                                    <p:set>
                                      <p:cBhvr>
                                        <p:cTn id="22" dur="1" fill="hold">
                                          <p:stCondLst>
                                            <p:cond delay="0"/>
                                          </p:stCondLst>
                                        </p:cTn>
                                        <p:tgtEl>
                                          <p:spTgt spid="14379"/>
                                        </p:tgtEl>
                                        <p:attrNameLst>
                                          <p:attrName>style.visibility</p:attrName>
                                        </p:attrNameLst>
                                      </p:cBhvr>
                                      <p:to>
                                        <p:strVal val="visible"/>
                                      </p:to>
                                    </p:set>
                                    <p:animEffect>
                                      <p:cBhvr>
                                        <p:cTn id="23" dur="500"/>
                                        <p:tgtEl>
                                          <p:spTgt spid="14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Grp="1" noRot="1" noChangeArrowheads="1"/>
          </p:cNvSpPr>
          <p:nvPr>
            <p:ph type="body" idx="4294967295"/>
          </p:nvPr>
        </p:nvSpPr>
        <p:spPr>
          <a:xfrm>
            <a:off x="323528" y="333375"/>
            <a:ext cx="8352928" cy="4248150"/>
          </a:xfrm>
          <a:ln/>
        </p:spPr>
        <p:txBody>
          <a:bodyPr/>
          <a:lstStyle/>
          <a:p>
            <a:pPr marL="533400" indent="-533400" eaLnBrk="1" hangingPunct="1">
              <a:lnSpc>
                <a:spcPct val="120000"/>
              </a:lnSpc>
              <a:spcBef>
                <a:spcPts val="600"/>
              </a:spcBef>
              <a:buNone/>
            </a:pPr>
            <a:r>
              <a:rPr lang="zh-CN" altLang="en-US" sz="2800" dirty="0" smtClean="0">
                <a:solidFill>
                  <a:srgbClr val="C00000"/>
                </a:solidFill>
              </a:rPr>
              <a:t>（</a:t>
            </a:r>
            <a:r>
              <a:rPr lang="en-US" altLang="zh-CN" sz="2800" dirty="0" smtClean="0">
                <a:solidFill>
                  <a:srgbClr val="C00000"/>
                </a:solidFill>
              </a:rPr>
              <a:t>2</a:t>
            </a:r>
            <a:r>
              <a:rPr lang="zh-CN" altLang="en-US" sz="2800" dirty="0" smtClean="0">
                <a:solidFill>
                  <a:srgbClr val="C00000"/>
                </a:solidFill>
              </a:rPr>
              <a:t>）变形</a:t>
            </a:r>
            <a:r>
              <a:rPr lang="zh-CN" altLang="en-US" sz="2800" dirty="0">
                <a:solidFill>
                  <a:srgbClr val="C00000"/>
                </a:solidFill>
              </a:rPr>
              <a:t>铝及合金：</a:t>
            </a:r>
          </a:p>
          <a:p>
            <a:pPr marL="1028700" lvl="1" indent="-514350" eaLnBrk="1" hangingPunct="1">
              <a:lnSpc>
                <a:spcPct val="120000"/>
              </a:lnSpc>
              <a:spcBef>
                <a:spcPts val="600"/>
              </a:spcBef>
            </a:pPr>
            <a:r>
              <a:rPr lang="zh-CN" altLang="en-US" sz="2400" dirty="0"/>
              <a:t>按主要合金元素划分（</a:t>
            </a:r>
            <a:r>
              <a:rPr lang="en-US" sz="2400" dirty="0"/>
              <a:t>GB/</a:t>
            </a:r>
            <a:r>
              <a:rPr lang="en-US" sz="2400" dirty="0" err="1"/>
              <a:t>T3190</a:t>
            </a:r>
            <a:r>
              <a:rPr lang="en-US" sz="2400" dirty="0"/>
              <a:t>-2008</a:t>
            </a:r>
            <a:r>
              <a:rPr lang="zh-CN" altLang="en-US" sz="2400" dirty="0"/>
              <a:t>）</a:t>
            </a:r>
            <a:endParaRPr lang="en-US" sz="2400" dirty="0"/>
          </a:p>
        </p:txBody>
      </p:sp>
      <p:graphicFrame>
        <p:nvGraphicFramePr>
          <p:cNvPr id="10243" name="Group 3"/>
          <p:cNvGraphicFramePr>
            <a:graphicFrameLocks noGrp="1"/>
          </p:cNvGraphicFramePr>
          <p:nvPr/>
        </p:nvGraphicFramePr>
        <p:xfrm>
          <a:off x="252413" y="1574338"/>
          <a:ext cx="8737600" cy="3078798"/>
        </p:xfrm>
        <a:graphic>
          <a:graphicData uri="http://schemas.openxmlformats.org/drawingml/2006/table">
            <a:tbl>
              <a:tblPr/>
              <a:tblGrid>
                <a:gridCol w="3074987"/>
                <a:gridCol w="1443038"/>
                <a:gridCol w="2654300"/>
                <a:gridCol w="1565275"/>
              </a:tblGrid>
              <a:tr h="457200">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zh-CN" sz="2400" b="1" i="0" u="none" strike="noStrike" cap="none" normalizeH="0" baseline="0" dirty="0" smtClean="0">
                          <a:ln>
                            <a:noFill/>
                          </a:ln>
                          <a:solidFill>
                            <a:srgbClr val="FFFFFF"/>
                          </a:solidFill>
                          <a:effectLst/>
                          <a:latin typeface="楷体_GB2312" pitchFamily="49" charset="-122"/>
                          <a:ea typeface="楷体_GB2312" pitchFamily="49" charset="-122"/>
                          <a:sym typeface="Arial" pitchFamily="34" charset="0"/>
                        </a:rPr>
                        <a:t>合金组别</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06666"/>
                    </a:solidFill>
                  </a:tcPr>
                </a:tc>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zh-CN" sz="2400" b="1" i="0" u="none" strike="noStrike" cap="none" normalizeH="0" baseline="0" smtClean="0">
                          <a:ln>
                            <a:noFill/>
                          </a:ln>
                          <a:solidFill>
                            <a:srgbClr val="FFFFFF"/>
                          </a:solidFill>
                          <a:effectLst/>
                          <a:latin typeface="楷体_GB2312" pitchFamily="49" charset="-122"/>
                          <a:ea typeface="楷体_GB2312" pitchFamily="49" charset="-122"/>
                          <a:sym typeface="Arial" pitchFamily="34" charset="0"/>
                        </a:rPr>
                        <a:t>合金牌号</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06666"/>
                    </a:solidFill>
                  </a:tcPr>
                </a:tc>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zh-CN" sz="2400" b="1" i="0" u="none" strike="noStrike" cap="none" normalizeH="0" baseline="0" smtClean="0">
                          <a:ln>
                            <a:noFill/>
                          </a:ln>
                          <a:solidFill>
                            <a:srgbClr val="FFFFFF"/>
                          </a:solidFill>
                          <a:effectLst/>
                          <a:latin typeface="楷体_GB2312" pitchFamily="49" charset="-122"/>
                          <a:ea typeface="楷体_GB2312" pitchFamily="49" charset="-122"/>
                          <a:sym typeface="Arial" pitchFamily="34" charset="0"/>
                        </a:rPr>
                        <a:t>合金组别</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06666"/>
                    </a:solidFill>
                  </a:tcPr>
                </a:tc>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zh-CN" sz="2400" b="1" i="0" u="none" strike="noStrike" cap="none" normalizeH="0" baseline="0" smtClean="0">
                          <a:ln>
                            <a:noFill/>
                          </a:ln>
                          <a:solidFill>
                            <a:srgbClr val="FFFFFF"/>
                          </a:solidFill>
                          <a:effectLst/>
                          <a:latin typeface="楷体_GB2312" pitchFamily="49" charset="-122"/>
                          <a:ea typeface="楷体_GB2312" pitchFamily="49" charset="-122"/>
                          <a:sym typeface="Arial" pitchFamily="34" charset="0"/>
                        </a:rPr>
                        <a:t>合金牌号</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06666"/>
                    </a:solidFill>
                  </a:tcPr>
                </a:tc>
              </a:tr>
              <a:tr h="457200">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zh-CN" sz="24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铜为主要合金元素</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D2D2"/>
                    </a:solidFill>
                  </a:tcPr>
                </a:tc>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400" b="1" i="0" u="none" strike="noStrike" cap="none" normalizeH="0" baseline="0" smtClean="0">
                          <a:ln>
                            <a:noFill/>
                          </a:ln>
                          <a:solidFill>
                            <a:srgbClr val="0000FF"/>
                          </a:solidFill>
                          <a:effectLst/>
                          <a:latin typeface="楷体_GB2312" pitchFamily="49" charset="-122"/>
                          <a:ea typeface="楷体_GB2312" pitchFamily="49" charset="-122"/>
                          <a:sym typeface="Arial" pitchFamily="34" charset="0"/>
                        </a:rPr>
                        <a:t>2××× </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D2D2"/>
                    </a:solidFill>
                  </a:tcPr>
                </a:tc>
                <a:tc>
                  <a:txBody>
                    <a:bodyPr/>
                    <a:lstStyle/>
                    <a:p>
                      <a:pPr marL="0" marR="0" lvl="3" indent="0" algn="l" defTabSz="0" rtl="0" eaLnBrk="1" fontAlgn="base" latinLnBrk="0" hangingPunct="1">
                        <a:lnSpc>
                          <a:spcPct val="100000"/>
                        </a:lnSpc>
                        <a:spcBef>
                          <a:spcPct val="0"/>
                        </a:spcBef>
                        <a:spcAft>
                          <a:spcPct val="0"/>
                        </a:spcAft>
                        <a:buClr>
                          <a:schemeClr val="hlink"/>
                        </a:buClr>
                        <a:buSzPct val="115000"/>
                        <a:buFont typeface="Wingdings" pitchFamily="2" charset="2"/>
                        <a:buNone/>
                        <a:tabLst/>
                      </a:pPr>
                      <a:r>
                        <a:rPr kumimoji="0" lang="zh-CN" sz="24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锰为主要合金元素</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D2D2"/>
                    </a:solidFill>
                  </a:tcPr>
                </a:tc>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400" b="1" i="0" u="none" strike="noStrike" cap="none" normalizeH="0" baseline="0" smtClean="0">
                          <a:ln>
                            <a:noFill/>
                          </a:ln>
                          <a:solidFill>
                            <a:srgbClr val="0000FF"/>
                          </a:solidFill>
                          <a:effectLst/>
                          <a:latin typeface="楷体_GB2312" pitchFamily="49" charset="-122"/>
                          <a:ea typeface="楷体_GB2312" pitchFamily="49" charset="-122"/>
                          <a:sym typeface="Arial" pitchFamily="34" charset="0"/>
                        </a:rPr>
                        <a:t>3××× </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D2D2"/>
                    </a:solidFill>
                  </a:tcPr>
                </a:tc>
              </a:tr>
              <a:tr h="457200">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zh-CN" sz="24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硅为主要合金元素</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AEA"/>
                    </a:solidFill>
                  </a:tcPr>
                </a:tc>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400" b="1" i="0" u="none" strike="noStrike" cap="none" normalizeH="0" baseline="0" smtClean="0">
                          <a:ln>
                            <a:noFill/>
                          </a:ln>
                          <a:solidFill>
                            <a:srgbClr val="0000FF"/>
                          </a:solidFill>
                          <a:effectLst/>
                          <a:latin typeface="楷体_GB2312" pitchFamily="49" charset="-122"/>
                          <a:ea typeface="楷体_GB2312" pitchFamily="49" charset="-122"/>
                          <a:sym typeface="Arial" pitchFamily="34" charset="0"/>
                        </a:rPr>
                        <a:t>4××× </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AEA"/>
                    </a:solidFill>
                  </a:tcPr>
                </a:tc>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zh-CN" sz="24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镁为主要合金元素</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AEA"/>
                    </a:solidFill>
                  </a:tcPr>
                </a:tc>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400" b="1" i="0" u="none" strike="noStrike" cap="none" normalizeH="0" baseline="0" dirty="0" smtClean="0">
                          <a:ln>
                            <a:noFill/>
                          </a:ln>
                          <a:solidFill>
                            <a:srgbClr val="0000FF"/>
                          </a:solidFill>
                          <a:effectLst/>
                          <a:latin typeface="楷体_GB2312" pitchFamily="49" charset="-122"/>
                          <a:ea typeface="楷体_GB2312" pitchFamily="49" charset="-122"/>
                          <a:sym typeface="Arial" pitchFamily="34" charset="0"/>
                        </a:rPr>
                        <a:t>5××× </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AEA"/>
                    </a:solidFill>
                  </a:tcPr>
                </a:tc>
              </a:tr>
              <a:tr h="884238">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zh-CN" altLang="en-US" sz="24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镁</a:t>
                      </a:r>
                      <a:r>
                        <a:rPr kumimoji="0" lang="en-US" sz="24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a:t>
                      </a:r>
                      <a:r>
                        <a:rPr kumimoji="0" lang="zh-CN" altLang="en-US" sz="24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硅为主要合金元素并以</a:t>
                      </a:r>
                      <a:r>
                        <a:rPr kumimoji="0" lang="en-US" sz="24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Mg</a:t>
                      </a:r>
                      <a:r>
                        <a:rPr kumimoji="0" lang="en-US" sz="2400" b="1" i="0" u="none" strike="noStrike" cap="none" normalizeH="0" baseline="-25000" smtClean="0">
                          <a:ln>
                            <a:noFill/>
                          </a:ln>
                          <a:solidFill>
                            <a:srgbClr val="000000"/>
                          </a:solidFill>
                          <a:effectLst/>
                          <a:latin typeface="楷体_GB2312" pitchFamily="49" charset="-122"/>
                          <a:ea typeface="楷体_GB2312" pitchFamily="49" charset="-122"/>
                          <a:sym typeface="Arial" pitchFamily="34" charset="0"/>
                        </a:rPr>
                        <a:t>2</a:t>
                      </a:r>
                      <a:r>
                        <a:rPr kumimoji="0" lang="en-US" sz="24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Si</a:t>
                      </a:r>
                      <a:r>
                        <a:rPr kumimoji="0" lang="zh-CN" altLang="en-US" sz="24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为强化相</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D2D2"/>
                    </a:solidFill>
                  </a:tcPr>
                </a:tc>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400" b="1" i="0" u="none" strike="noStrike" cap="none" normalizeH="0" baseline="0" smtClean="0">
                          <a:ln>
                            <a:noFill/>
                          </a:ln>
                          <a:solidFill>
                            <a:srgbClr val="0000FF"/>
                          </a:solidFill>
                          <a:effectLst/>
                          <a:latin typeface="楷体_GB2312" pitchFamily="49" charset="-122"/>
                          <a:ea typeface="楷体_GB2312" pitchFamily="49" charset="-122"/>
                          <a:sym typeface="Arial" pitchFamily="34" charset="0"/>
                        </a:rPr>
                        <a:t>6××× </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D2D2"/>
                    </a:solidFill>
                  </a:tcPr>
                </a:tc>
                <a:tc>
                  <a:txBody>
                    <a:bodyPr/>
                    <a:lstStyle/>
                    <a:p>
                      <a:pPr marL="0" marR="0" lvl="3" indent="0" algn="l" defTabSz="0" rtl="0" eaLnBrk="1" fontAlgn="base" latinLnBrk="0" hangingPunct="1">
                        <a:lnSpc>
                          <a:spcPct val="100000"/>
                        </a:lnSpc>
                        <a:spcBef>
                          <a:spcPct val="0"/>
                        </a:spcBef>
                        <a:spcAft>
                          <a:spcPct val="0"/>
                        </a:spcAft>
                        <a:buClr>
                          <a:schemeClr val="hlink"/>
                        </a:buClr>
                        <a:buSzPct val="115000"/>
                        <a:buFont typeface="Wingdings" pitchFamily="2" charset="2"/>
                        <a:buNone/>
                        <a:tabLst/>
                      </a:pPr>
                      <a:r>
                        <a:rPr kumimoji="0" lang="zh-CN" sz="2400" b="1" i="0" u="none" strike="noStrike" cap="none" normalizeH="0" baseline="0" dirty="0" smtClean="0">
                          <a:ln>
                            <a:noFill/>
                          </a:ln>
                          <a:solidFill>
                            <a:srgbClr val="000000"/>
                          </a:solidFill>
                          <a:effectLst/>
                          <a:latin typeface="楷体_GB2312" pitchFamily="49" charset="-122"/>
                          <a:ea typeface="楷体_GB2312" pitchFamily="49" charset="-122"/>
                          <a:sym typeface="Arial" pitchFamily="34" charset="0"/>
                        </a:rPr>
                        <a:t>锌为主要合金元素</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D2D2"/>
                    </a:solidFill>
                  </a:tcPr>
                </a:tc>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400" b="1" i="0" u="none" strike="noStrike" cap="none" normalizeH="0" baseline="0" dirty="0" smtClean="0">
                          <a:ln>
                            <a:noFill/>
                          </a:ln>
                          <a:solidFill>
                            <a:srgbClr val="0000FF"/>
                          </a:solidFill>
                          <a:effectLst/>
                          <a:latin typeface="楷体_GB2312" pitchFamily="49" charset="-122"/>
                          <a:ea typeface="楷体_GB2312" pitchFamily="49" charset="-122"/>
                          <a:sym typeface="Arial" pitchFamily="34" charset="0"/>
                        </a:rPr>
                        <a:t>7××× </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D2D2"/>
                    </a:solidFill>
                  </a:tcPr>
                </a:tc>
              </a:tr>
              <a:tr h="822325">
                <a:tc>
                  <a:txBody>
                    <a:bodyPr/>
                    <a:lstStyle/>
                    <a:p>
                      <a:pPr marL="0" marR="0" lvl="3" indent="0" algn="l" defTabSz="0" rtl="0" eaLnBrk="1" fontAlgn="base" latinLnBrk="0" hangingPunct="1">
                        <a:lnSpc>
                          <a:spcPct val="100000"/>
                        </a:lnSpc>
                        <a:spcBef>
                          <a:spcPct val="0"/>
                        </a:spcBef>
                        <a:spcAft>
                          <a:spcPct val="0"/>
                        </a:spcAft>
                        <a:buClr>
                          <a:schemeClr val="hlink"/>
                        </a:buClr>
                        <a:buSzPct val="115000"/>
                        <a:buFont typeface="Wingdings" pitchFamily="2" charset="2"/>
                        <a:buNone/>
                        <a:tabLst/>
                      </a:pPr>
                      <a:r>
                        <a:rPr kumimoji="0" lang="zh-CN" sz="24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其它合金元素为主要合金元素</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AEA"/>
                    </a:solidFill>
                  </a:tcPr>
                </a:tc>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400" b="1" i="0" u="none" strike="noStrike" cap="none" normalizeH="0" baseline="0" smtClean="0">
                          <a:ln>
                            <a:noFill/>
                          </a:ln>
                          <a:solidFill>
                            <a:srgbClr val="0000FF"/>
                          </a:solidFill>
                          <a:effectLst/>
                          <a:latin typeface="楷体_GB2312" pitchFamily="49" charset="-122"/>
                          <a:ea typeface="楷体_GB2312" pitchFamily="49" charset="-122"/>
                          <a:sym typeface="Arial" pitchFamily="34" charset="0"/>
                        </a:rPr>
                        <a:t>8××× </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AEA"/>
                    </a:solidFill>
                  </a:tcPr>
                </a:tc>
                <a:tc>
                  <a:txBody>
                    <a:bodyPr/>
                    <a:lstStyle/>
                    <a:p>
                      <a:pPr marL="0" marR="0" lvl="3" indent="0" algn="l" defTabSz="0" rtl="0" eaLnBrk="1" fontAlgn="base" latinLnBrk="0" hangingPunct="1">
                        <a:lnSpc>
                          <a:spcPct val="100000"/>
                        </a:lnSpc>
                        <a:spcBef>
                          <a:spcPct val="0"/>
                        </a:spcBef>
                        <a:spcAft>
                          <a:spcPct val="0"/>
                        </a:spcAft>
                        <a:buClr>
                          <a:schemeClr val="hlink"/>
                        </a:buClr>
                        <a:buSzPct val="115000"/>
                        <a:buFont typeface="Wingdings" pitchFamily="2" charset="2"/>
                        <a:buNone/>
                        <a:tabLst/>
                      </a:pPr>
                      <a:r>
                        <a:rPr kumimoji="0" lang="zh-CN" sz="24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备用合金组</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AEA"/>
                    </a:solidFill>
                  </a:tcPr>
                </a:tc>
                <a:tc>
                  <a:txBody>
                    <a:bodyPr/>
                    <a:lstStyle/>
                    <a:p>
                      <a:pPr marL="0" marR="0" lvl="0" indent="0" algn="l"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400" b="1" i="0" u="none" strike="noStrike" cap="none" normalizeH="0" baseline="0" dirty="0" smtClean="0">
                          <a:ln>
                            <a:noFill/>
                          </a:ln>
                          <a:solidFill>
                            <a:srgbClr val="0000FF"/>
                          </a:solidFill>
                          <a:effectLst/>
                          <a:latin typeface="楷体_GB2312" pitchFamily="49" charset="-122"/>
                          <a:ea typeface="楷体_GB2312" pitchFamily="49" charset="-122"/>
                          <a:sym typeface="Arial" pitchFamily="34" charset="0"/>
                        </a:rPr>
                        <a:t>9××× </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AEA"/>
                    </a:solidFill>
                  </a:tcPr>
                </a:tc>
              </a:tr>
            </a:tbl>
          </a:graphicData>
        </a:graphic>
      </p:graphicFrame>
      <p:sp>
        <p:nvSpPr>
          <p:cNvPr id="10275" name="TextBox 6"/>
          <p:cNvSpPr>
            <a:spLocks noChangeArrowheads="1"/>
          </p:cNvSpPr>
          <p:nvPr/>
        </p:nvSpPr>
        <p:spPr bwMode="auto">
          <a:xfrm>
            <a:off x="252413" y="5697264"/>
            <a:ext cx="8639175" cy="400110"/>
          </a:xfrm>
          <a:prstGeom prst="rect">
            <a:avLst/>
          </a:prstGeom>
          <a:solidFill>
            <a:srgbClr val="D8D8D8"/>
          </a:solidFill>
          <a:ln w="9525">
            <a:noFill/>
            <a:miter lim="800000"/>
            <a:headEnd/>
            <a:tailEnd/>
          </a:ln>
        </p:spPr>
        <p:txBody>
          <a:bodyPr>
            <a:spAutoFit/>
          </a:bodyPr>
          <a:lstStyle/>
          <a:p>
            <a:r>
              <a:rPr lang="en-US" sz="2000" b="1">
                <a:solidFill>
                  <a:srgbClr val="000000"/>
                </a:solidFill>
                <a:latin typeface="楷体_GB2312" pitchFamily="49" charset="-122"/>
                <a:ea typeface="楷体_GB2312" pitchFamily="49" charset="-122"/>
                <a:sym typeface="楷体_GB2312" pitchFamily="49" charset="-122"/>
              </a:rPr>
              <a:t>1XXX——</a:t>
            </a:r>
            <a:r>
              <a:rPr lang="zh-CN" altLang="en-US" sz="2000" b="1">
                <a:solidFill>
                  <a:srgbClr val="000000"/>
                </a:solidFill>
                <a:latin typeface="楷体_GB2312" pitchFamily="49" charset="-122"/>
                <a:ea typeface="楷体_GB2312" pitchFamily="49" charset="-122"/>
                <a:sym typeface="楷体_GB2312" pitchFamily="49" charset="-122"/>
              </a:rPr>
              <a:t>纯铝（不低于</a:t>
            </a:r>
            <a:r>
              <a:rPr lang="en-US" sz="2000" b="1">
                <a:solidFill>
                  <a:srgbClr val="000000"/>
                </a:solidFill>
                <a:latin typeface="楷体_GB2312" pitchFamily="49" charset="-122"/>
                <a:ea typeface="楷体_GB2312" pitchFamily="49" charset="-122"/>
                <a:sym typeface="楷体_GB2312" pitchFamily="49" charset="-122"/>
              </a:rPr>
              <a:t>99.00%</a:t>
            </a:r>
            <a:r>
              <a:rPr lang="zh-CN" altLang="en-US" sz="2000" b="1">
                <a:solidFill>
                  <a:srgbClr val="000000"/>
                </a:solidFill>
                <a:latin typeface="楷体_GB2312" pitchFamily="49" charset="-122"/>
                <a:ea typeface="楷体_GB2312" pitchFamily="49" charset="-122"/>
                <a:sym typeface="楷体_GB2312" pitchFamily="49" charset="-122"/>
              </a:rPr>
              <a:t>）</a:t>
            </a:r>
          </a:p>
        </p:txBody>
      </p:sp>
      <p:sp>
        <p:nvSpPr>
          <p:cNvPr id="10276" name="矩形 7"/>
          <p:cNvSpPr>
            <a:spLocks noChangeArrowheads="1"/>
          </p:cNvSpPr>
          <p:nvPr/>
        </p:nvSpPr>
        <p:spPr bwMode="auto">
          <a:xfrm>
            <a:off x="252413" y="4797152"/>
            <a:ext cx="8713787" cy="707886"/>
          </a:xfrm>
          <a:prstGeom prst="rect">
            <a:avLst/>
          </a:prstGeom>
          <a:solidFill>
            <a:srgbClr val="D8D8D8"/>
          </a:solidFill>
          <a:ln w="9525">
            <a:noFill/>
            <a:miter lim="800000"/>
            <a:headEnd/>
            <a:tailEnd/>
          </a:ln>
        </p:spPr>
        <p:txBody>
          <a:bodyPr>
            <a:spAutoFit/>
          </a:bodyPr>
          <a:lstStyle/>
          <a:p>
            <a:r>
              <a:rPr lang="zh-CN" altLang="en-US" sz="2000" b="1">
                <a:solidFill>
                  <a:srgbClr val="000000"/>
                </a:solidFill>
                <a:latin typeface="楷体_GB2312" pitchFamily="49" charset="-122"/>
                <a:ea typeface="楷体_GB2312" pitchFamily="49" charset="-122"/>
                <a:sym typeface="楷体_GB2312" pitchFamily="49" charset="-122"/>
              </a:rPr>
              <a:t>牌号最后两位可区分同组中不同合金。第二位为</a:t>
            </a:r>
            <a:r>
              <a:rPr lang="en-US" sz="2000" b="1">
                <a:solidFill>
                  <a:srgbClr val="000000"/>
                </a:solidFill>
                <a:latin typeface="楷体_GB2312" pitchFamily="49" charset="-122"/>
                <a:ea typeface="楷体_GB2312" pitchFamily="49" charset="-122"/>
                <a:sym typeface="楷体_GB2312" pitchFamily="49" charset="-122"/>
              </a:rPr>
              <a:t>A </a:t>
            </a:r>
            <a:r>
              <a:rPr lang="zh-CN" altLang="en-US" sz="2000" b="1">
                <a:solidFill>
                  <a:srgbClr val="000000"/>
                </a:solidFill>
                <a:latin typeface="楷体_GB2312" pitchFamily="49" charset="-122"/>
                <a:ea typeface="楷体_GB2312" pitchFamily="49" charset="-122"/>
                <a:sym typeface="楷体_GB2312" pitchFamily="49" charset="-122"/>
              </a:rPr>
              <a:t>表示为原始牌号</a:t>
            </a:r>
            <a:r>
              <a:rPr lang="en-US" sz="2000" b="1">
                <a:solidFill>
                  <a:srgbClr val="000000"/>
                </a:solidFill>
                <a:latin typeface="楷体_GB2312" pitchFamily="49" charset="-122"/>
                <a:ea typeface="楷体_GB2312" pitchFamily="49" charset="-122"/>
                <a:sym typeface="楷体_GB2312" pitchFamily="49" charset="-122"/>
              </a:rPr>
              <a:t>, </a:t>
            </a:r>
            <a:r>
              <a:rPr lang="zh-CN" altLang="en-US" sz="2000" b="1">
                <a:solidFill>
                  <a:srgbClr val="000000"/>
                </a:solidFill>
                <a:latin typeface="楷体_GB2312" pitchFamily="49" charset="-122"/>
                <a:ea typeface="楷体_GB2312" pitchFamily="49" charset="-122"/>
                <a:sym typeface="楷体_GB2312" pitchFamily="49" charset="-122"/>
              </a:rPr>
              <a:t>如为其它字母表示改型情况</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42">
                                            <p:txEl>
                                              <p:pRg st="0" end="0"/>
                                            </p:txEl>
                                          </p:spTgt>
                                        </p:tgtEl>
                                        <p:attrNameLst>
                                          <p:attrName>style.visibility</p:attrName>
                                        </p:attrNameLst>
                                      </p:cBhvr>
                                      <p:to>
                                        <p:strVal val="visible"/>
                                      </p:to>
                                    </p:set>
                                    <p:animEffect>
                                      <p:cBhvr>
                                        <p:cTn id="7" dur="500"/>
                                        <p:tgtEl>
                                          <p:spTgt spid="10242">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0242">
                                            <p:txEl>
                                              <p:pRg st="1" end="1"/>
                                            </p:txEl>
                                          </p:spTgt>
                                        </p:tgtEl>
                                        <p:attrNameLst>
                                          <p:attrName>style.visibility</p:attrName>
                                        </p:attrNameLst>
                                      </p:cBhvr>
                                      <p:to>
                                        <p:strVal val="visible"/>
                                      </p:to>
                                    </p:set>
                                    <p:animEffect>
                                      <p:cBhvr>
                                        <p:cTn id="10" dur="500"/>
                                        <p:tgtEl>
                                          <p:spTgt spid="10242">
                                            <p:txEl>
                                              <p:pRg st="1" end="1"/>
                                            </p:txEl>
                                          </p:spTgt>
                                        </p:tgtEl>
                                      </p:cBhvr>
                                    </p:animEffect>
                                  </p:childTnLst>
                                </p:cTn>
                              </p:par>
                            </p:childTnLst>
                          </p:cTn>
                        </p:par>
                        <p:par>
                          <p:cTn id="11" fill="hold">
                            <p:stCondLst>
                              <p:cond delay="500"/>
                            </p:stCondLst>
                            <p:childTnLst>
                              <p:par>
                                <p:cTn id="12" presetID="3" presetClass="entr" presetSubtype="10" fill="hold" nodeType="afterEffect">
                                  <p:stCondLst>
                                    <p:cond delay="0"/>
                                  </p:stCondLst>
                                  <p:childTnLst>
                                    <p:set>
                                      <p:cBhvr>
                                        <p:cTn id="13" dur="1" fill="hold">
                                          <p:stCondLst>
                                            <p:cond delay="0"/>
                                          </p:stCondLst>
                                        </p:cTn>
                                        <p:tgtEl>
                                          <p:spTgt spid="10243"/>
                                        </p:tgtEl>
                                        <p:attrNameLst>
                                          <p:attrName>style.visibility</p:attrName>
                                        </p:attrNameLst>
                                      </p:cBhvr>
                                      <p:to>
                                        <p:strVal val="visible"/>
                                      </p:to>
                                    </p:set>
                                    <p:animEffect>
                                      <p:cBhvr>
                                        <p:cTn id="14" dur="500"/>
                                        <p:tgtEl>
                                          <p:spTgt spid="10243"/>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10276"/>
                                        </p:tgtEl>
                                        <p:attrNameLst>
                                          <p:attrName>style.visibility</p:attrName>
                                        </p:attrNameLst>
                                      </p:cBhvr>
                                      <p:to>
                                        <p:strVal val="visible"/>
                                      </p:to>
                                    </p:set>
                                    <p:animEffect>
                                      <p:cBhvr>
                                        <p:cTn id="17" dur="500"/>
                                        <p:tgtEl>
                                          <p:spTgt spid="10276"/>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0275"/>
                                        </p:tgtEl>
                                        <p:attrNameLst>
                                          <p:attrName>style.visibility</p:attrName>
                                        </p:attrNameLst>
                                      </p:cBhvr>
                                      <p:to>
                                        <p:strVal val="visible"/>
                                      </p:to>
                                    </p:set>
                                    <p:animEffect>
                                      <p:cBhvr>
                                        <p:cTn id="20" dur="500"/>
                                        <p:tgtEl>
                                          <p:spTgt spid="10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5" grpId="0" bldLvl="0" animBg="1" autoUpdateAnimBg="0"/>
      <p:bldP spid="10276" grpId="0" bldLvl="0" animBg="1" autoUpdateAnimBg="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2"/>
          <p:cNvPicPr>
            <a:picLocks noChangeAspect="1" noChangeArrowheads="1"/>
          </p:cNvPicPr>
          <p:nvPr/>
        </p:nvPicPr>
        <p:blipFill>
          <a:blip r:embed="rId2" cstate="print"/>
          <a:srcRect l="899" r="5620" b="2861"/>
          <a:stretch>
            <a:fillRect/>
          </a:stretch>
        </p:blipFill>
        <p:spPr bwMode="auto">
          <a:xfrm>
            <a:off x="73025" y="2636912"/>
            <a:ext cx="8978900" cy="4148063"/>
          </a:xfrm>
          <a:prstGeom prst="rect">
            <a:avLst/>
          </a:prstGeom>
          <a:noFill/>
          <a:ln w="9525">
            <a:noFill/>
            <a:miter lim="800000"/>
            <a:headEnd/>
            <a:tailEnd/>
          </a:ln>
        </p:spPr>
      </p:pic>
      <p:sp>
        <p:nvSpPr>
          <p:cNvPr id="11266" name="Rectangle 3"/>
          <p:cNvSpPr>
            <a:spLocks noGrp="1" noRot="1" noChangeArrowheads="1"/>
          </p:cNvSpPr>
          <p:nvPr>
            <p:ph type="body" idx="4294967295"/>
          </p:nvPr>
        </p:nvSpPr>
        <p:spPr>
          <a:xfrm>
            <a:off x="0" y="333375"/>
            <a:ext cx="8540750" cy="2951163"/>
          </a:xfrm>
          <a:ln/>
        </p:spPr>
        <p:txBody>
          <a:bodyPr/>
          <a:lstStyle/>
          <a:p>
            <a:pPr marL="1028700" lvl="1" indent="-514350" eaLnBrk="1" hangingPunct="1"/>
            <a:r>
              <a:rPr lang="zh-CN" altLang="en-US" sz="2400" dirty="0"/>
              <a:t>按应用特点划分（</a:t>
            </a:r>
            <a:r>
              <a:rPr lang="en-US" sz="2400" dirty="0"/>
              <a:t> GB/</a:t>
            </a:r>
            <a:r>
              <a:rPr lang="en-US" sz="2400" dirty="0" err="1"/>
              <a:t>T3190</a:t>
            </a:r>
            <a:r>
              <a:rPr lang="en-US" sz="2400" dirty="0"/>
              <a:t>-1982 </a:t>
            </a:r>
            <a:r>
              <a:rPr lang="zh-CN" altLang="en-US" sz="2400" dirty="0"/>
              <a:t>）</a:t>
            </a:r>
          </a:p>
          <a:p>
            <a:pPr marL="1428750" lvl="2" indent="-514350" eaLnBrk="1" hangingPunct="1">
              <a:buFont typeface="Wingdings" pitchFamily="2" charset="2"/>
              <a:buChar char="Ø"/>
            </a:pPr>
            <a:r>
              <a:rPr lang="zh-CN" altLang="en-US" dirty="0"/>
              <a:t>防锈铝合金 </a:t>
            </a:r>
            <a:r>
              <a:rPr lang="en-US" dirty="0"/>
              <a:t>(</a:t>
            </a:r>
            <a:r>
              <a:rPr lang="zh-CN" altLang="en-US" dirty="0"/>
              <a:t>不可热处理</a:t>
            </a:r>
            <a:r>
              <a:rPr lang="en-US" dirty="0"/>
              <a:t>) </a:t>
            </a:r>
            <a:r>
              <a:rPr lang="zh-CN" altLang="en-US" dirty="0"/>
              <a:t>：  </a:t>
            </a:r>
            <a:r>
              <a:rPr lang="en-US" dirty="0"/>
              <a:t>LF+</a:t>
            </a:r>
            <a:r>
              <a:rPr lang="zh-CN" altLang="en-US" dirty="0"/>
              <a:t>数字</a:t>
            </a:r>
            <a:endParaRPr lang="en-US" dirty="0"/>
          </a:p>
          <a:p>
            <a:pPr marL="1428750" lvl="2" indent="-514350" eaLnBrk="1" hangingPunct="1">
              <a:buFont typeface="Wingdings" pitchFamily="2" charset="2"/>
              <a:buChar char="Ø"/>
            </a:pPr>
            <a:r>
              <a:rPr lang="zh-CN" altLang="en-US" dirty="0"/>
              <a:t>硬铝合金 </a:t>
            </a:r>
            <a:r>
              <a:rPr lang="en-US" dirty="0"/>
              <a:t>(</a:t>
            </a:r>
            <a:r>
              <a:rPr lang="zh-CN" altLang="en-US" dirty="0"/>
              <a:t>可热处理</a:t>
            </a:r>
            <a:r>
              <a:rPr lang="en-US" dirty="0"/>
              <a:t>) </a:t>
            </a:r>
            <a:r>
              <a:rPr lang="zh-CN" altLang="en-US" dirty="0"/>
              <a:t>：  </a:t>
            </a:r>
            <a:r>
              <a:rPr lang="en-US" dirty="0"/>
              <a:t>LY+</a:t>
            </a:r>
            <a:r>
              <a:rPr lang="zh-CN" altLang="en-US" dirty="0"/>
              <a:t>数字</a:t>
            </a:r>
            <a:endParaRPr lang="en-US" dirty="0"/>
          </a:p>
          <a:p>
            <a:pPr marL="1428750" lvl="2" indent="-514350" eaLnBrk="1" hangingPunct="1">
              <a:buFont typeface="Wingdings" pitchFamily="2" charset="2"/>
              <a:buChar char="Ø"/>
            </a:pPr>
            <a:r>
              <a:rPr lang="zh-CN" altLang="en-US" dirty="0"/>
              <a:t>超硬铝合金 </a:t>
            </a:r>
            <a:r>
              <a:rPr lang="en-US" dirty="0"/>
              <a:t>(</a:t>
            </a:r>
            <a:r>
              <a:rPr lang="zh-CN" altLang="en-US" dirty="0"/>
              <a:t>可热处理</a:t>
            </a:r>
            <a:r>
              <a:rPr lang="en-US" dirty="0"/>
              <a:t>)</a:t>
            </a:r>
            <a:r>
              <a:rPr lang="zh-CN" altLang="en-US" dirty="0"/>
              <a:t> ：  </a:t>
            </a:r>
            <a:r>
              <a:rPr lang="en-US" dirty="0"/>
              <a:t>LC+</a:t>
            </a:r>
            <a:r>
              <a:rPr lang="zh-CN" altLang="en-US" dirty="0"/>
              <a:t>数字</a:t>
            </a:r>
            <a:endParaRPr lang="en-US" dirty="0"/>
          </a:p>
          <a:p>
            <a:pPr marL="1428750" lvl="2" indent="-514350" eaLnBrk="1" hangingPunct="1">
              <a:buFont typeface="Wingdings" pitchFamily="2" charset="2"/>
              <a:buChar char="Ø"/>
            </a:pPr>
            <a:r>
              <a:rPr lang="zh-CN" altLang="en-US" dirty="0"/>
              <a:t>锻铝合金 </a:t>
            </a:r>
            <a:r>
              <a:rPr lang="en-US" dirty="0"/>
              <a:t>(</a:t>
            </a:r>
            <a:r>
              <a:rPr lang="zh-CN" altLang="en-US" dirty="0"/>
              <a:t>可热处理</a:t>
            </a:r>
            <a:r>
              <a:rPr lang="en-US" dirty="0"/>
              <a:t>) </a:t>
            </a:r>
            <a:r>
              <a:rPr lang="zh-CN" altLang="en-US" dirty="0"/>
              <a:t>：  </a:t>
            </a:r>
            <a:r>
              <a:rPr lang="en-US" dirty="0"/>
              <a:t>LD+</a:t>
            </a:r>
            <a:r>
              <a:rPr lang="zh-CN" altLang="en-US" dirty="0"/>
              <a:t>数字</a:t>
            </a:r>
            <a:endParaRPr lang="en-US" dirty="0"/>
          </a:p>
        </p:txBody>
      </p:sp>
      <p:sp>
        <p:nvSpPr>
          <p:cNvPr id="11268" name="矩形 3"/>
          <p:cNvSpPr>
            <a:spLocks noChangeArrowheads="1"/>
          </p:cNvSpPr>
          <p:nvPr/>
        </p:nvSpPr>
        <p:spPr bwMode="auto">
          <a:xfrm>
            <a:off x="5292080" y="2550390"/>
            <a:ext cx="3587842" cy="461665"/>
          </a:xfrm>
          <a:prstGeom prst="rect">
            <a:avLst/>
          </a:prstGeom>
          <a:noFill/>
          <a:ln w="9525">
            <a:noFill/>
            <a:miter lim="800000"/>
            <a:headEnd/>
            <a:tailEnd/>
          </a:ln>
        </p:spPr>
        <p:txBody>
          <a:bodyPr wrap="none">
            <a:spAutoFit/>
          </a:bodyPr>
          <a:lstStyle/>
          <a:p>
            <a:r>
              <a:rPr lang="zh-CN" altLang="en-US" sz="2400" b="1" dirty="0">
                <a:solidFill>
                  <a:srgbClr val="0000FF"/>
                </a:solidFill>
                <a:latin typeface="黑体" pitchFamily="2" charset="-122"/>
                <a:ea typeface="黑体" pitchFamily="2" charset="-122"/>
                <a:sym typeface="楷体_GB2312" pitchFamily="49" charset="-122"/>
              </a:rPr>
              <a:t>变形铝及铝合金状态代号</a:t>
            </a:r>
          </a:p>
        </p:txBody>
      </p:sp>
      <p:sp>
        <p:nvSpPr>
          <p:cNvPr id="11269" name="矩形 4"/>
          <p:cNvSpPr>
            <a:spLocks/>
          </p:cNvSpPr>
          <p:nvPr/>
        </p:nvSpPr>
        <p:spPr bwMode="auto">
          <a:xfrm>
            <a:off x="4292600" y="3068960"/>
            <a:ext cx="1784350" cy="309563"/>
          </a:xfrm>
          <a:prstGeom prst="rect">
            <a:avLst/>
          </a:prstGeom>
          <a:noFill/>
          <a:ln w="19050" cap="flat" cmpd="sng">
            <a:solidFill>
              <a:srgbClr val="C00000"/>
            </a:solidFill>
            <a:miter lim="800000"/>
            <a:headEnd/>
            <a:tailEnd/>
          </a:ln>
        </p:spPr>
        <p:txBody>
          <a:bodyPr/>
          <a:lstStyle/>
          <a:p>
            <a:pPr eaLnBrk="1" hangingPunct="1"/>
            <a:endParaRPr lang="zh-CN" altLang="zh-CN" b="0" i="1">
              <a:sym typeface="Arial" pitchFamily="34" charset="0"/>
            </a:endParaRPr>
          </a:p>
        </p:txBody>
      </p:sp>
      <p:sp>
        <p:nvSpPr>
          <p:cNvPr id="11270" name="圆角矩形 5"/>
          <p:cNvSpPr>
            <a:spLocks/>
          </p:cNvSpPr>
          <p:nvPr/>
        </p:nvSpPr>
        <p:spPr bwMode="auto">
          <a:xfrm>
            <a:off x="3313113" y="5743575"/>
            <a:ext cx="2879725" cy="998538"/>
          </a:xfrm>
          <a:prstGeom prst="roundRect">
            <a:avLst>
              <a:gd name="adj" fmla="val 16667"/>
            </a:avLst>
          </a:prstGeom>
          <a:noFill/>
          <a:ln w="28575" cap="flat" cmpd="sng">
            <a:solidFill>
              <a:srgbClr val="C00000"/>
            </a:solidFill>
            <a:miter lim="800000"/>
            <a:headEnd/>
            <a:tailEnd/>
          </a:ln>
        </p:spPr>
        <p:txBody>
          <a:bodyPr/>
          <a:lstStyle/>
          <a:p>
            <a:pPr eaLnBrk="1" hangingPunct="1"/>
            <a:endParaRPr lang="zh-CN" altLang="zh-CN" b="0" i="1">
              <a:sym typeface="Arial" pitchFamily="34" charset="0"/>
            </a:endParaRPr>
          </a:p>
        </p:txBody>
      </p:sp>
      <p:sp>
        <p:nvSpPr>
          <p:cNvPr id="11271" name="圆角矩形 6"/>
          <p:cNvSpPr>
            <a:spLocks/>
          </p:cNvSpPr>
          <p:nvPr/>
        </p:nvSpPr>
        <p:spPr bwMode="auto">
          <a:xfrm>
            <a:off x="8532813" y="5661248"/>
            <a:ext cx="539750" cy="1080865"/>
          </a:xfrm>
          <a:prstGeom prst="roundRect">
            <a:avLst>
              <a:gd name="adj" fmla="val 16667"/>
            </a:avLst>
          </a:prstGeom>
          <a:noFill/>
          <a:ln w="28575" cap="flat" cmpd="sng">
            <a:solidFill>
              <a:srgbClr val="C00000"/>
            </a:solidFill>
            <a:miter lim="800000"/>
            <a:headEnd/>
            <a:tailEnd/>
          </a:ln>
        </p:spPr>
        <p:txBody>
          <a:bodyPr/>
          <a:lstStyle/>
          <a:p>
            <a:pPr eaLnBrk="1" hangingPunct="1"/>
            <a:endParaRPr lang="zh-CN" altLang="zh-CN" b="0" i="1">
              <a:sym typeface="Arial" pitchFamily="34" charset="0"/>
            </a:endParaRPr>
          </a:p>
        </p:txBody>
      </p:sp>
      <p:sp>
        <p:nvSpPr>
          <p:cNvPr id="11272" name="矩形 4"/>
          <p:cNvSpPr>
            <a:spLocks/>
          </p:cNvSpPr>
          <p:nvPr/>
        </p:nvSpPr>
        <p:spPr bwMode="auto">
          <a:xfrm>
            <a:off x="6000750" y="4581128"/>
            <a:ext cx="719138" cy="309562"/>
          </a:xfrm>
          <a:prstGeom prst="rect">
            <a:avLst/>
          </a:prstGeom>
          <a:noFill/>
          <a:ln w="19050" cap="flat" cmpd="sng">
            <a:solidFill>
              <a:srgbClr val="C00000"/>
            </a:solidFill>
            <a:miter lim="800000"/>
            <a:headEnd/>
            <a:tailEnd/>
          </a:ln>
          <a:effectLst/>
        </p:spPr>
        <p:txBody>
          <a:bodyPr/>
          <a:lstStyle/>
          <a:p>
            <a:pPr eaLnBrk="1" hangingPunct="1"/>
            <a:endParaRPr lang="zh-CN" altLang="zh-CN" b="0" i="1">
              <a:sym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268"/>
                                        </p:tgtEl>
                                        <p:attrNameLst>
                                          <p:attrName>style.visibility</p:attrName>
                                        </p:attrNameLst>
                                      </p:cBhvr>
                                      <p:to>
                                        <p:strVal val="visible"/>
                                      </p:to>
                                    </p:set>
                                    <p:animEffect>
                                      <p:cBhvr>
                                        <p:cTn id="7" dur="500"/>
                                        <p:tgtEl>
                                          <p:spTgt spid="11268"/>
                                        </p:tgtEl>
                                      </p:cBhvr>
                                    </p:animEffect>
                                  </p:childTnLst>
                                </p:cTn>
                              </p:par>
                              <p:par>
                                <p:cTn id="8" presetID="3" presetClass="entr" presetSubtype="10" fill="hold" nodeType="withEffect">
                                  <p:stCondLst>
                                    <p:cond delay="0"/>
                                  </p:stCondLst>
                                  <p:childTnLst>
                                    <p:set>
                                      <p:cBhvr>
                                        <p:cTn id="9" dur="1" fill="hold">
                                          <p:stCondLst>
                                            <p:cond delay="0"/>
                                          </p:stCondLst>
                                        </p:cTn>
                                        <p:tgtEl>
                                          <p:spTgt spid="11267"/>
                                        </p:tgtEl>
                                        <p:attrNameLst>
                                          <p:attrName>style.visibility</p:attrName>
                                        </p:attrNameLst>
                                      </p:cBhvr>
                                      <p:to>
                                        <p:strVal val="visible"/>
                                      </p:to>
                                    </p:set>
                                    <p:animEffect>
                                      <p:cBhvr>
                                        <p:cTn id="10" dur="500"/>
                                        <p:tgtEl>
                                          <p:spTgt spid="1126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1269"/>
                                        </p:tgtEl>
                                        <p:attrNameLst>
                                          <p:attrName>style.visibility</p:attrName>
                                        </p:attrNameLst>
                                      </p:cBhvr>
                                      <p:to>
                                        <p:strVal val="visible"/>
                                      </p:to>
                                    </p:set>
                                    <p:animEffect>
                                      <p:cBhvr>
                                        <p:cTn id="15" dur="500"/>
                                        <p:tgtEl>
                                          <p:spTgt spid="11269"/>
                                        </p:tgtEl>
                                      </p:cBhvr>
                                    </p:animEffect>
                                  </p:childTnLst>
                                </p:cTn>
                              </p:par>
                            </p:childTnLst>
                          </p:cTn>
                        </p:par>
                        <p:par>
                          <p:cTn id="16" fill="hold">
                            <p:stCondLst>
                              <p:cond delay="500"/>
                            </p:stCondLst>
                            <p:childTnLst>
                              <p:par>
                                <p:cTn id="17" presetID="3" presetClass="entr" presetSubtype="10" fill="hold" grpId="0" nodeType="afterEffect">
                                  <p:stCondLst>
                                    <p:cond delay="0"/>
                                  </p:stCondLst>
                                  <p:childTnLst>
                                    <p:set>
                                      <p:cBhvr>
                                        <p:cTn id="18" dur="1" fill="hold">
                                          <p:stCondLst>
                                            <p:cond delay="0"/>
                                          </p:stCondLst>
                                        </p:cTn>
                                        <p:tgtEl>
                                          <p:spTgt spid="11270"/>
                                        </p:tgtEl>
                                        <p:attrNameLst>
                                          <p:attrName>style.visibility</p:attrName>
                                        </p:attrNameLst>
                                      </p:cBhvr>
                                      <p:to>
                                        <p:strVal val="visible"/>
                                      </p:to>
                                    </p:set>
                                    <p:animEffect>
                                      <p:cBhvr>
                                        <p:cTn id="19" dur="500"/>
                                        <p:tgtEl>
                                          <p:spTgt spid="11270"/>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1271"/>
                                        </p:tgtEl>
                                        <p:attrNameLst>
                                          <p:attrName>style.visibility</p:attrName>
                                        </p:attrNameLst>
                                      </p:cBhvr>
                                      <p:to>
                                        <p:strVal val="visible"/>
                                      </p:to>
                                    </p:set>
                                    <p:animEffect>
                                      <p:cBhvr>
                                        <p:cTn id="22" dur="500"/>
                                        <p:tgtEl>
                                          <p:spTgt spid="11271"/>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1272"/>
                                        </p:tgtEl>
                                        <p:attrNameLst>
                                          <p:attrName>style.visibility</p:attrName>
                                        </p:attrNameLst>
                                      </p:cBhvr>
                                      <p:to>
                                        <p:strVal val="visible"/>
                                      </p:to>
                                    </p:set>
                                    <p:animEffect>
                                      <p:cBhvr>
                                        <p:cTn id="25" dur="500"/>
                                        <p:tgtEl>
                                          <p:spTgt spid="11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 grpId="0" bldLvl="0" autoUpdateAnimBg="0"/>
      <p:bldP spid="11269" grpId="0" bldLvl="0" animBg="1" autoUpdateAnimBg="0"/>
      <p:bldP spid="11270" grpId="0" bldLvl="0" animBg="1" autoUpdateAnimBg="0"/>
      <p:bldP spid="11271" grpId="0" bldLvl="0" animBg="1" autoUpdateAnimBg="0"/>
      <p:bldP spid="11272" grpId="0" bldLvl="0" animBg="1" autoUpdateAnimBg="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6" name="Group 2"/>
          <p:cNvGraphicFramePr>
            <a:graphicFrameLocks noGrp="1"/>
          </p:cNvGraphicFramePr>
          <p:nvPr/>
        </p:nvGraphicFramePr>
        <p:xfrm>
          <a:off x="755576" y="1783541"/>
          <a:ext cx="8136904" cy="2898626"/>
        </p:xfrm>
        <a:graphic>
          <a:graphicData uri="http://schemas.openxmlformats.org/drawingml/2006/table">
            <a:tbl>
              <a:tblPr/>
              <a:tblGrid>
                <a:gridCol w="936104"/>
                <a:gridCol w="988913"/>
                <a:gridCol w="6211887"/>
              </a:tblGrid>
              <a:tr h="565150">
                <a:tc>
                  <a:txBody>
                    <a:bodyPr/>
                    <a:lstStyle/>
                    <a:p>
                      <a:pPr marL="0" marR="0" lvl="0" indent="0" algn="ctr"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zh-CN" sz="2000" b="1" i="0" u="none" strike="noStrike" cap="none" normalizeH="0" baseline="0" dirty="0" smtClean="0">
                          <a:ln>
                            <a:noFill/>
                          </a:ln>
                          <a:solidFill>
                            <a:srgbClr val="FFFFFF"/>
                          </a:solidFill>
                          <a:effectLst/>
                          <a:latin typeface="楷体_GB2312" pitchFamily="49" charset="-122"/>
                          <a:ea typeface="楷体_GB2312" pitchFamily="49" charset="-122"/>
                          <a:sym typeface="Arial" pitchFamily="34" charset="0"/>
                        </a:rPr>
                        <a:t>牌号</a:t>
                      </a:r>
                    </a:p>
                  </a:txBody>
                  <a:tcPr anchor="ctr" horzOverflow="overflow">
                    <a:lnL w="12700" cap="flat" cmpd="sng" algn="ctr">
                      <a:solidFill>
                        <a:srgbClr val="FFFFFF"/>
                      </a:solidFill>
                      <a:prstDash val="solid"/>
                      <a:miter lim="800000"/>
                      <a:headEnd type="none" w="med" len="med"/>
                      <a:tailEnd type="none" w="med" len="med"/>
                    </a:lnL>
                    <a:lnR w="12700" cap="flat" cmpd="sng" algn="ctr">
                      <a:solidFill>
                        <a:srgbClr val="FFFFFF"/>
                      </a:solidFill>
                      <a:prstDash val="solid"/>
                      <a:miter lim="800000"/>
                      <a:headEnd type="none" w="med" len="med"/>
                      <a:tailEnd type="none" w="med" len="med"/>
                    </a:lnR>
                    <a:lnT w="12700" cap="flat" cmpd="sng" algn="ctr">
                      <a:solidFill>
                        <a:srgbClr val="FFFFFF"/>
                      </a:solidFill>
                      <a:prstDash val="solid"/>
                      <a:miter lim="800000"/>
                      <a:headEnd type="none" w="med" len="med"/>
                      <a:tailEnd type="none" w="med" len="med"/>
                    </a:lnT>
                    <a:lnB w="38100" cap="flat" cmpd="sng" algn="ctr">
                      <a:solidFill>
                        <a:srgbClr val="FFFFFF"/>
                      </a:solidFill>
                      <a:prstDash val="solid"/>
                      <a:miter lim="800000"/>
                      <a:headEnd type="none" w="med" len="med"/>
                      <a:tailEnd type="none" w="med" len="med"/>
                    </a:lnB>
                    <a:lnTlToBr>
                      <a:noFill/>
                    </a:lnTlToBr>
                    <a:lnBlToTr>
                      <a:noFill/>
                    </a:lnBlToTr>
                    <a:solidFill>
                      <a:srgbClr val="006666"/>
                    </a:solidFill>
                  </a:tcPr>
                </a:tc>
                <a:tc>
                  <a:txBody>
                    <a:bodyPr/>
                    <a:lstStyle/>
                    <a:p>
                      <a:pPr marL="0" marR="0" lvl="0" indent="0" algn="ctr"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zh-CN" sz="2000" b="1" i="0" u="none" strike="noStrike" cap="none" normalizeH="0" baseline="0" smtClean="0">
                          <a:ln>
                            <a:noFill/>
                          </a:ln>
                          <a:solidFill>
                            <a:srgbClr val="FFFFFF"/>
                          </a:solidFill>
                          <a:effectLst/>
                          <a:latin typeface="楷体_GB2312" pitchFamily="49" charset="-122"/>
                          <a:ea typeface="楷体_GB2312" pitchFamily="49" charset="-122"/>
                          <a:sym typeface="Arial" pitchFamily="34" charset="0"/>
                        </a:rPr>
                        <a:t>旧牌号</a:t>
                      </a:r>
                    </a:p>
                  </a:txBody>
                  <a:tcPr anchor="ctr" horzOverflow="overflow">
                    <a:lnL w="12700" cap="flat" cmpd="sng" algn="ctr">
                      <a:solidFill>
                        <a:srgbClr val="FFFFFF"/>
                      </a:solidFill>
                      <a:prstDash val="solid"/>
                      <a:miter lim="800000"/>
                      <a:headEnd type="none" w="med" len="med"/>
                      <a:tailEnd type="none" w="med" len="med"/>
                    </a:lnL>
                    <a:lnR w="12700" cap="flat" cmpd="sng" algn="ctr">
                      <a:solidFill>
                        <a:srgbClr val="FFFFFF"/>
                      </a:solidFill>
                      <a:prstDash val="solid"/>
                      <a:miter lim="800000"/>
                      <a:headEnd type="none" w="med" len="med"/>
                      <a:tailEnd type="none" w="med" len="med"/>
                    </a:lnR>
                    <a:lnT w="12700" cap="flat" cmpd="sng" algn="ctr">
                      <a:solidFill>
                        <a:srgbClr val="FFFFFF"/>
                      </a:solidFill>
                      <a:prstDash val="solid"/>
                      <a:miter lim="800000"/>
                      <a:headEnd type="none" w="med" len="med"/>
                      <a:tailEnd type="none" w="med" len="med"/>
                    </a:lnT>
                    <a:lnB w="38100" cap="flat" cmpd="sng" algn="ctr">
                      <a:solidFill>
                        <a:srgbClr val="FFFFFF"/>
                      </a:solidFill>
                      <a:prstDash val="solid"/>
                      <a:miter lim="800000"/>
                      <a:headEnd type="none" w="med" len="med"/>
                      <a:tailEnd type="none" w="med" len="med"/>
                    </a:lnB>
                    <a:lnTlToBr>
                      <a:noFill/>
                    </a:lnTlToBr>
                    <a:lnBlToTr>
                      <a:noFill/>
                    </a:lnBlToTr>
                    <a:solidFill>
                      <a:srgbClr val="006666"/>
                    </a:solidFill>
                  </a:tcPr>
                </a:tc>
                <a:tc>
                  <a:txBody>
                    <a:bodyPr/>
                    <a:lstStyle/>
                    <a:p>
                      <a:pPr marL="0" marR="0" lvl="0" indent="0" algn="ctr"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zh-CN" altLang="en-US" sz="2000" b="1" i="0" u="none" strike="noStrike" cap="none" normalizeH="0" baseline="0" dirty="0" smtClean="0">
                          <a:ln>
                            <a:noFill/>
                          </a:ln>
                          <a:solidFill>
                            <a:srgbClr val="FFFFFF"/>
                          </a:solidFill>
                          <a:effectLst/>
                          <a:latin typeface="楷体_GB2312" pitchFamily="49" charset="-122"/>
                          <a:ea typeface="楷体_GB2312" pitchFamily="49" charset="-122"/>
                          <a:sym typeface="Arial" pitchFamily="34" charset="0"/>
                        </a:rPr>
                        <a:t>性能特点</a:t>
                      </a:r>
                      <a:r>
                        <a:rPr kumimoji="0" lang="en-US" sz="2000" b="1" i="0" u="none" strike="noStrike" cap="none" normalizeH="0" baseline="0" dirty="0" smtClean="0">
                          <a:ln>
                            <a:noFill/>
                          </a:ln>
                          <a:solidFill>
                            <a:srgbClr val="FFFFFF"/>
                          </a:solidFill>
                          <a:effectLst/>
                          <a:latin typeface="楷体_GB2312" pitchFamily="49" charset="-122"/>
                          <a:ea typeface="楷体_GB2312" pitchFamily="49" charset="-122"/>
                          <a:sym typeface="Arial" pitchFamily="34" charset="0"/>
                        </a:rPr>
                        <a:t>/</a:t>
                      </a:r>
                      <a:r>
                        <a:rPr kumimoji="0" lang="zh-CN" altLang="en-US" sz="2000" b="1" i="0" u="none" strike="noStrike" cap="none" normalizeH="0" baseline="0" dirty="0" smtClean="0">
                          <a:ln>
                            <a:noFill/>
                          </a:ln>
                          <a:solidFill>
                            <a:srgbClr val="FFFFFF"/>
                          </a:solidFill>
                          <a:effectLst/>
                          <a:latin typeface="楷体_GB2312" pitchFamily="49" charset="-122"/>
                          <a:ea typeface="楷体_GB2312" pitchFamily="49" charset="-122"/>
                          <a:sym typeface="Arial" pitchFamily="34" charset="0"/>
                        </a:rPr>
                        <a:t>应用</a:t>
                      </a:r>
                    </a:p>
                  </a:txBody>
                  <a:tcPr anchor="ctr" horzOverflow="overflow">
                    <a:lnL w="12700" cap="flat" cmpd="sng" algn="ctr">
                      <a:solidFill>
                        <a:srgbClr val="FFFFFF"/>
                      </a:solidFill>
                      <a:prstDash val="solid"/>
                      <a:miter lim="800000"/>
                      <a:headEnd type="none" w="med" len="med"/>
                      <a:tailEnd type="none" w="med" len="med"/>
                    </a:lnL>
                    <a:lnR w="12700" cap="flat" cmpd="sng" algn="ctr">
                      <a:solidFill>
                        <a:srgbClr val="FFFFFF"/>
                      </a:solidFill>
                      <a:prstDash val="solid"/>
                      <a:miter lim="800000"/>
                      <a:headEnd type="none" w="med" len="med"/>
                      <a:tailEnd type="none" w="med" len="med"/>
                    </a:lnR>
                    <a:lnT w="12700" cap="flat" cmpd="sng" algn="ctr">
                      <a:solidFill>
                        <a:srgbClr val="FFFFFF"/>
                      </a:solidFill>
                      <a:prstDash val="solid"/>
                      <a:miter lim="800000"/>
                      <a:headEnd type="none" w="med" len="med"/>
                      <a:tailEnd type="none" w="med" len="med"/>
                    </a:lnT>
                    <a:lnB w="38100" cap="flat" cmpd="sng" algn="ctr">
                      <a:solidFill>
                        <a:srgbClr val="FFFFFF"/>
                      </a:solidFill>
                      <a:prstDash val="solid"/>
                      <a:miter lim="800000"/>
                      <a:headEnd type="none" w="med" len="med"/>
                      <a:tailEnd type="none" w="med" len="med"/>
                    </a:lnB>
                    <a:lnTlToBr>
                      <a:noFill/>
                    </a:lnTlToBr>
                    <a:lnBlToTr>
                      <a:noFill/>
                    </a:lnBlToTr>
                    <a:solidFill>
                      <a:srgbClr val="006666"/>
                    </a:solidFill>
                  </a:tcPr>
                </a:tc>
              </a:tr>
              <a:tr h="790575">
                <a:tc>
                  <a:txBody>
                    <a:bodyPr/>
                    <a:lstStyle/>
                    <a:p>
                      <a:pPr marL="0" marR="0" lvl="0" indent="0" algn="ctr"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2A01</a:t>
                      </a:r>
                    </a:p>
                  </a:txBody>
                  <a:tcPr anchor="ctr" horzOverflow="overflow">
                    <a:lnL w="12700" cap="flat" cmpd="sng" algn="ctr">
                      <a:solidFill>
                        <a:srgbClr val="FFFFFF"/>
                      </a:solidFill>
                      <a:prstDash val="solid"/>
                      <a:miter lim="800000"/>
                      <a:headEnd type="none" w="med" len="med"/>
                      <a:tailEnd type="none" w="med" len="med"/>
                    </a:lnL>
                    <a:lnR w="12700" cap="flat" cmpd="sng" algn="ctr">
                      <a:solidFill>
                        <a:srgbClr val="FFFFFF"/>
                      </a:solidFill>
                      <a:prstDash val="solid"/>
                      <a:miter lim="800000"/>
                      <a:headEnd type="none" w="med" len="med"/>
                      <a:tailEnd type="none" w="med" len="med"/>
                    </a:lnR>
                    <a:lnT w="38100" cap="flat" cmpd="sng" algn="ctr">
                      <a:solidFill>
                        <a:srgbClr val="FFFFFF"/>
                      </a:solidFill>
                      <a:prstDash val="solid"/>
                      <a:miter lim="800000"/>
                      <a:headEnd type="none" w="med" len="med"/>
                      <a:tailEnd type="none" w="med" len="med"/>
                    </a:lnT>
                    <a:lnB w="12700" cap="flat" cmpd="sng" algn="ctr">
                      <a:solidFill>
                        <a:srgbClr val="FFFFFF"/>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ctr"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LY1</a:t>
                      </a:r>
                    </a:p>
                  </a:txBody>
                  <a:tcPr anchor="ctr" horzOverflow="overflow">
                    <a:lnL w="12700" cap="flat" cmpd="sng" algn="ctr">
                      <a:solidFill>
                        <a:srgbClr val="FFFFFF"/>
                      </a:solidFill>
                      <a:prstDash val="solid"/>
                      <a:miter lim="800000"/>
                      <a:headEnd type="none" w="med" len="med"/>
                      <a:tailEnd type="none" w="med" len="med"/>
                    </a:lnL>
                    <a:lnR w="12700" cap="flat" cmpd="sng" algn="ctr">
                      <a:solidFill>
                        <a:srgbClr val="FFFFFF"/>
                      </a:solidFill>
                      <a:prstDash val="solid"/>
                      <a:miter lim="800000"/>
                      <a:headEnd type="none" w="med" len="med"/>
                      <a:tailEnd type="none" w="med" len="med"/>
                    </a:lnR>
                    <a:lnT w="38100" cap="flat" cmpd="sng" algn="ctr">
                      <a:solidFill>
                        <a:srgbClr val="FFFFFF"/>
                      </a:solidFill>
                      <a:prstDash val="solid"/>
                      <a:miter lim="800000"/>
                      <a:headEnd type="none" w="med" len="med"/>
                      <a:tailEnd type="none" w="med" len="med"/>
                    </a:lnT>
                    <a:lnB w="12700" cap="flat" cmpd="sng" algn="ctr">
                      <a:solidFill>
                        <a:srgbClr val="FFFFFF"/>
                      </a:solidFill>
                      <a:prstDash val="solid"/>
                      <a:miter lim="800000"/>
                      <a:headEnd type="none" w="med" len="med"/>
                      <a:tailEnd type="none" w="med" len="med"/>
                    </a:lnB>
                    <a:lnTlToBr>
                      <a:noFill/>
                    </a:lnTlToBr>
                    <a:lnBlToTr>
                      <a:noFill/>
                    </a:lnBlToTr>
                    <a:solidFill>
                      <a:schemeClr val="bg1"/>
                    </a:solidFill>
                  </a:tcPr>
                </a:tc>
                <a:tc rowSpan="3">
                  <a:txBody>
                    <a:bodyPr/>
                    <a:lstStyle/>
                    <a:p>
                      <a:pPr marL="0" marR="0" lvl="0" indent="0" algn="just"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dirty="0" smtClean="0">
                          <a:ln>
                            <a:noFill/>
                          </a:ln>
                          <a:solidFill>
                            <a:srgbClr val="0000FF"/>
                          </a:solidFill>
                          <a:effectLst/>
                          <a:latin typeface="楷体_GB2312" pitchFamily="49" charset="-122"/>
                          <a:ea typeface="楷体_GB2312" pitchFamily="49" charset="-122"/>
                          <a:sym typeface="Arial" pitchFamily="34" charset="0"/>
                        </a:rPr>
                        <a:t>1.</a:t>
                      </a:r>
                      <a:r>
                        <a:rPr kumimoji="0" lang="zh-CN" altLang="en-US" sz="2000" b="1" i="0" u="none" strike="noStrike" cap="none" normalizeH="0" baseline="0" dirty="0" smtClean="0">
                          <a:ln>
                            <a:noFill/>
                          </a:ln>
                          <a:solidFill>
                            <a:srgbClr val="0000FF"/>
                          </a:solidFill>
                          <a:effectLst/>
                          <a:latin typeface="楷体_GB2312" pitchFamily="49" charset="-122"/>
                          <a:ea typeface="楷体_GB2312" pitchFamily="49" charset="-122"/>
                          <a:sym typeface="Arial" pitchFamily="34" charset="0"/>
                        </a:rPr>
                        <a:t>多属硬铝</a:t>
                      </a:r>
                      <a:r>
                        <a:rPr kumimoji="0" lang="zh-CN" altLang="en-US" sz="2000" b="1" i="0" u="none" strike="noStrike" cap="none" normalizeH="0" baseline="0" dirty="0" smtClean="0">
                          <a:ln>
                            <a:noFill/>
                          </a:ln>
                          <a:solidFill>
                            <a:srgbClr val="000000"/>
                          </a:solidFill>
                          <a:effectLst/>
                          <a:latin typeface="楷体_GB2312" pitchFamily="49" charset="-122"/>
                          <a:ea typeface="楷体_GB2312" pitchFamily="49" charset="-122"/>
                          <a:sym typeface="Arial" pitchFamily="34" charset="0"/>
                        </a:rPr>
                        <a:t>，应用广泛。</a:t>
                      </a:r>
                      <a:r>
                        <a:rPr kumimoji="0" lang="zh-CN" altLang="en-US" sz="2000" b="1" i="0" u="none" strike="noStrike" cap="none" normalizeH="0" baseline="0" dirty="0" smtClean="0">
                          <a:ln>
                            <a:noFill/>
                          </a:ln>
                          <a:solidFill>
                            <a:srgbClr val="0000FF"/>
                          </a:solidFill>
                          <a:effectLst/>
                          <a:latin typeface="楷体_GB2312" pitchFamily="49" charset="-122"/>
                          <a:ea typeface="楷体_GB2312" pitchFamily="49" charset="-122"/>
                          <a:sym typeface="Arial" pitchFamily="34" charset="0"/>
                        </a:rPr>
                        <a:t>可热处理强化</a:t>
                      </a:r>
                      <a:r>
                        <a:rPr kumimoji="0" lang="zh-CN" altLang="en-US" sz="2000" b="1" i="0" u="none" strike="noStrike" cap="none" normalizeH="0" baseline="0" dirty="0" smtClean="0">
                          <a:ln>
                            <a:noFill/>
                          </a:ln>
                          <a:solidFill>
                            <a:schemeClr val="tx1"/>
                          </a:solidFill>
                          <a:effectLst/>
                          <a:latin typeface="楷体_GB2312" pitchFamily="49" charset="-122"/>
                          <a:ea typeface="楷体_GB2312" pitchFamily="49" charset="-122"/>
                          <a:sym typeface="Arial" pitchFamily="34" charset="0"/>
                        </a:rPr>
                        <a:t>（作用强烈），</a:t>
                      </a:r>
                      <a:r>
                        <a:rPr kumimoji="0" lang="zh-CN" altLang="en-US" sz="2000" b="1" i="0" u="none" strike="noStrike" cap="none" normalizeH="0" baseline="0" dirty="0" smtClean="0">
                          <a:ln>
                            <a:noFill/>
                          </a:ln>
                          <a:solidFill>
                            <a:srgbClr val="000000"/>
                          </a:solidFill>
                          <a:effectLst/>
                          <a:latin typeface="楷体_GB2312" pitchFamily="49" charset="-122"/>
                          <a:ea typeface="楷体_GB2312" pitchFamily="49" charset="-122"/>
                          <a:sym typeface="Arial" pitchFamily="34" charset="0"/>
                        </a:rPr>
                        <a:t>加工工艺性能优良，可焊接；但耐蚀性差，腐蚀环境可包铝防护。多采用自然时效以降低晶间腐蚀倾向。如：</a:t>
                      </a:r>
                      <a:r>
                        <a:rPr kumimoji="0" lang="en-US" sz="2000" b="1" i="0" u="none" strike="noStrike" cap="none" normalizeH="0" baseline="0" dirty="0" err="1" smtClean="0">
                          <a:ln>
                            <a:noFill/>
                          </a:ln>
                          <a:solidFill>
                            <a:srgbClr val="000000"/>
                          </a:solidFill>
                          <a:effectLst/>
                          <a:latin typeface="楷体_GB2312" pitchFamily="49" charset="-122"/>
                          <a:ea typeface="楷体_GB2312" pitchFamily="49" charset="-122"/>
                          <a:sym typeface="Arial" pitchFamily="34" charset="0"/>
                        </a:rPr>
                        <a:t>2A01</a:t>
                      </a:r>
                      <a:r>
                        <a:rPr kumimoji="0" lang="zh-CN" altLang="en-US" sz="2000" b="1" i="0" u="none" strike="noStrike" cap="none" normalizeH="0" baseline="0" dirty="0" smtClean="0">
                          <a:ln>
                            <a:noFill/>
                          </a:ln>
                          <a:solidFill>
                            <a:srgbClr val="000000"/>
                          </a:solidFill>
                          <a:effectLst/>
                          <a:latin typeface="楷体_GB2312" pitchFamily="49" charset="-122"/>
                          <a:ea typeface="楷体_GB2312" pitchFamily="49" charset="-122"/>
                          <a:sym typeface="Arial" pitchFamily="34" charset="0"/>
                        </a:rPr>
                        <a:t>为低强度硬铝，用作铆接材料。</a:t>
                      </a:r>
                      <a:r>
                        <a:rPr kumimoji="0" lang="en-US" sz="2000" b="1" i="0" u="none" strike="noStrike" cap="none" normalizeH="0" baseline="0" dirty="0" err="1" smtClean="0">
                          <a:ln>
                            <a:noFill/>
                          </a:ln>
                          <a:solidFill>
                            <a:srgbClr val="000000"/>
                          </a:solidFill>
                          <a:effectLst/>
                          <a:latin typeface="楷体_GB2312" pitchFamily="49" charset="-122"/>
                          <a:ea typeface="楷体_GB2312" pitchFamily="49" charset="-122"/>
                          <a:sym typeface="Arial" pitchFamily="34" charset="0"/>
                        </a:rPr>
                        <a:t>2A11</a:t>
                      </a:r>
                      <a:r>
                        <a:rPr kumimoji="0" lang="zh-CN" altLang="en-US" sz="2000" b="1" i="0" u="none" strike="noStrike" cap="none" normalizeH="0" baseline="0" dirty="0" smtClean="0">
                          <a:ln>
                            <a:noFill/>
                          </a:ln>
                          <a:solidFill>
                            <a:srgbClr val="000000"/>
                          </a:solidFill>
                          <a:effectLst/>
                          <a:latin typeface="楷体_GB2312" pitchFamily="49" charset="-122"/>
                          <a:ea typeface="楷体_GB2312" pitchFamily="49" charset="-122"/>
                          <a:sym typeface="Arial" pitchFamily="34" charset="0"/>
                        </a:rPr>
                        <a:t>为中强度硬铝（标准硬铝），用作中等载荷结构零件，如铆钉、骨架、叶片。</a:t>
                      </a:r>
                      <a:r>
                        <a:rPr kumimoji="0" lang="en-US" sz="2000" b="1" i="0" u="none" strike="noStrike" cap="none" normalizeH="0" baseline="0" dirty="0" err="1" smtClean="0">
                          <a:ln>
                            <a:noFill/>
                          </a:ln>
                          <a:solidFill>
                            <a:srgbClr val="000000"/>
                          </a:solidFill>
                          <a:effectLst/>
                          <a:latin typeface="楷体_GB2312" pitchFamily="49" charset="-122"/>
                          <a:ea typeface="楷体_GB2312" pitchFamily="49" charset="-122"/>
                          <a:sym typeface="Arial" pitchFamily="34" charset="0"/>
                        </a:rPr>
                        <a:t>2A12</a:t>
                      </a:r>
                      <a:r>
                        <a:rPr kumimoji="0" lang="zh-CN" altLang="en-US" sz="2000" b="1" i="0" u="none" strike="noStrike" cap="none" normalizeH="0" baseline="0" dirty="0" smtClean="0">
                          <a:ln>
                            <a:noFill/>
                          </a:ln>
                          <a:solidFill>
                            <a:srgbClr val="000000"/>
                          </a:solidFill>
                          <a:effectLst/>
                          <a:latin typeface="楷体_GB2312" pitchFamily="49" charset="-122"/>
                          <a:ea typeface="楷体_GB2312" pitchFamily="49" charset="-122"/>
                          <a:sym typeface="Arial" pitchFamily="34" charset="0"/>
                        </a:rPr>
                        <a:t>为高强度硬铝，用作更高载荷构件。</a:t>
                      </a:r>
                    </a:p>
                  </a:txBody>
                  <a:tcPr anchor="ctr" horzOverflow="overflow">
                    <a:lnL w="12700" cap="flat" cmpd="sng" algn="ctr">
                      <a:solidFill>
                        <a:srgbClr val="FFFFFF"/>
                      </a:solidFill>
                      <a:prstDash val="solid"/>
                      <a:miter lim="800000"/>
                      <a:headEnd type="none" w="med" len="med"/>
                      <a:tailEnd type="none" w="med" len="med"/>
                    </a:lnL>
                    <a:lnR w="12700" cap="flat" cmpd="sng" algn="ctr">
                      <a:solidFill>
                        <a:srgbClr val="FFFFFF"/>
                      </a:solidFill>
                      <a:prstDash val="solid"/>
                      <a:miter lim="800000"/>
                      <a:headEnd type="none" w="med" len="med"/>
                      <a:tailEnd type="none" w="med" len="med"/>
                    </a:lnR>
                    <a:lnT w="38100" cap="flat" cmpd="sng" algn="ctr">
                      <a:solidFill>
                        <a:srgbClr val="FFFFFF"/>
                      </a:solidFill>
                      <a:prstDash val="solid"/>
                      <a:miter lim="800000"/>
                      <a:headEnd type="none" w="med" len="med"/>
                      <a:tailEnd type="none" w="med" len="med"/>
                    </a:lnT>
                    <a:lnB w="12700" cap="flat" cmpd="sng" algn="ctr">
                      <a:solidFill>
                        <a:srgbClr val="FFFFFF"/>
                      </a:solidFill>
                      <a:prstDash val="solid"/>
                      <a:miter lim="800000"/>
                      <a:headEnd type="none" w="med" len="med"/>
                      <a:tailEnd type="none" w="med" len="med"/>
                    </a:lnB>
                    <a:lnTlToBr>
                      <a:noFill/>
                    </a:lnTlToBr>
                    <a:lnBlToTr>
                      <a:noFill/>
                    </a:lnBlToTr>
                    <a:solidFill>
                      <a:srgbClr val="D8D8D8"/>
                    </a:solidFill>
                  </a:tcPr>
                </a:tc>
              </a:tr>
              <a:tr h="788988">
                <a:tc>
                  <a:txBody>
                    <a:bodyPr/>
                    <a:lstStyle/>
                    <a:p>
                      <a:pPr marL="0" marR="0" lvl="0" indent="0" algn="ctr"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2A11</a:t>
                      </a:r>
                    </a:p>
                  </a:txBody>
                  <a:tcPr anchor="ctr" horzOverflow="overflow">
                    <a:lnL w="12700" cap="flat" cmpd="sng" algn="ctr">
                      <a:solidFill>
                        <a:srgbClr val="FFFFFF"/>
                      </a:solidFill>
                      <a:prstDash val="solid"/>
                      <a:miter lim="800000"/>
                      <a:headEnd type="none" w="med" len="med"/>
                      <a:tailEnd type="none" w="med" len="med"/>
                    </a:lnL>
                    <a:lnR w="12700" cap="flat" cmpd="sng" algn="ctr">
                      <a:solidFill>
                        <a:srgbClr val="FFFFFF"/>
                      </a:solidFill>
                      <a:prstDash val="solid"/>
                      <a:miter lim="800000"/>
                      <a:headEnd type="none" w="med" len="med"/>
                      <a:tailEnd type="none" w="med" len="med"/>
                    </a:lnR>
                    <a:lnT w="12700" cap="flat" cmpd="sng" algn="ctr">
                      <a:solidFill>
                        <a:srgbClr val="FFFFFF"/>
                      </a:solidFill>
                      <a:prstDash val="solid"/>
                      <a:miter lim="800000"/>
                      <a:headEnd type="none" w="med" len="med"/>
                      <a:tailEnd type="none" w="med" len="med"/>
                    </a:lnT>
                    <a:lnB w="12700" cap="flat" cmpd="sng" algn="ctr">
                      <a:solidFill>
                        <a:srgbClr val="FFFFFF"/>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ctr"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LY11</a:t>
                      </a:r>
                    </a:p>
                  </a:txBody>
                  <a:tcPr anchor="ctr" horzOverflow="overflow">
                    <a:lnL w="12700" cap="flat" cmpd="sng" algn="ctr">
                      <a:solidFill>
                        <a:srgbClr val="FFFFFF"/>
                      </a:solidFill>
                      <a:prstDash val="solid"/>
                      <a:miter lim="800000"/>
                      <a:headEnd type="none" w="med" len="med"/>
                      <a:tailEnd type="none" w="med" len="med"/>
                    </a:lnL>
                    <a:lnR w="12700" cap="flat" cmpd="sng" algn="ctr">
                      <a:solidFill>
                        <a:srgbClr val="FFFFFF"/>
                      </a:solidFill>
                      <a:prstDash val="solid"/>
                      <a:miter lim="800000"/>
                      <a:headEnd type="none" w="med" len="med"/>
                      <a:tailEnd type="none" w="med" len="med"/>
                    </a:lnR>
                    <a:lnT w="12700" cap="flat" cmpd="sng" algn="ctr">
                      <a:solidFill>
                        <a:srgbClr val="FFFFFF"/>
                      </a:solidFill>
                      <a:prstDash val="solid"/>
                      <a:miter lim="800000"/>
                      <a:headEnd type="none" w="med" len="med"/>
                      <a:tailEnd type="none" w="med" len="med"/>
                    </a:lnT>
                    <a:lnB w="12700" cap="flat" cmpd="sng" algn="ctr">
                      <a:solidFill>
                        <a:srgbClr val="FFFFFF"/>
                      </a:solidFill>
                      <a:prstDash val="solid"/>
                      <a:miter lim="800000"/>
                      <a:headEnd type="none" w="med" len="med"/>
                      <a:tailEnd type="none" w="med" len="med"/>
                    </a:lnB>
                    <a:lnTlToBr>
                      <a:noFill/>
                    </a:lnTlToBr>
                    <a:lnBlToTr>
                      <a:noFill/>
                    </a:lnBlToTr>
                    <a:solidFill>
                      <a:schemeClr val="bg1"/>
                    </a:solidFill>
                  </a:tcPr>
                </a:tc>
                <a:tc vMerge="1">
                  <a:txBody>
                    <a:bodyPr/>
                    <a:lstStyle/>
                    <a:p>
                      <a:endParaRPr lang="zh-CN" altLang="en-US"/>
                    </a:p>
                  </a:txBody>
                  <a:tcPr/>
                </a:tc>
              </a:tr>
              <a:tr h="753913">
                <a:tc>
                  <a:txBody>
                    <a:bodyPr/>
                    <a:lstStyle/>
                    <a:p>
                      <a:pPr marL="0" marR="0" lvl="0" indent="0" algn="ctr"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2A12</a:t>
                      </a:r>
                    </a:p>
                  </a:txBody>
                  <a:tcPr anchor="ctr" horzOverflow="overflow">
                    <a:lnL w="12700" cap="flat" cmpd="sng" algn="ctr">
                      <a:solidFill>
                        <a:srgbClr val="FFFFFF"/>
                      </a:solidFill>
                      <a:prstDash val="solid"/>
                      <a:miter lim="800000"/>
                      <a:headEnd type="none" w="med" len="med"/>
                      <a:tailEnd type="none" w="med" len="med"/>
                    </a:lnL>
                    <a:lnR w="12700" cap="flat" cmpd="sng" algn="ctr">
                      <a:solidFill>
                        <a:srgbClr val="FFFFFF"/>
                      </a:solidFill>
                      <a:prstDash val="solid"/>
                      <a:miter lim="800000"/>
                      <a:headEnd type="none" w="med" len="med"/>
                      <a:tailEnd type="none" w="med" len="med"/>
                    </a:lnR>
                    <a:lnT w="12700" cap="flat" cmpd="sng" algn="ctr">
                      <a:solidFill>
                        <a:srgbClr val="FFFFFF"/>
                      </a:solidFill>
                      <a:prstDash val="solid"/>
                      <a:miter lim="800000"/>
                      <a:headEnd type="none" w="med" len="med"/>
                      <a:tailEnd type="none" w="med" len="med"/>
                    </a:lnT>
                    <a:lnB w="12700" cap="flat" cmpd="sng" algn="ctr">
                      <a:solidFill>
                        <a:srgbClr val="FFFFFF"/>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ctr"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dirty="0" err="1" smtClean="0">
                          <a:ln>
                            <a:noFill/>
                          </a:ln>
                          <a:solidFill>
                            <a:srgbClr val="000000"/>
                          </a:solidFill>
                          <a:effectLst/>
                          <a:latin typeface="楷体_GB2312" pitchFamily="49" charset="-122"/>
                          <a:ea typeface="楷体_GB2312" pitchFamily="49" charset="-122"/>
                          <a:sym typeface="Arial" pitchFamily="34" charset="0"/>
                        </a:rPr>
                        <a:t>LY12</a:t>
                      </a:r>
                      <a:endParaRPr kumimoji="0" lang="en-US" sz="2000" b="1" i="0" u="none" strike="noStrike" cap="none" normalizeH="0" baseline="0" dirty="0" smtClean="0">
                        <a:ln>
                          <a:noFill/>
                        </a:ln>
                        <a:solidFill>
                          <a:srgbClr val="000000"/>
                        </a:solidFill>
                        <a:effectLst/>
                        <a:latin typeface="楷体_GB2312" pitchFamily="49" charset="-122"/>
                        <a:ea typeface="楷体_GB2312" pitchFamily="49" charset="-122"/>
                        <a:sym typeface="Arial" pitchFamily="34" charset="0"/>
                      </a:endParaRPr>
                    </a:p>
                  </a:txBody>
                  <a:tcPr anchor="ctr" horzOverflow="overflow">
                    <a:lnL w="12700" cap="flat" cmpd="sng" algn="ctr">
                      <a:solidFill>
                        <a:srgbClr val="FFFFFF"/>
                      </a:solidFill>
                      <a:prstDash val="solid"/>
                      <a:miter lim="800000"/>
                      <a:headEnd type="none" w="med" len="med"/>
                      <a:tailEnd type="none" w="med" len="med"/>
                    </a:lnL>
                    <a:lnR w="12700" cap="flat" cmpd="sng" algn="ctr">
                      <a:solidFill>
                        <a:srgbClr val="FFFFFF"/>
                      </a:solidFill>
                      <a:prstDash val="solid"/>
                      <a:miter lim="800000"/>
                      <a:headEnd type="none" w="med" len="med"/>
                      <a:tailEnd type="none" w="med" len="med"/>
                    </a:lnR>
                    <a:lnT w="12700" cap="flat" cmpd="sng" algn="ctr">
                      <a:solidFill>
                        <a:srgbClr val="FFFFFF"/>
                      </a:solidFill>
                      <a:prstDash val="solid"/>
                      <a:miter lim="800000"/>
                      <a:headEnd type="none" w="med" len="med"/>
                      <a:tailEnd type="none" w="med" len="med"/>
                    </a:lnT>
                    <a:lnB w="12700" cap="flat" cmpd="sng" algn="ctr">
                      <a:solidFill>
                        <a:srgbClr val="FFFFFF"/>
                      </a:solidFill>
                      <a:prstDash val="solid"/>
                      <a:miter lim="800000"/>
                      <a:headEnd type="none" w="med" len="med"/>
                      <a:tailEnd type="none" w="med" len="med"/>
                    </a:lnB>
                    <a:lnTlToBr>
                      <a:noFill/>
                    </a:lnTlToBr>
                    <a:lnBlToTr>
                      <a:noFill/>
                    </a:lnBlToTr>
                    <a:solidFill>
                      <a:schemeClr val="bg1"/>
                    </a:solidFill>
                  </a:tcPr>
                </a:tc>
                <a:tc vMerge="1">
                  <a:txBody>
                    <a:bodyPr/>
                    <a:lstStyle/>
                    <a:p>
                      <a:endParaRPr lang="zh-CN" altLang="en-US"/>
                    </a:p>
                  </a:txBody>
                  <a:tcPr/>
                </a:tc>
              </a:tr>
            </a:tbl>
          </a:graphicData>
        </a:graphic>
      </p:graphicFrame>
      <p:sp>
        <p:nvSpPr>
          <p:cNvPr id="16406" name="矩形 4"/>
          <p:cNvSpPr>
            <a:spLocks noChangeArrowheads="1"/>
          </p:cNvSpPr>
          <p:nvPr/>
        </p:nvSpPr>
        <p:spPr bwMode="auto">
          <a:xfrm>
            <a:off x="251520" y="2377911"/>
            <a:ext cx="539552" cy="3139321"/>
          </a:xfrm>
          <a:prstGeom prst="rect">
            <a:avLst/>
          </a:prstGeom>
          <a:solidFill>
            <a:schemeClr val="bg1">
              <a:lumMod val="85000"/>
            </a:schemeClr>
          </a:solidFill>
          <a:ln w="9525" cmpd="sng">
            <a:noFill/>
            <a:miter lim="800000"/>
            <a:headEnd/>
            <a:tailEnd/>
          </a:ln>
        </p:spPr>
        <p:txBody>
          <a:bodyPr wrap="square">
            <a:spAutoFit/>
          </a:bodyPr>
          <a:lstStyle/>
          <a:p>
            <a:pPr algn="ctr">
              <a:lnSpc>
                <a:spcPct val="90000"/>
              </a:lnSpc>
            </a:pPr>
            <a:r>
              <a:rPr lang="zh-CN" altLang="en-US" sz="2000" dirty="0">
                <a:solidFill>
                  <a:srgbClr val="C00000"/>
                </a:solidFill>
                <a:latin typeface="黑体" pitchFamily="2" charset="-122"/>
                <a:ea typeface="黑体" pitchFamily="2" charset="-122"/>
                <a:sym typeface="Arial" pitchFamily="34" charset="0"/>
              </a:rPr>
              <a:t>合金元素↑</a:t>
            </a:r>
            <a:endParaRPr lang="zh-CN" altLang="en-US" sz="2400" dirty="0">
              <a:solidFill>
                <a:srgbClr val="C00000"/>
              </a:solidFill>
              <a:latin typeface="黑体" pitchFamily="2" charset="-122"/>
              <a:ea typeface="黑体" pitchFamily="2" charset="-122"/>
              <a:sym typeface="Arial" pitchFamily="34" charset="0"/>
            </a:endParaRPr>
          </a:p>
          <a:p>
            <a:pPr algn="ctr">
              <a:lnSpc>
                <a:spcPct val="90000"/>
              </a:lnSpc>
            </a:pPr>
            <a:r>
              <a:rPr lang="zh-CN" altLang="en-US" sz="2000" dirty="0">
                <a:solidFill>
                  <a:srgbClr val="C00000"/>
                </a:solidFill>
                <a:latin typeface="黑体" pitchFamily="2" charset="-122"/>
                <a:ea typeface="黑体" pitchFamily="2" charset="-122"/>
                <a:sym typeface="Arial" pitchFamily="34" charset="0"/>
              </a:rPr>
              <a:t>强度↑塑性↓</a:t>
            </a:r>
          </a:p>
        </p:txBody>
      </p:sp>
      <p:sp>
        <p:nvSpPr>
          <p:cNvPr id="16407" name="燕尾形箭头 6"/>
          <p:cNvSpPr>
            <a:spLocks/>
          </p:cNvSpPr>
          <p:nvPr/>
        </p:nvSpPr>
        <p:spPr bwMode="auto">
          <a:xfrm rot="5400000" flipV="1">
            <a:off x="-392844" y="3750095"/>
            <a:ext cx="2520604" cy="64268"/>
          </a:xfrm>
          <a:prstGeom prst="notchedRightArrow">
            <a:avLst>
              <a:gd name="adj1" fmla="val 50000"/>
              <a:gd name="adj2" fmla="val 120637"/>
            </a:avLst>
          </a:prstGeom>
          <a:solidFill>
            <a:srgbClr val="0000CC"/>
          </a:solidFill>
          <a:ln w="9525" cap="flat" cmpd="sng">
            <a:solidFill>
              <a:schemeClr val="tx1"/>
            </a:solidFill>
            <a:miter lim="800000"/>
            <a:headEnd/>
            <a:tailEnd/>
          </a:ln>
        </p:spPr>
        <p:txBody>
          <a:bodyPr/>
          <a:lstStyle/>
          <a:p>
            <a:pPr eaLnBrk="1" hangingPunct="1"/>
            <a:endParaRPr lang="zh-CN" altLang="zh-CN" b="0" i="1">
              <a:sym typeface="Arial" pitchFamily="34" charset="0"/>
            </a:endParaRPr>
          </a:p>
        </p:txBody>
      </p:sp>
      <p:sp>
        <p:nvSpPr>
          <p:cNvPr id="16409" name="直接连接符 14"/>
          <p:cNvSpPr>
            <a:spLocks noChangeShapeType="1"/>
          </p:cNvSpPr>
          <p:nvPr/>
        </p:nvSpPr>
        <p:spPr bwMode="auto">
          <a:xfrm>
            <a:off x="3384128" y="4322127"/>
            <a:ext cx="431800" cy="0"/>
          </a:xfrm>
          <a:prstGeom prst="line">
            <a:avLst/>
          </a:prstGeom>
          <a:noFill/>
          <a:ln w="28575" cap="flat" cmpd="sng">
            <a:solidFill>
              <a:srgbClr val="C00000"/>
            </a:solidFill>
            <a:miter lim="800000"/>
            <a:headEnd/>
            <a:tailEnd/>
          </a:ln>
        </p:spPr>
        <p:txBody>
          <a:bodyPr/>
          <a:lstStyle/>
          <a:p>
            <a:endParaRPr lang="zh-CN" altLang="en-US"/>
          </a:p>
        </p:txBody>
      </p:sp>
      <p:sp>
        <p:nvSpPr>
          <p:cNvPr id="16411" name="直接连接符 27"/>
          <p:cNvSpPr>
            <a:spLocks noChangeShapeType="1"/>
          </p:cNvSpPr>
          <p:nvPr/>
        </p:nvSpPr>
        <p:spPr bwMode="auto">
          <a:xfrm>
            <a:off x="2845320" y="2739216"/>
            <a:ext cx="1258888" cy="0"/>
          </a:xfrm>
          <a:prstGeom prst="line">
            <a:avLst/>
          </a:prstGeom>
          <a:noFill/>
          <a:ln w="28575" cap="flat" cmpd="sng">
            <a:solidFill>
              <a:srgbClr val="C00000"/>
            </a:solidFill>
            <a:miter lim="800000"/>
            <a:headEnd/>
            <a:tailEnd/>
          </a:ln>
        </p:spPr>
        <p:txBody>
          <a:bodyPr/>
          <a:lstStyle/>
          <a:p>
            <a:endParaRPr lang="zh-CN" altLang="en-US"/>
          </a:p>
        </p:txBody>
      </p:sp>
      <p:sp>
        <p:nvSpPr>
          <p:cNvPr id="16412" name="直接连接符 28"/>
          <p:cNvSpPr>
            <a:spLocks noChangeShapeType="1"/>
          </p:cNvSpPr>
          <p:nvPr/>
        </p:nvSpPr>
        <p:spPr bwMode="auto">
          <a:xfrm>
            <a:off x="5688384" y="2739216"/>
            <a:ext cx="1619250" cy="0"/>
          </a:xfrm>
          <a:prstGeom prst="line">
            <a:avLst/>
          </a:prstGeom>
          <a:noFill/>
          <a:ln w="28575" cap="flat" cmpd="sng">
            <a:solidFill>
              <a:srgbClr val="C00000"/>
            </a:solidFill>
            <a:miter lim="800000"/>
            <a:headEnd/>
            <a:tailEnd/>
          </a:ln>
        </p:spPr>
        <p:txBody>
          <a:bodyPr/>
          <a:lstStyle/>
          <a:p>
            <a:endParaRPr lang="zh-CN" altLang="en-US"/>
          </a:p>
        </p:txBody>
      </p:sp>
      <p:sp>
        <p:nvSpPr>
          <p:cNvPr id="16413" name="直接连接符 37"/>
          <p:cNvSpPr>
            <a:spLocks noChangeShapeType="1"/>
          </p:cNvSpPr>
          <p:nvPr/>
        </p:nvSpPr>
        <p:spPr bwMode="auto">
          <a:xfrm>
            <a:off x="8568704" y="3962087"/>
            <a:ext cx="287338" cy="0"/>
          </a:xfrm>
          <a:prstGeom prst="line">
            <a:avLst/>
          </a:prstGeom>
          <a:noFill/>
          <a:ln w="28575" cap="flat" cmpd="sng">
            <a:solidFill>
              <a:srgbClr val="C00000"/>
            </a:solidFill>
            <a:miter lim="800000"/>
            <a:headEnd/>
            <a:tailEnd/>
          </a:ln>
        </p:spPr>
        <p:txBody>
          <a:bodyPr/>
          <a:lstStyle/>
          <a:p>
            <a:endParaRPr lang="zh-CN" altLang="en-US"/>
          </a:p>
        </p:txBody>
      </p:sp>
      <p:pic>
        <p:nvPicPr>
          <p:cNvPr id="16414" name="Picture 14" descr="c:\DOCUME~1\yangping\APPLIC~1\360se6\USERDA~1\Temp\2_1518~1.JPG"/>
          <p:cNvPicPr>
            <a:picLocks noChangeAspect="1" noChangeArrowheads="1"/>
          </p:cNvPicPr>
          <p:nvPr/>
        </p:nvPicPr>
        <p:blipFill>
          <a:blip r:embed="rId3" cstate="print"/>
          <a:srcRect/>
          <a:stretch>
            <a:fillRect/>
          </a:stretch>
        </p:blipFill>
        <p:spPr bwMode="auto">
          <a:xfrm>
            <a:off x="3563888" y="4824437"/>
            <a:ext cx="2328863" cy="1412875"/>
          </a:xfrm>
          <a:prstGeom prst="rect">
            <a:avLst/>
          </a:prstGeom>
          <a:noFill/>
          <a:ln w="9525">
            <a:noFill/>
            <a:miter lim="800000"/>
            <a:headEnd/>
            <a:tailEnd/>
          </a:ln>
        </p:spPr>
      </p:pic>
      <p:pic>
        <p:nvPicPr>
          <p:cNvPr id="16415" name="Picture 12" descr="http://jpkc.wxit.edu.cn/gccl/01/wangluokecheng/jiang/6yousejinshu/6-1/6-1sc/08.jpg"/>
          <p:cNvPicPr>
            <a:picLocks noChangeAspect="1" noChangeArrowheads="1"/>
          </p:cNvPicPr>
          <p:nvPr/>
        </p:nvPicPr>
        <p:blipFill>
          <a:blip r:embed="rId4" cstate="print"/>
          <a:srcRect/>
          <a:stretch>
            <a:fillRect/>
          </a:stretch>
        </p:blipFill>
        <p:spPr bwMode="auto">
          <a:xfrm>
            <a:off x="6084168" y="4854373"/>
            <a:ext cx="2095500" cy="1368425"/>
          </a:xfrm>
          <a:prstGeom prst="rect">
            <a:avLst/>
          </a:prstGeom>
          <a:noFill/>
          <a:ln w="9525">
            <a:noFill/>
            <a:miter lim="800000"/>
            <a:headEnd/>
            <a:tailEnd/>
          </a:ln>
        </p:spPr>
      </p:pic>
      <p:sp>
        <p:nvSpPr>
          <p:cNvPr id="16416" name="Text Box 32"/>
          <p:cNvSpPr txBox="1">
            <a:spLocks noChangeArrowheads="1"/>
          </p:cNvSpPr>
          <p:nvPr/>
        </p:nvSpPr>
        <p:spPr bwMode="auto">
          <a:xfrm>
            <a:off x="660330" y="620688"/>
            <a:ext cx="5137945" cy="461665"/>
          </a:xfrm>
          <a:prstGeom prst="rect">
            <a:avLst/>
          </a:prstGeom>
          <a:noFill/>
          <a:ln w="9525">
            <a:noFill/>
            <a:miter lim="800000"/>
            <a:headEnd/>
            <a:tailEnd/>
          </a:ln>
        </p:spPr>
        <p:txBody>
          <a:bodyPr wrap="none">
            <a:spAutoFit/>
          </a:bodyPr>
          <a:lstStyle/>
          <a:p>
            <a:r>
              <a:rPr lang="en-US" altLang="zh-CN" sz="2400" b="1" dirty="0" smtClean="0">
                <a:solidFill>
                  <a:srgbClr val="000000"/>
                </a:solidFill>
                <a:latin typeface="楷体_GB2312" pitchFamily="49" charset="-122"/>
                <a:ea typeface="楷体_GB2312" pitchFamily="49" charset="-122"/>
                <a:sym typeface="Arial" pitchFamily="34" charset="0"/>
              </a:rPr>
              <a:t>①</a:t>
            </a:r>
            <a:r>
              <a:rPr lang="en-US" altLang="zh-CN" sz="2400" b="1" dirty="0" err="1" smtClean="0">
                <a:solidFill>
                  <a:srgbClr val="000000"/>
                </a:solidFill>
                <a:latin typeface="楷体_GB2312" pitchFamily="49" charset="-122"/>
                <a:ea typeface="楷体_GB2312" pitchFamily="49" charset="-122"/>
                <a:sym typeface="Arial" pitchFamily="34" charset="0"/>
              </a:rPr>
              <a:t>2XXX</a:t>
            </a:r>
            <a:r>
              <a:rPr lang="en-US" altLang="zh-CN" sz="2400" b="1" dirty="0" smtClean="0">
                <a:solidFill>
                  <a:srgbClr val="000000"/>
                </a:solidFill>
                <a:latin typeface="楷体_GB2312" pitchFamily="49" charset="-122"/>
                <a:ea typeface="楷体_GB2312" pitchFamily="49" charset="-122"/>
                <a:sym typeface="Arial" pitchFamily="34" charset="0"/>
              </a:rPr>
              <a:t>——</a:t>
            </a:r>
            <a:r>
              <a:rPr lang="zh-CN" altLang="en-US" sz="2400" b="1" dirty="0" smtClean="0">
                <a:solidFill>
                  <a:schemeClr val="tx2"/>
                </a:solidFill>
                <a:latin typeface="楷体_GB2312" pitchFamily="49" charset="-122"/>
                <a:ea typeface="楷体_GB2312" pitchFamily="49" charset="-122"/>
                <a:sym typeface="Arial" pitchFamily="34" charset="0"/>
              </a:rPr>
              <a:t>牌号</a:t>
            </a:r>
            <a:r>
              <a:rPr lang="zh-CN" altLang="en-US" sz="2400" b="1" dirty="0">
                <a:solidFill>
                  <a:schemeClr val="tx2"/>
                </a:solidFill>
                <a:latin typeface="楷体_GB2312" pitchFamily="49" charset="-122"/>
                <a:ea typeface="楷体_GB2312" pitchFamily="49" charset="-122"/>
                <a:sym typeface="Arial" pitchFamily="34" charset="0"/>
              </a:rPr>
              <a:t>多</a:t>
            </a:r>
            <a:r>
              <a:rPr lang="zh-CN" altLang="en-US" sz="2400" b="1" dirty="0">
                <a:solidFill>
                  <a:srgbClr val="000000"/>
                </a:solidFill>
                <a:latin typeface="楷体_GB2312" pitchFamily="49" charset="-122"/>
                <a:ea typeface="楷体_GB2312" pitchFamily="49" charset="-122"/>
                <a:sym typeface="Arial" pitchFamily="34" charset="0"/>
              </a:rPr>
              <a:t>，性能不尽相同。</a:t>
            </a:r>
          </a:p>
        </p:txBody>
      </p:sp>
      <p:sp>
        <p:nvSpPr>
          <p:cNvPr id="16417" name="Text Box 33"/>
          <p:cNvSpPr txBox="1">
            <a:spLocks noChangeArrowheads="1"/>
          </p:cNvSpPr>
          <p:nvPr/>
        </p:nvSpPr>
        <p:spPr bwMode="auto">
          <a:xfrm>
            <a:off x="792163" y="1196727"/>
            <a:ext cx="1718740" cy="461665"/>
          </a:xfrm>
          <a:prstGeom prst="rect">
            <a:avLst/>
          </a:prstGeom>
          <a:noFill/>
          <a:ln w="9525">
            <a:noFill/>
            <a:miter lim="800000"/>
            <a:headEnd/>
            <a:tailEnd/>
          </a:ln>
        </p:spPr>
        <p:txBody>
          <a:bodyPr wrap="none">
            <a:spAutoFit/>
          </a:bodyPr>
          <a:lstStyle/>
          <a:p>
            <a:pPr>
              <a:buClr>
                <a:srgbClr val="0000CC"/>
              </a:buClr>
              <a:buFont typeface="Wingdings" pitchFamily="2" charset="2"/>
              <a:buChar char="u"/>
            </a:pPr>
            <a:r>
              <a:rPr lang="zh-CN" altLang="en-US" sz="2400" b="1" dirty="0" smtClean="0">
                <a:latin typeface="黑体" pitchFamily="2" charset="-122"/>
                <a:ea typeface="黑体" pitchFamily="2" charset="-122"/>
                <a:sym typeface="Arial" pitchFamily="34" charset="0"/>
              </a:rPr>
              <a:t>多</a:t>
            </a:r>
            <a:r>
              <a:rPr lang="zh-CN" altLang="en-US" sz="2400" b="1" dirty="0">
                <a:latin typeface="黑体" pitchFamily="2" charset="-122"/>
                <a:ea typeface="黑体" pitchFamily="2" charset="-122"/>
                <a:sym typeface="Arial" pitchFamily="34" charset="0"/>
              </a:rPr>
              <a:t>属硬铝</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416"/>
                                        </p:tgtEl>
                                        <p:attrNameLst>
                                          <p:attrName>style.visibility</p:attrName>
                                        </p:attrNameLst>
                                      </p:cBhvr>
                                      <p:to>
                                        <p:strVal val="visible"/>
                                      </p:to>
                                    </p:set>
                                    <p:animEffect transition="in" filter="blinds(horizontal)">
                                      <p:cBhvr>
                                        <p:cTn id="7" dur="500"/>
                                        <p:tgtEl>
                                          <p:spTgt spid="1641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6417"/>
                                        </p:tgtEl>
                                        <p:attrNameLst>
                                          <p:attrName>style.visibility</p:attrName>
                                        </p:attrNameLst>
                                      </p:cBhvr>
                                      <p:to>
                                        <p:strVal val="visible"/>
                                      </p:to>
                                    </p:set>
                                    <p:animEffect transition="in" filter="blinds(horizontal)">
                                      <p:cBhvr>
                                        <p:cTn id="10" dur="500"/>
                                        <p:tgtEl>
                                          <p:spTgt spid="16417"/>
                                        </p:tgtEl>
                                      </p:cBhvr>
                                    </p:animEffect>
                                  </p:childTnLst>
                                </p:cTn>
                              </p:par>
                            </p:childTnLst>
                          </p:cTn>
                        </p:par>
                        <p:par>
                          <p:cTn id="11" fill="hold">
                            <p:stCondLst>
                              <p:cond delay="500"/>
                            </p:stCondLst>
                            <p:childTnLst>
                              <p:par>
                                <p:cTn id="12" presetID="3" presetClass="entr" presetSubtype="10" fill="hold" grpId="0" nodeType="afterEffect">
                                  <p:stCondLst>
                                    <p:cond delay="0"/>
                                  </p:stCondLst>
                                  <p:childTnLst>
                                    <p:set>
                                      <p:cBhvr>
                                        <p:cTn id="13" dur="1" fill="hold">
                                          <p:stCondLst>
                                            <p:cond delay="0"/>
                                          </p:stCondLst>
                                        </p:cTn>
                                        <p:tgtEl>
                                          <p:spTgt spid="16411"/>
                                        </p:tgtEl>
                                        <p:attrNameLst>
                                          <p:attrName>style.visibility</p:attrName>
                                        </p:attrNameLst>
                                      </p:cBhvr>
                                      <p:to>
                                        <p:strVal val="visible"/>
                                      </p:to>
                                    </p:set>
                                    <p:animEffect>
                                      <p:cBhvr>
                                        <p:cTn id="14" dur="500"/>
                                        <p:tgtEl>
                                          <p:spTgt spid="16411"/>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16412"/>
                                        </p:tgtEl>
                                        <p:attrNameLst>
                                          <p:attrName>style.visibility</p:attrName>
                                        </p:attrNameLst>
                                      </p:cBhvr>
                                      <p:to>
                                        <p:strVal val="visible"/>
                                      </p:to>
                                    </p:set>
                                    <p:animEffect>
                                      <p:cBhvr>
                                        <p:cTn id="19" dur="500"/>
                                        <p:tgtEl>
                                          <p:spTgt spid="16412"/>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6407"/>
                                        </p:tgtEl>
                                        <p:attrNameLst>
                                          <p:attrName>style.visibility</p:attrName>
                                        </p:attrNameLst>
                                      </p:cBhvr>
                                      <p:to>
                                        <p:strVal val="visible"/>
                                      </p:to>
                                    </p:set>
                                    <p:animEffect>
                                      <p:cBhvr>
                                        <p:cTn id="24" dur="500"/>
                                        <p:tgtEl>
                                          <p:spTgt spid="16407"/>
                                        </p:tgtEl>
                                      </p:cBhvr>
                                    </p:animEffect>
                                  </p:childTnLst>
                                </p:cTn>
                              </p:par>
                            </p:childTnLst>
                          </p:cTn>
                        </p:par>
                        <p:par>
                          <p:cTn id="25" fill="hold">
                            <p:stCondLst>
                              <p:cond delay="500"/>
                            </p:stCondLst>
                            <p:childTnLst>
                              <p:par>
                                <p:cTn id="26" presetID="3" presetClass="entr" presetSubtype="10" fill="hold" grpId="0" nodeType="afterEffect">
                                  <p:stCondLst>
                                    <p:cond delay="0"/>
                                  </p:stCondLst>
                                  <p:childTnLst>
                                    <p:set>
                                      <p:cBhvr>
                                        <p:cTn id="27" dur="1" fill="hold">
                                          <p:stCondLst>
                                            <p:cond delay="0"/>
                                          </p:stCondLst>
                                        </p:cTn>
                                        <p:tgtEl>
                                          <p:spTgt spid="16406"/>
                                        </p:tgtEl>
                                        <p:attrNameLst>
                                          <p:attrName>style.visibility</p:attrName>
                                        </p:attrNameLst>
                                      </p:cBhvr>
                                      <p:to>
                                        <p:strVal val="visible"/>
                                      </p:to>
                                    </p:set>
                                    <p:animEffect>
                                      <p:cBhvr>
                                        <p:cTn id="28" dur="500"/>
                                        <p:tgtEl>
                                          <p:spTgt spid="16406"/>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6413"/>
                                        </p:tgtEl>
                                        <p:attrNameLst>
                                          <p:attrName>style.visibility</p:attrName>
                                        </p:attrNameLst>
                                      </p:cBhvr>
                                      <p:to>
                                        <p:strVal val="visible"/>
                                      </p:to>
                                    </p:set>
                                    <p:animEffect>
                                      <p:cBhvr>
                                        <p:cTn id="33" dur="500"/>
                                        <p:tgtEl>
                                          <p:spTgt spid="16413"/>
                                        </p:tgtEl>
                                      </p:cBhvr>
                                    </p:animEffect>
                                  </p:childTnLst>
                                </p:cTn>
                              </p:par>
                            </p:childTnLst>
                          </p:cTn>
                        </p:par>
                        <p:par>
                          <p:cTn id="34" fill="hold">
                            <p:stCondLst>
                              <p:cond delay="500"/>
                            </p:stCondLst>
                            <p:childTnLst>
                              <p:par>
                                <p:cTn id="35" presetID="3" presetClass="entr" presetSubtype="10" fill="hold" nodeType="afterEffect">
                                  <p:stCondLst>
                                    <p:cond delay="0"/>
                                  </p:stCondLst>
                                  <p:childTnLst>
                                    <p:set>
                                      <p:cBhvr>
                                        <p:cTn id="36" dur="1" fill="hold">
                                          <p:stCondLst>
                                            <p:cond delay="0"/>
                                          </p:stCondLst>
                                        </p:cTn>
                                        <p:tgtEl>
                                          <p:spTgt spid="16414"/>
                                        </p:tgtEl>
                                        <p:attrNameLst>
                                          <p:attrName>style.visibility</p:attrName>
                                        </p:attrNameLst>
                                      </p:cBhvr>
                                      <p:to>
                                        <p:strVal val="visible"/>
                                      </p:to>
                                    </p:set>
                                    <p:animEffect>
                                      <p:cBhvr>
                                        <p:cTn id="37" dur="500"/>
                                        <p:tgtEl>
                                          <p:spTgt spid="16414"/>
                                        </p:tgtEl>
                                      </p:cBhvr>
                                    </p:animEffect>
                                  </p:childTnLst>
                                </p:cTn>
                              </p:par>
                            </p:childTnLst>
                          </p:cTn>
                        </p:par>
                        <p:par>
                          <p:cTn id="38" fill="hold">
                            <p:stCondLst>
                              <p:cond delay="1000"/>
                            </p:stCondLst>
                            <p:childTnLst>
                              <p:par>
                                <p:cTn id="39" presetID="3" presetClass="entr" presetSubtype="10" fill="hold" grpId="0" nodeType="afterEffect">
                                  <p:stCondLst>
                                    <p:cond delay="0"/>
                                  </p:stCondLst>
                                  <p:childTnLst>
                                    <p:set>
                                      <p:cBhvr>
                                        <p:cTn id="40" dur="1" fill="hold">
                                          <p:stCondLst>
                                            <p:cond delay="0"/>
                                          </p:stCondLst>
                                        </p:cTn>
                                        <p:tgtEl>
                                          <p:spTgt spid="16409"/>
                                        </p:tgtEl>
                                        <p:attrNameLst>
                                          <p:attrName>style.visibility</p:attrName>
                                        </p:attrNameLst>
                                      </p:cBhvr>
                                      <p:to>
                                        <p:strVal val="visible"/>
                                      </p:to>
                                    </p:set>
                                    <p:animEffect>
                                      <p:cBhvr>
                                        <p:cTn id="41" dur="500"/>
                                        <p:tgtEl>
                                          <p:spTgt spid="16409"/>
                                        </p:tgtEl>
                                      </p:cBhvr>
                                    </p:animEffect>
                                  </p:childTnLst>
                                </p:cTn>
                              </p:par>
                            </p:childTnLst>
                          </p:cTn>
                        </p:par>
                        <p:par>
                          <p:cTn id="42" fill="hold">
                            <p:stCondLst>
                              <p:cond delay="1500"/>
                            </p:stCondLst>
                            <p:childTnLst>
                              <p:par>
                                <p:cTn id="43" presetID="3" presetClass="entr" presetSubtype="10" fill="hold" nodeType="afterEffect">
                                  <p:stCondLst>
                                    <p:cond delay="0"/>
                                  </p:stCondLst>
                                  <p:childTnLst>
                                    <p:set>
                                      <p:cBhvr>
                                        <p:cTn id="44" dur="1" fill="hold">
                                          <p:stCondLst>
                                            <p:cond delay="0"/>
                                          </p:stCondLst>
                                        </p:cTn>
                                        <p:tgtEl>
                                          <p:spTgt spid="16415"/>
                                        </p:tgtEl>
                                        <p:attrNameLst>
                                          <p:attrName>style.visibility</p:attrName>
                                        </p:attrNameLst>
                                      </p:cBhvr>
                                      <p:to>
                                        <p:strVal val="visible"/>
                                      </p:to>
                                    </p:set>
                                    <p:animEffect>
                                      <p:cBhvr>
                                        <p:cTn id="45" dur="500"/>
                                        <p:tgtEl>
                                          <p:spTgt spid="164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06" grpId="0" bldLvl="0" animBg="1" autoUpdateAnimBg="0"/>
      <p:bldP spid="16407" grpId="0" bldLvl="0" animBg="1" autoUpdateAnimBg="0"/>
      <p:bldP spid="16409" grpId="0" animBg="1"/>
      <p:bldP spid="16411" grpId="0" animBg="1"/>
      <p:bldP spid="16412" grpId="0" animBg="1"/>
      <p:bldP spid="16413" grpId="0" animBg="1"/>
      <p:bldP spid="16416" grpId="0"/>
      <p:bldP spid="16417"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0" name="Group 2"/>
          <p:cNvGraphicFramePr>
            <a:graphicFrameLocks noGrp="1"/>
          </p:cNvGraphicFramePr>
          <p:nvPr/>
        </p:nvGraphicFramePr>
        <p:xfrm>
          <a:off x="389260" y="2852936"/>
          <a:ext cx="8431212" cy="2880320"/>
        </p:xfrm>
        <a:graphic>
          <a:graphicData uri="http://schemas.openxmlformats.org/drawingml/2006/table">
            <a:tbl>
              <a:tblPr/>
              <a:tblGrid>
                <a:gridCol w="923925"/>
                <a:gridCol w="1020291"/>
                <a:gridCol w="6486996"/>
              </a:tblGrid>
              <a:tr h="822325">
                <a:tc>
                  <a:txBody>
                    <a:bodyPr/>
                    <a:lstStyle/>
                    <a:p>
                      <a:pPr marL="0" marR="0" lvl="0" indent="0" algn="ctr"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zh-CN" sz="2000" b="1" i="0" u="none" strike="noStrike" cap="none" normalizeH="0" baseline="0" dirty="0" smtClean="0">
                          <a:ln>
                            <a:noFill/>
                          </a:ln>
                          <a:solidFill>
                            <a:srgbClr val="FFFFFF"/>
                          </a:solidFill>
                          <a:effectLst/>
                          <a:latin typeface="楷体_GB2312" pitchFamily="49" charset="-122"/>
                          <a:ea typeface="楷体_GB2312" pitchFamily="49" charset="-122"/>
                          <a:sym typeface="Arial" pitchFamily="34" charset="0"/>
                        </a:rPr>
                        <a:t>牌号</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06666"/>
                    </a:solidFill>
                  </a:tcPr>
                </a:tc>
                <a:tc>
                  <a:txBody>
                    <a:bodyPr/>
                    <a:lstStyle/>
                    <a:p>
                      <a:pPr marL="0" marR="0" lvl="0" indent="0" algn="ctr"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zh-CN" sz="2000" b="1" i="0" u="none" strike="noStrike" cap="none" normalizeH="0" baseline="0" smtClean="0">
                          <a:ln>
                            <a:noFill/>
                          </a:ln>
                          <a:solidFill>
                            <a:srgbClr val="FFFFFF"/>
                          </a:solidFill>
                          <a:effectLst/>
                          <a:latin typeface="楷体_GB2312" pitchFamily="49" charset="-122"/>
                          <a:ea typeface="楷体_GB2312" pitchFamily="49" charset="-122"/>
                          <a:sym typeface="Arial" pitchFamily="34" charset="0"/>
                        </a:rPr>
                        <a:t>旧牌号</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06666"/>
                    </a:solidFill>
                  </a:tcPr>
                </a:tc>
                <a:tc>
                  <a:txBody>
                    <a:bodyPr/>
                    <a:lstStyle/>
                    <a:p>
                      <a:pPr marL="0" marR="0" lvl="0" indent="0" algn="ctr"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zh-CN" altLang="en-US" sz="2000" b="1" i="0" u="none" strike="noStrike" cap="none" normalizeH="0" baseline="0" smtClean="0">
                          <a:ln>
                            <a:noFill/>
                          </a:ln>
                          <a:solidFill>
                            <a:srgbClr val="FFFFFF"/>
                          </a:solidFill>
                          <a:effectLst/>
                          <a:latin typeface="楷体_GB2312" pitchFamily="49" charset="-122"/>
                          <a:ea typeface="楷体_GB2312" pitchFamily="49" charset="-122"/>
                          <a:sym typeface="Arial" pitchFamily="34" charset="0"/>
                        </a:rPr>
                        <a:t>性能特点</a:t>
                      </a:r>
                      <a:r>
                        <a:rPr kumimoji="0" lang="en-US" sz="2000" b="1" i="0" u="none" strike="noStrike" cap="none" normalizeH="0" baseline="0" smtClean="0">
                          <a:ln>
                            <a:noFill/>
                          </a:ln>
                          <a:solidFill>
                            <a:srgbClr val="FFFFFF"/>
                          </a:solidFill>
                          <a:effectLst/>
                          <a:latin typeface="楷体_GB2312" pitchFamily="49" charset="-122"/>
                          <a:ea typeface="楷体_GB2312" pitchFamily="49" charset="-122"/>
                          <a:sym typeface="Arial" pitchFamily="34" charset="0"/>
                        </a:rPr>
                        <a:t>/</a:t>
                      </a:r>
                      <a:r>
                        <a:rPr kumimoji="0" lang="zh-CN" altLang="en-US" sz="2000" b="1" i="0" u="none" strike="noStrike" cap="none" normalizeH="0" baseline="0" smtClean="0">
                          <a:ln>
                            <a:noFill/>
                          </a:ln>
                          <a:solidFill>
                            <a:srgbClr val="FFFFFF"/>
                          </a:solidFill>
                          <a:effectLst/>
                          <a:latin typeface="楷体_GB2312" pitchFamily="49" charset="-122"/>
                          <a:ea typeface="楷体_GB2312" pitchFamily="49" charset="-122"/>
                          <a:sym typeface="Arial" pitchFamily="34" charset="0"/>
                        </a:rPr>
                        <a:t>应用</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06666"/>
                    </a:solidFill>
                  </a:tcPr>
                </a:tc>
              </a:tr>
              <a:tr h="457200">
                <a:tc>
                  <a:txBody>
                    <a:bodyPr/>
                    <a:lstStyle/>
                    <a:p>
                      <a:pPr marL="0" marR="0" lvl="0" indent="0" algn="ctr"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2A50</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LD5</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rowSpan="2">
                  <a:txBody>
                    <a:bodyPr/>
                    <a:lstStyle/>
                    <a:p>
                      <a:pPr marL="0" marR="0" lvl="0" indent="0" algn="just"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FF"/>
                          </a:solidFill>
                          <a:effectLst/>
                          <a:latin typeface="楷体_GB2312" pitchFamily="49" charset="-122"/>
                          <a:ea typeface="楷体_GB2312" pitchFamily="49" charset="-122"/>
                          <a:sym typeface="Arial" pitchFamily="34" charset="0"/>
                        </a:rPr>
                        <a:t>2.</a:t>
                      </a:r>
                      <a:r>
                        <a:rPr kumimoji="0" lang="zh-CN" altLang="en-US" sz="2000" b="1" i="0" u="none" strike="noStrike" cap="none" normalizeH="0" baseline="0" smtClean="0">
                          <a:ln>
                            <a:noFill/>
                          </a:ln>
                          <a:solidFill>
                            <a:srgbClr val="0000FF"/>
                          </a:solidFill>
                          <a:effectLst/>
                          <a:latin typeface="楷体_GB2312" pitchFamily="49" charset="-122"/>
                          <a:ea typeface="楷体_GB2312" pitchFamily="49" charset="-122"/>
                          <a:sym typeface="Arial" pitchFamily="34" charset="0"/>
                        </a:rPr>
                        <a:t>亦为锻铝</a:t>
                      </a:r>
                      <a:r>
                        <a:rPr kumimoji="0" lang="zh-CN" alt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。形状复杂的锻件</a:t>
                      </a: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a:t>
                      </a:r>
                      <a:r>
                        <a:rPr kumimoji="0" lang="zh-CN" alt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模锻件，如内燃机活塞</a:t>
                      </a:r>
                      <a:endParaRPr kumimoji="0" lang="zh-CN" altLang="en-US" sz="2000" b="1" i="0" u="none" strike="noStrike" cap="none" normalizeH="0" baseline="0" smtClean="0">
                        <a:ln>
                          <a:noFill/>
                        </a:ln>
                        <a:solidFill>
                          <a:schemeClr val="tx1"/>
                        </a:solidFill>
                        <a:effectLst/>
                        <a:latin typeface="楷体_GB2312" pitchFamily="49" charset="-122"/>
                        <a:ea typeface="楷体_GB2312" pitchFamily="49" charset="-122"/>
                        <a:sym typeface="Arial" pitchFamily="34" charset="0"/>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8D8D8"/>
                    </a:solidFill>
                  </a:tcPr>
                </a:tc>
              </a:tr>
              <a:tr h="469900">
                <a:tc>
                  <a:txBody>
                    <a:bodyPr/>
                    <a:lstStyle/>
                    <a:p>
                      <a:pPr marL="0" marR="0" lvl="0" indent="0" algn="ctr"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2A14</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8D8D8"/>
                    </a:solidFill>
                  </a:tcPr>
                </a:tc>
                <a:tc>
                  <a:txBody>
                    <a:bodyPr/>
                    <a:lstStyle/>
                    <a:p>
                      <a:pPr marL="0" marR="0" lvl="0" indent="0" algn="ctr"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LD10</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8D8D8"/>
                    </a:solidFill>
                  </a:tcPr>
                </a:tc>
                <a:tc vMerge="1">
                  <a:txBody>
                    <a:bodyPr/>
                    <a:lstStyle/>
                    <a:p>
                      <a:endParaRPr lang="zh-CN" altLang="en-US"/>
                    </a:p>
                  </a:txBody>
                  <a:tcPr/>
                </a:tc>
              </a:tr>
              <a:tr h="554831">
                <a:tc>
                  <a:txBody>
                    <a:bodyPr/>
                    <a:lstStyle/>
                    <a:p>
                      <a:pPr marL="0" marR="0" lvl="0" indent="0" algn="ctr"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6A02</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8D8D8"/>
                    </a:solidFill>
                  </a:tcPr>
                </a:tc>
                <a:tc>
                  <a:txBody>
                    <a:bodyPr/>
                    <a:lstStyle/>
                    <a:p>
                      <a:pPr marL="0" marR="0" lvl="0" indent="0" algn="ctr"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LD2</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8D8D8"/>
                    </a:solidFill>
                  </a:tcPr>
                </a:tc>
                <a:tc rowSpan="2">
                  <a:txBody>
                    <a:bodyPr/>
                    <a:lstStyle/>
                    <a:p>
                      <a:pPr marL="0" marR="0" lvl="0" indent="0" algn="just"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zh-CN" altLang="en-US" sz="2000" b="1" i="0" u="none" strike="noStrike" cap="none" normalizeH="0" baseline="0" dirty="0" smtClean="0">
                          <a:ln>
                            <a:noFill/>
                          </a:ln>
                          <a:solidFill>
                            <a:srgbClr val="0000FF"/>
                          </a:solidFill>
                          <a:effectLst/>
                          <a:latin typeface="楷体_GB2312" pitchFamily="49" charset="-122"/>
                          <a:ea typeface="楷体_GB2312" pitchFamily="49" charset="-122"/>
                          <a:sym typeface="Arial" pitchFamily="34" charset="0"/>
                        </a:rPr>
                        <a:t>多属锻铝</a:t>
                      </a:r>
                      <a:r>
                        <a:rPr kumimoji="0" lang="zh-CN" altLang="en-US" sz="2000" b="1" i="0" u="none" strike="noStrike" cap="none" normalizeH="0" baseline="0" dirty="0" smtClean="0">
                          <a:ln>
                            <a:noFill/>
                          </a:ln>
                          <a:solidFill>
                            <a:srgbClr val="000000"/>
                          </a:solidFill>
                          <a:effectLst/>
                          <a:latin typeface="楷体_GB2312" pitchFamily="49" charset="-122"/>
                          <a:ea typeface="楷体_GB2312" pitchFamily="49" charset="-122"/>
                          <a:sym typeface="Arial" pitchFamily="34" charset="0"/>
                        </a:rPr>
                        <a:t>。具优良的锻造工艺性能，可焊接，具抗腐蚀性，</a:t>
                      </a:r>
                      <a:r>
                        <a:rPr kumimoji="0" lang="zh-CN" altLang="en-US" sz="2000" b="1" i="0" u="none" strike="noStrike" cap="none" normalizeH="0" baseline="0" dirty="0" smtClean="0">
                          <a:ln>
                            <a:noFill/>
                          </a:ln>
                          <a:solidFill>
                            <a:srgbClr val="0000FF"/>
                          </a:solidFill>
                          <a:effectLst/>
                          <a:latin typeface="楷体_GB2312" pitchFamily="49" charset="-122"/>
                          <a:ea typeface="楷体_GB2312" pitchFamily="49" charset="-122"/>
                          <a:sym typeface="Arial" pitchFamily="34" charset="0"/>
                        </a:rPr>
                        <a:t>可热处理强化</a:t>
                      </a:r>
                      <a:r>
                        <a:rPr kumimoji="0" lang="zh-CN" altLang="en-US" sz="2000" b="1" i="0" u="none" strike="noStrike" cap="none" normalizeH="0" baseline="0" dirty="0" smtClean="0">
                          <a:ln>
                            <a:noFill/>
                          </a:ln>
                          <a:solidFill>
                            <a:srgbClr val="000000"/>
                          </a:solidFill>
                          <a:effectLst/>
                          <a:latin typeface="楷体_GB2312" pitchFamily="49" charset="-122"/>
                          <a:ea typeface="楷体_GB2312" pitchFamily="49" charset="-122"/>
                          <a:sym typeface="Arial" pitchFamily="34" charset="0"/>
                        </a:rPr>
                        <a:t>，</a:t>
                      </a:r>
                      <a:r>
                        <a:rPr kumimoji="0" lang="zh-CN" altLang="en-US" sz="2000" b="1" i="0" u="none" strike="noStrike" cap="none" normalizeH="0" baseline="0" dirty="0" smtClean="0">
                          <a:ln>
                            <a:noFill/>
                          </a:ln>
                          <a:solidFill>
                            <a:srgbClr val="0000FF"/>
                          </a:solidFill>
                          <a:effectLst/>
                          <a:latin typeface="楷体_GB2312" pitchFamily="49" charset="-122"/>
                          <a:ea typeface="楷体_GB2312" pitchFamily="49" charset="-122"/>
                          <a:sym typeface="Arial" pitchFamily="34" charset="0"/>
                        </a:rPr>
                        <a:t>强度与硬铝相当</a:t>
                      </a:r>
                      <a:r>
                        <a:rPr kumimoji="0" lang="zh-CN" altLang="en-US" sz="2000" b="1" i="0" u="none" strike="noStrike" cap="none" normalizeH="0" baseline="0" dirty="0" smtClean="0">
                          <a:ln>
                            <a:noFill/>
                          </a:ln>
                          <a:solidFill>
                            <a:srgbClr val="000000"/>
                          </a:solidFill>
                          <a:effectLst/>
                          <a:latin typeface="楷体_GB2312" pitchFamily="49" charset="-122"/>
                          <a:ea typeface="楷体_GB2312" pitchFamily="49" charset="-122"/>
                          <a:sym typeface="Arial" pitchFamily="34" charset="0"/>
                        </a:rPr>
                        <a:t>。主要用作制造外形复杂的锻件</a:t>
                      </a:r>
                      <a:r>
                        <a:rPr kumimoji="0" lang="en-US" sz="2000" b="1" i="0" u="none" strike="noStrike" cap="none" normalizeH="0" baseline="0" dirty="0" smtClean="0">
                          <a:ln>
                            <a:noFill/>
                          </a:ln>
                          <a:solidFill>
                            <a:srgbClr val="000000"/>
                          </a:solidFill>
                          <a:effectLst/>
                          <a:latin typeface="楷体_GB2312" pitchFamily="49" charset="-122"/>
                          <a:ea typeface="楷体_GB2312" pitchFamily="49" charset="-122"/>
                          <a:sym typeface="Arial" pitchFamily="34" charset="0"/>
                        </a:rPr>
                        <a:t>/</a:t>
                      </a:r>
                      <a:r>
                        <a:rPr kumimoji="0" lang="zh-CN" altLang="en-US" sz="2000" b="1" i="0" u="none" strike="noStrike" cap="none" normalizeH="0" baseline="0" dirty="0" smtClean="0">
                          <a:ln>
                            <a:noFill/>
                          </a:ln>
                          <a:solidFill>
                            <a:srgbClr val="000000"/>
                          </a:solidFill>
                          <a:effectLst/>
                          <a:latin typeface="楷体_GB2312" pitchFamily="49" charset="-122"/>
                          <a:ea typeface="楷体_GB2312" pitchFamily="49" charset="-122"/>
                          <a:sym typeface="Arial" pitchFamily="34" charset="0"/>
                        </a:rPr>
                        <a:t>模锻件，如内燃机活塞</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8D8D8"/>
                    </a:solidFill>
                  </a:tcPr>
                </a:tc>
              </a:tr>
              <a:tr h="576064">
                <a:tc>
                  <a:txBody>
                    <a:bodyPr/>
                    <a:lstStyle/>
                    <a:p>
                      <a:pPr marL="0" marR="0" lvl="0" indent="0" algn="ctr"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6061</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8D8D8"/>
                    </a:solidFill>
                  </a:tcPr>
                </a:tc>
                <a:tc>
                  <a:txBody>
                    <a:bodyPr/>
                    <a:lstStyle/>
                    <a:p>
                      <a:pPr marL="0" marR="0" lvl="0" indent="0" algn="ctr"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dirty="0" err="1" smtClean="0">
                          <a:ln>
                            <a:noFill/>
                          </a:ln>
                          <a:solidFill>
                            <a:srgbClr val="000000"/>
                          </a:solidFill>
                          <a:effectLst/>
                          <a:latin typeface="楷体_GB2312" pitchFamily="49" charset="-122"/>
                          <a:ea typeface="楷体_GB2312" pitchFamily="49" charset="-122"/>
                          <a:sym typeface="Arial" pitchFamily="34" charset="0"/>
                        </a:rPr>
                        <a:t>LD30</a:t>
                      </a:r>
                      <a:endParaRPr kumimoji="0" lang="en-US" sz="2000" b="1" i="0" u="none" strike="noStrike" cap="none" normalizeH="0" baseline="0" dirty="0" smtClean="0">
                        <a:ln>
                          <a:noFill/>
                        </a:ln>
                        <a:solidFill>
                          <a:srgbClr val="000000"/>
                        </a:solidFill>
                        <a:effectLst/>
                        <a:latin typeface="楷体_GB2312" pitchFamily="49" charset="-122"/>
                        <a:ea typeface="楷体_GB2312" pitchFamily="49" charset="-122"/>
                        <a:sym typeface="Arial" pitchFamily="34" charset="0"/>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8D8D8"/>
                    </a:solidFill>
                  </a:tcPr>
                </a:tc>
                <a:tc vMerge="1">
                  <a:txBody>
                    <a:bodyPr/>
                    <a:lstStyle/>
                    <a:p>
                      <a:endParaRPr lang="zh-CN" altLang="en-US"/>
                    </a:p>
                  </a:txBody>
                  <a:tcPr/>
                </a:tc>
              </a:tr>
            </a:tbl>
          </a:graphicData>
        </a:graphic>
      </p:graphicFrame>
      <p:sp>
        <p:nvSpPr>
          <p:cNvPr id="17434" name="直接连接符 26"/>
          <p:cNvSpPr>
            <a:spLocks noChangeShapeType="1"/>
          </p:cNvSpPr>
          <p:nvPr/>
        </p:nvSpPr>
        <p:spPr bwMode="auto">
          <a:xfrm>
            <a:off x="2411760" y="4293096"/>
            <a:ext cx="1368152" cy="0"/>
          </a:xfrm>
          <a:prstGeom prst="line">
            <a:avLst/>
          </a:prstGeom>
          <a:noFill/>
          <a:ln w="28575" cap="flat" cmpd="sng">
            <a:solidFill>
              <a:srgbClr val="C00000"/>
            </a:solidFill>
            <a:round/>
            <a:headEnd/>
            <a:tailEnd/>
          </a:ln>
        </p:spPr>
        <p:txBody>
          <a:bodyPr/>
          <a:lstStyle/>
          <a:p>
            <a:endParaRPr lang="zh-CN" altLang="en-US"/>
          </a:p>
        </p:txBody>
      </p:sp>
      <p:sp>
        <p:nvSpPr>
          <p:cNvPr id="17435" name="直接连接符 39"/>
          <p:cNvSpPr>
            <a:spLocks noChangeShapeType="1"/>
          </p:cNvSpPr>
          <p:nvPr/>
        </p:nvSpPr>
        <p:spPr bwMode="auto">
          <a:xfrm>
            <a:off x="2411761" y="5013177"/>
            <a:ext cx="1080120" cy="0"/>
          </a:xfrm>
          <a:prstGeom prst="line">
            <a:avLst/>
          </a:prstGeom>
          <a:noFill/>
          <a:ln w="28575" cap="flat" cmpd="sng">
            <a:solidFill>
              <a:srgbClr val="C00000"/>
            </a:solidFill>
            <a:round/>
            <a:headEnd/>
            <a:tailEnd/>
          </a:ln>
        </p:spPr>
        <p:txBody>
          <a:bodyPr/>
          <a:lstStyle/>
          <a:p>
            <a:endParaRPr lang="zh-CN" altLang="en-US"/>
          </a:p>
        </p:txBody>
      </p:sp>
      <p:sp>
        <p:nvSpPr>
          <p:cNvPr id="17436" name="直接连接符 43"/>
          <p:cNvSpPr>
            <a:spLocks noChangeShapeType="1"/>
          </p:cNvSpPr>
          <p:nvPr/>
        </p:nvSpPr>
        <p:spPr bwMode="auto">
          <a:xfrm>
            <a:off x="2915816" y="5315722"/>
            <a:ext cx="3744416" cy="0"/>
          </a:xfrm>
          <a:prstGeom prst="line">
            <a:avLst/>
          </a:prstGeom>
          <a:noFill/>
          <a:ln w="28575" cap="flat" cmpd="sng">
            <a:solidFill>
              <a:srgbClr val="C00000"/>
            </a:solidFill>
            <a:round/>
            <a:headEnd/>
            <a:tailEnd/>
          </a:ln>
        </p:spPr>
        <p:txBody>
          <a:bodyPr/>
          <a:lstStyle/>
          <a:p>
            <a:endParaRPr lang="zh-CN" altLang="en-US"/>
          </a:p>
        </p:txBody>
      </p:sp>
      <p:sp>
        <p:nvSpPr>
          <p:cNvPr id="17440" name="Text Box 32"/>
          <p:cNvSpPr txBox="1">
            <a:spLocks noChangeArrowheads="1"/>
          </p:cNvSpPr>
          <p:nvPr/>
        </p:nvSpPr>
        <p:spPr bwMode="auto">
          <a:xfrm>
            <a:off x="395536" y="1023119"/>
            <a:ext cx="1718740" cy="461665"/>
          </a:xfrm>
          <a:prstGeom prst="rect">
            <a:avLst/>
          </a:prstGeom>
          <a:noFill/>
          <a:ln w="9525">
            <a:noFill/>
            <a:miter lim="800000"/>
            <a:headEnd/>
            <a:tailEnd/>
          </a:ln>
        </p:spPr>
        <p:txBody>
          <a:bodyPr wrap="none">
            <a:spAutoFit/>
          </a:bodyPr>
          <a:lstStyle/>
          <a:p>
            <a:pPr>
              <a:buClr>
                <a:srgbClr val="0000CC"/>
              </a:buClr>
              <a:buFont typeface="Wingdings" pitchFamily="2" charset="2"/>
              <a:buChar char="u"/>
            </a:pPr>
            <a:r>
              <a:rPr lang="zh-CN" altLang="en-US" sz="2400" b="1" dirty="0" smtClean="0">
                <a:solidFill>
                  <a:srgbClr val="0000CC"/>
                </a:solidFill>
                <a:latin typeface="黑体" pitchFamily="2" charset="-122"/>
                <a:ea typeface="黑体" pitchFamily="2" charset="-122"/>
                <a:sym typeface="Arial" pitchFamily="34" charset="0"/>
              </a:rPr>
              <a:t>亦</a:t>
            </a:r>
            <a:r>
              <a:rPr lang="zh-CN" altLang="en-US" sz="2400" b="1" dirty="0">
                <a:solidFill>
                  <a:srgbClr val="0000CC"/>
                </a:solidFill>
                <a:latin typeface="黑体" pitchFamily="2" charset="-122"/>
                <a:ea typeface="黑体" pitchFamily="2" charset="-122"/>
                <a:sym typeface="Arial" pitchFamily="34" charset="0"/>
              </a:rPr>
              <a:t>为锻铝</a:t>
            </a:r>
          </a:p>
        </p:txBody>
      </p:sp>
      <p:sp>
        <p:nvSpPr>
          <p:cNvPr id="17441" name="Text Box 33"/>
          <p:cNvSpPr txBox="1">
            <a:spLocks noChangeArrowheads="1"/>
          </p:cNvSpPr>
          <p:nvPr/>
        </p:nvSpPr>
        <p:spPr bwMode="auto">
          <a:xfrm>
            <a:off x="467544" y="1671191"/>
            <a:ext cx="8424936" cy="1055674"/>
          </a:xfrm>
          <a:prstGeom prst="rect">
            <a:avLst/>
          </a:prstGeom>
          <a:noFill/>
          <a:ln w="9525">
            <a:noFill/>
            <a:miter lim="800000"/>
            <a:headEnd/>
            <a:tailEnd/>
          </a:ln>
        </p:spPr>
        <p:txBody>
          <a:bodyPr wrap="square">
            <a:spAutoFit/>
          </a:bodyPr>
          <a:lstStyle/>
          <a:p>
            <a:pPr>
              <a:lnSpc>
                <a:spcPct val="120000"/>
              </a:lnSpc>
              <a:spcBef>
                <a:spcPts val="600"/>
              </a:spcBef>
            </a:pPr>
            <a:r>
              <a:rPr lang="en-US" altLang="zh-CN" sz="2400" b="1" dirty="0" smtClean="0">
                <a:solidFill>
                  <a:srgbClr val="000000"/>
                </a:solidFill>
                <a:latin typeface="楷体_GB2312" pitchFamily="49" charset="-122"/>
                <a:ea typeface="楷体_GB2312" pitchFamily="49" charset="-122"/>
                <a:sym typeface="Arial" pitchFamily="34" charset="0"/>
              </a:rPr>
              <a:t>②</a:t>
            </a:r>
            <a:r>
              <a:rPr lang="en-US" altLang="zh-CN" sz="2400" b="1" dirty="0" err="1" smtClean="0">
                <a:solidFill>
                  <a:srgbClr val="000000"/>
                </a:solidFill>
                <a:latin typeface="楷体_GB2312" pitchFamily="49" charset="-122"/>
                <a:ea typeface="楷体_GB2312" pitchFamily="49" charset="-122"/>
                <a:sym typeface="Arial" pitchFamily="34" charset="0"/>
              </a:rPr>
              <a:t>6XXX</a:t>
            </a:r>
            <a:endParaRPr lang="en-US" altLang="zh-CN" sz="2400" b="1" dirty="0" smtClean="0">
              <a:solidFill>
                <a:srgbClr val="000000"/>
              </a:solidFill>
              <a:latin typeface="楷体_GB2312" pitchFamily="49" charset="-122"/>
              <a:ea typeface="楷体_GB2312" pitchFamily="49" charset="-122"/>
              <a:sym typeface="Arial" pitchFamily="34" charset="0"/>
            </a:endParaRPr>
          </a:p>
          <a:p>
            <a:pPr>
              <a:lnSpc>
                <a:spcPct val="120000"/>
              </a:lnSpc>
              <a:spcBef>
                <a:spcPts val="600"/>
              </a:spcBef>
              <a:buClr>
                <a:srgbClr val="0000CC"/>
              </a:buClr>
              <a:buFont typeface="Wingdings" pitchFamily="2" charset="2"/>
              <a:buChar char="u"/>
            </a:pPr>
            <a:r>
              <a:rPr lang="zh-CN" altLang="en-US" sz="2400" b="1" dirty="0" smtClean="0">
                <a:solidFill>
                  <a:srgbClr val="0000CC"/>
                </a:solidFill>
                <a:latin typeface="黑体" pitchFamily="2" charset="-122"/>
                <a:ea typeface="黑体" pitchFamily="2" charset="-122"/>
                <a:sym typeface="Arial" pitchFamily="34" charset="0"/>
              </a:rPr>
              <a:t>多</a:t>
            </a:r>
            <a:r>
              <a:rPr lang="zh-CN" altLang="en-US" sz="2400" b="1" dirty="0">
                <a:solidFill>
                  <a:srgbClr val="0000CC"/>
                </a:solidFill>
                <a:latin typeface="黑体" pitchFamily="2" charset="-122"/>
                <a:ea typeface="黑体" pitchFamily="2" charset="-122"/>
                <a:sym typeface="Arial" pitchFamily="34" charset="0"/>
              </a:rPr>
              <a:t>属锻铝</a:t>
            </a:r>
          </a:p>
        </p:txBody>
      </p:sp>
      <p:sp>
        <p:nvSpPr>
          <p:cNvPr id="12" name="Text Box 32"/>
          <p:cNvSpPr txBox="1">
            <a:spLocks noChangeArrowheads="1"/>
          </p:cNvSpPr>
          <p:nvPr/>
        </p:nvSpPr>
        <p:spPr bwMode="auto">
          <a:xfrm>
            <a:off x="467544" y="519063"/>
            <a:ext cx="7540974" cy="461665"/>
          </a:xfrm>
          <a:prstGeom prst="rect">
            <a:avLst/>
          </a:prstGeom>
          <a:noFill/>
          <a:ln w="9525">
            <a:noFill/>
            <a:miter lim="800000"/>
            <a:headEnd/>
            <a:tailEnd/>
          </a:ln>
        </p:spPr>
        <p:txBody>
          <a:bodyPr wrap="square">
            <a:spAutoFit/>
          </a:bodyPr>
          <a:lstStyle/>
          <a:p>
            <a:r>
              <a:rPr lang="en-US" altLang="zh-CN" sz="2400" b="1" dirty="0" smtClean="0">
                <a:solidFill>
                  <a:srgbClr val="000000"/>
                </a:solidFill>
                <a:latin typeface="楷体_GB2312" pitchFamily="49" charset="-122"/>
                <a:ea typeface="楷体_GB2312" pitchFamily="49" charset="-122"/>
                <a:sym typeface="Arial" pitchFamily="34" charset="0"/>
              </a:rPr>
              <a:t>①</a:t>
            </a:r>
            <a:r>
              <a:rPr lang="en-US" altLang="zh-CN" sz="2400" b="1" dirty="0" err="1" smtClean="0">
                <a:solidFill>
                  <a:srgbClr val="000000"/>
                </a:solidFill>
                <a:latin typeface="楷体_GB2312" pitchFamily="49" charset="-122"/>
                <a:ea typeface="楷体_GB2312" pitchFamily="49" charset="-122"/>
                <a:sym typeface="Arial" pitchFamily="34" charset="0"/>
              </a:rPr>
              <a:t>2XXX</a:t>
            </a:r>
            <a:r>
              <a:rPr lang="en-US" altLang="zh-CN" sz="2400" b="1" dirty="0" smtClean="0">
                <a:solidFill>
                  <a:srgbClr val="000000"/>
                </a:solidFill>
                <a:latin typeface="楷体_GB2312" pitchFamily="49" charset="-122"/>
                <a:ea typeface="楷体_GB2312" pitchFamily="49" charset="-122"/>
                <a:sym typeface="Arial" pitchFamily="34" charset="0"/>
              </a:rPr>
              <a:t>——</a:t>
            </a:r>
            <a:r>
              <a:rPr lang="zh-CN" altLang="en-US" sz="2400" b="1" dirty="0" smtClean="0">
                <a:solidFill>
                  <a:schemeClr val="tx2"/>
                </a:solidFill>
                <a:latin typeface="楷体_GB2312" pitchFamily="49" charset="-122"/>
                <a:ea typeface="楷体_GB2312" pitchFamily="49" charset="-122"/>
                <a:sym typeface="Arial" pitchFamily="34" charset="0"/>
              </a:rPr>
              <a:t>牌号</a:t>
            </a:r>
            <a:r>
              <a:rPr lang="zh-CN" altLang="en-US" sz="2400" b="1" dirty="0">
                <a:solidFill>
                  <a:schemeClr val="tx2"/>
                </a:solidFill>
                <a:latin typeface="楷体_GB2312" pitchFamily="49" charset="-122"/>
                <a:ea typeface="楷体_GB2312" pitchFamily="49" charset="-122"/>
                <a:sym typeface="Arial" pitchFamily="34" charset="0"/>
              </a:rPr>
              <a:t>多</a:t>
            </a:r>
            <a:r>
              <a:rPr lang="zh-CN" altLang="en-US" sz="2400" b="1" dirty="0">
                <a:solidFill>
                  <a:srgbClr val="000000"/>
                </a:solidFill>
                <a:latin typeface="楷体_GB2312" pitchFamily="49" charset="-122"/>
                <a:ea typeface="楷体_GB2312" pitchFamily="49" charset="-122"/>
                <a:sym typeface="Arial" pitchFamily="34" charset="0"/>
              </a:rPr>
              <a:t>，性能不尽相同。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7440"/>
                                        </p:tgtEl>
                                        <p:attrNameLst>
                                          <p:attrName>style.visibility</p:attrName>
                                        </p:attrNameLst>
                                      </p:cBhvr>
                                      <p:to>
                                        <p:strVal val="visible"/>
                                      </p:to>
                                    </p:set>
                                    <p:animEffect transition="in" filter="blinds(horizontal)">
                                      <p:cBhvr>
                                        <p:cTn id="10" dur="500"/>
                                        <p:tgtEl>
                                          <p:spTgt spid="17440"/>
                                        </p:tgtEl>
                                      </p:cBhvr>
                                    </p:animEffect>
                                  </p:childTnLst>
                                </p:cTn>
                              </p:par>
                            </p:childTnLst>
                          </p:cTn>
                        </p:par>
                        <p:par>
                          <p:cTn id="11" fill="hold">
                            <p:stCondLst>
                              <p:cond delay="500"/>
                            </p:stCondLst>
                            <p:childTnLst>
                              <p:par>
                                <p:cTn id="12" presetID="3" presetClass="entr" presetSubtype="10" fill="hold" grpId="0" nodeType="afterEffect">
                                  <p:stCondLst>
                                    <p:cond delay="0"/>
                                  </p:stCondLst>
                                  <p:childTnLst>
                                    <p:set>
                                      <p:cBhvr>
                                        <p:cTn id="13" dur="1" fill="hold">
                                          <p:stCondLst>
                                            <p:cond delay="0"/>
                                          </p:stCondLst>
                                        </p:cTn>
                                        <p:tgtEl>
                                          <p:spTgt spid="17434"/>
                                        </p:tgtEl>
                                        <p:attrNameLst>
                                          <p:attrName>style.visibility</p:attrName>
                                        </p:attrNameLst>
                                      </p:cBhvr>
                                      <p:to>
                                        <p:strVal val="visible"/>
                                      </p:to>
                                    </p:set>
                                    <p:animEffect>
                                      <p:cBhvr>
                                        <p:cTn id="14" dur="500"/>
                                        <p:tgtEl>
                                          <p:spTgt spid="17434"/>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17441"/>
                                        </p:tgtEl>
                                        <p:attrNameLst>
                                          <p:attrName>style.visibility</p:attrName>
                                        </p:attrNameLst>
                                      </p:cBhvr>
                                      <p:to>
                                        <p:strVal val="visible"/>
                                      </p:to>
                                    </p:set>
                                    <p:animEffect transition="in" filter="blinds(horizontal)">
                                      <p:cBhvr>
                                        <p:cTn id="19" dur="500"/>
                                        <p:tgtEl>
                                          <p:spTgt spid="17441"/>
                                        </p:tgtEl>
                                      </p:cBhvr>
                                    </p:animEffect>
                                  </p:childTnLst>
                                </p:cTn>
                              </p:par>
                            </p:childTnLst>
                          </p:cTn>
                        </p:par>
                        <p:par>
                          <p:cTn id="20" fill="hold">
                            <p:stCondLst>
                              <p:cond delay="1000"/>
                            </p:stCondLst>
                            <p:childTnLst>
                              <p:par>
                                <p:cTn id="21" presetID="3" presetClass="entr" presetSubtype="10" fill="hold" grpId="0" nodeType="afterEffect">
                                  <p:stCondLst>
                                    <p:cond delay="0"/>
                                  </p:stCondLst>
                                  <p:childTnLst>
                                    <p:set>
                                      <p:cBhvr>
                                        <p:cTn id="22" dur="1" fill="hold">
                                          <p:stCondLst>
                                            <p:cond delay="0"/>
                                          </p:stCondLst>
                                        </p:cTn>
                                        <p:tgtEl>
                                          <p:spTgt spid="17435"/>
                                        </p:tgtEl>
                                        <p:attrNameLst>
                                          <p:attrName>style.visibility</p:attrName>
                                        </p:attrNameLst>
                                      </p:cBhvr>
                                      <p:to>
                                        <p:strVal val="visible"/>
                                      </p:to>
                                    </p:set>
                                    <p:animEffect>
                                      <p:cBhvr>
                                        <p:cTn id="23" dur="500"/>
                                        <p:tgtEl>
                                          <p:spTgt spid="17435"/>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7436"/>
                                        </p:tgtEl>
                                        <p:attrNameLst>
                                          <p:attrName>style.visibility</p:attrName>
                                        </p:attrNameLst>
                                      </p:cBhvr>
                                      <p:to>
                                        <p:strVal val="visible"/>
                                      </p:to>
                                    </p:set>
                                    <p:animEffect>
                                      <p:cBhvr>
                                        <p:cTn id="28" dur="500"/>
                                        <p:tgtEl>
                                          <p:spTgt spid="17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34" grpId="0" animBg="1"/>
      <p:bldP spid="17435" grpId="0" animBg="1"/>
      <p:bldP spid="17436" grpId="0" animBg="1"/>
      <p:bldP spid="17440" grpId="0"/>
      <p:bldP spid="17441" grpId="0"/>
      <p:bldP spid="12"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34" name="Group 2"/>
          <p:cNvGraphicFramePr>
            <a:graphicFrameLocks noGrp="1"/>
          </p:cNvGraphicFramePr>
          <p:nvPr/>
        </p:nvGraphicFramePr>
        <p:xfrm>
          <a:off x="395536" y="2276872"/>
          <a:ext cx="8496944" cy="3835083"/>
        </p:xfrm>
        <a:graphic>
          <a:graphicData uri="http://schemas.openxmlformats.org/drawingml/2006/table">
            <a:tbl>
              <a:tblPr/>
              <a:tblGrid>
                <a:gridCol w="892175"/>
                <a:gridCol w="974725"/>
                <a:gridCol w="6630044"/>
              </a:tblGrid>
              <a:tr h="917575">
                <a:tc>
                  <a:txBody>
                    <a:bodyPr/>
                    <a:lstStyle/>
                    <a:p>
                      <a:pPr marL="0" marR="0" lvl="0" indent="0" algn="ctr"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zh-CN" sz="2000" b="1" i="0" u="none" strike="noStrike" cap="none" normalizeH="0" baseline="0" dirty="0" smtClean="0">
                          <a:ln>
                            <a:noFill/>
                          </a:ln>
                          <a:solidFill>
                            <a:srgbClr val="FFFFFF"/>
                          </a:solidFill>
                          <a:effectLst/>
                          <a:latin typeface="楷体_GB2312" pitchFamily="49" charset="-122"/>
                          <a:ea typeface="楷体_GB2312" pitchFamily="49" charset="-122"/>
                          <a:sym typeface="Arial" pitchFamily="34" charset="0"/>
                        </a:rPr>
                        <a:t>牌号</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06666"/>
                    </a:solidFill>
                  </a:tcPr>
                </a:tc>
                <a:tc>
                  <a:txBody>
                    <a:bodyPr/>
                    <a:lstStyle/>
                    <a:p>
                      <a:pPr marL="0" marR="0" lvl="0" indent="0" algn="ctr"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zh-CN" sz="2000" b="1" i="0" u="none" strike="noStrike" cap="none" normalizeH="0" baseline="0" smtClean="0">
                          <a:ln>
                            <a:noFill/>
                          </a:ln>
                          <a:solidFill>
                            <a:srgbClr val="FFFFFF"/>
                          </a:solidFill>
                          <a:effectLst/>
                          <a:latin typeface="楷体_GB2312" pitchFamily="49" charset="-122"/>
                          <a:ea typeface="楷体_GB2312" pitchFamily="49" charset="-122"/>
                          <a:sym typeface="Arial" pitchFamily="34" charset="0"/>
                        </a:rPr>
                        <a:t>旧牌号</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06666"/>
                    </a:solidFill>
                  </a:tcPr>
                </a:tc>
                <a:tc>
                  <a:txBody>
                    <a:bodyPr/>
                    <a:lstStyle/>
                    <a:p>
                      <a:pPr marL="0" marR="0" lvl="0" indent="0" algn="ctr"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zh-CN" altLang="en-US" sz="2000" b="1" i="0" u="none" strike="noStrike" cap="none" normalizeH="0" baseline="0" dirty="0" smtClean="0">
                          <a:ln>
                            <a:noFill/>
                          </a:ln>
                          <a:solidFill>
                            <a:srgbClr val="FFFFFF"/>
                          </a:solidFill>
                          <a:effectLst/>
                          <a:latin typeface="楷体_GB2312" pitchFamily="49" charset="-122"/>
                          <a:ea typeface="楷体_GB2312" pitchFamily="49" charset="-122"/>
                          <a:sym typeface="Arial" pitchFamily="34" charset="0"/>
                        </a:rPr>
                        <a:t>性能特点</a:t>
                      </a:r>
                      <a:r>
                        <a:rPr kumimoji="0" lang="en-US" sz="2000" b="1" i="0" u="none" strike="noStrike" cap="none" normalizeH="0" baseline="0" dirty="0" smtClean="0">
                          <a:ln>
                            <a:noFill/>
                          </a:ln>
                          <a:solidFill>
                            <a:srgbClr val="FFFFFF"/>
                          </a:solidFill>
                          <a:effectLst/>
                          <a:latin typeface="楷体_GB2312" pitchFamily="49" charset="-122"/>
                          <a:ea typeface="楷体_GB2312" pitchFamily="49" charset="-122"/>
                          <a:sym typeface="Arial" pitchFamily="34" charset="0"/>
                        </a:rPr>
                        <a:t>/</a:t>
                      </a:r>
                      <a:r>
                        <a:rPr kumimoji="0" lang="zh-CN" altLang="en-US" sz="2000" b="1" i="0" u="none" strike="noStrike" cap="none" normalizeH="0" baseline="0" dirty="0" smtClean="0">
                          <a:ln>
                            <a:noFill/>
                          </a:ln>
                          <a:solidFill>
                            <a:srgbClr val="FFFFFF"/>
                          </a:solidFill>
                          <a:effectLst/>
                          <a:latin typeface="楷体_GB2312" pitchFamily="49" charset="-122"/>
                          <a:ea typeface="楷体_GB2312" pitchFamily="49" charset="-122"/>
                          <a:sym typeface="Arial" pitchFamily="34" charset="0"/>
                        </a:rPr>
                        <a:t>应用</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06666"/>
                    </a:solidFill>
                  </a:tcPr>
                </a:tc>
              </a:tr>
              <a:tr h="224130">
                <a:tc>
                  <a:txBody>
                    <a:bodyPr/>
                    <a:lstStyle/>
                    <a:p>
                      <a:pPr marL="0" marR="0" lvl="0" indent="0" algn="ctr"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3A21</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dirty="0" err="1" smtClean="0">
                          <a:ln>
                            <a:noFill/>
                          </a:ln>
                          <a:solidFill>
                            <a:srgbClr val="000000"/>
                          </a:solidFill>
                          <a:effectLst/>
                          <a:latin typeface="楷体_GB2312" pitchFamily="49" charset="-122"/>
                          <a:ea typeface="楷体_GB2312" pitchFamily="49" charset="-122"/>
                          <a:sym typeface="Arial" pitchFamily="34" charset="0"/>
                        </a:rPr>
                        <a:t>LF21</a:t>
                      </a:r>
                      <a:endParaRPr kumimoji="0" lang="en-US" sz="2000" b="1" i="0" u="none" strike="noStrike" cap="none" normalizeH="0" baseline="0" dirty="0" smtClean="0">
                        <a:ln>
                          <a:noFill/>
                        </a:ln>
                        <a:solidFill>
                          <a:srgbClr val="000000"/>
                        </a:solidFill>
                        <a:effectLst/>
                        <a:latin typeface="楷体_GB2312" pitchFamily="49" charset="-122"/>
                        <a:ea typeface="楷体_GB2312" pitchFamily="49" charset="-122"/>
                        <a:sym typeface="Arial" pitchFamily="34" charset="0"/>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rowSpan="3">
                  <a:txBody>
                    <a:bodyPr/>
                    <a:lstStyle/>
                    <a:p>
                      <a:pPr marL="0" marR="0" lvl="0" indent="0" algn="just"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zh-CN" sz="2000" b="1" i="0" u="none" strike="noStrike" cap="none" normalizeH="0" baseline="0" dirty="0" smtClean="0">
                          <a:ln>
                            <a:noFill/>
                          </a:ln>
                          <a:solidFill>
                            <a:srgbClr val="0000FF"/>
                          </a:solidFill>
                          <a:effectLst/>
                          <a:latin typeface="楷体_GB2312" pitchFamily="49" charset="-122"/>
                          <a:ea typeface="楷体_GB2312" pitchFamily="49" charset="-122"/>
                          <a:sym typeface="Arial" pitchFamily="34" charset="0"/>
                        </a:rPr>
                        <a:t>多属防锈铝</a:t>
                      </a:r>
                      <a:r>
                        <a:rPr kumimoji="0" lang="zh-CN" sz="2000" b="1" i="0" u="none" strike="noStrike" cap="none" normalizeH="0" baseline="0" dirty="0" smtClean="0">
                          <a:ln>
                            <a:noFill/>
                          </a:ln>
                          <a:solidFill>
                            <a:srgbClr val="000000"/>
                          </a:solidFill>
                          <a:effectLst/>
                          <a:latin typeface="楷体_GB2312" pitchFamily="49" charset="-122"/>
                          <a:ea typeface="楷体_GB2312" pitchFamily="49" charset="-122"/>
                          <a:sym typeface="Arial" pitchFamily="34" charset="0"/>
                        </a:rPr>
                        <a:t>。具有优良的耐蚀性，良好的塑性与焊接性；</a:t>
                      </a:r>
                      <a:r>
                        <a:rPr kumimoji="0" lang="zh-CN" sz="2000" b="1" i="0" u="none" strike="noStrike" cap="none" normalizeH="0" baseline="0" dirty="0" smtClean="0">
                          <a:ln>
                            <a:noFill/>
                          </a:ln>
                          <a:solidFill>
                            <a:srgbClr val="0000FF"/>
                          </a:solidFill>
                          <a:effectLst/>
                          <a:latin typeface="楷体_GB2312" pitchFamily="49" charset="-122"/>
                          <a:ea typeface="楷体_GB2312" pitchFamily="49" charset="-122"/>
                          <a:sym typeface="Arial" pitchFamily="34" charset="0"/>
                        </a:rPr>
                        <a:t>不可热处理强化</a:t>
                      </a:r>
                      <a:r>
                        <a:rPr kumimoji="0" lang="zh-CN" sz="2000" b="1" i="0" u="none" strike="noStrike" cap="none" normalizeH="0" baseline="0" dirty="0" smtClean="0">
                          <a:ln>
                            <a:noFill/>
                          </a:ln>
                          <a:solidFill>
                            <a:srgbClr val="000000"/>
                          </a:solidFill>
                          <a:effectLst/>
                          <a:latin typeface="楷体_GB2312" pitchFamily="49" charset="-122"/>
                          <a:ea typeface="楷体_GB2312" pitchFamily="49" charset="-122"/>
                          <a:sym typeface="Arial" pitchFamily="34" charset="0"/>
                        </a:rPr>
                        <a:t>，可用冷作硬化使其强化。适用制作焊接管道、容器、铆钉以及其他冷变形零件。</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r>
              <a:tr h="509588">
                <a:tc>
                  <a:txBody>
                    <a:bodyPr/>
                    <a:lstStyle/>
                    <a:p>
                      <a:pPr marL="0" marR="0" lvl="0" indent="0" algn="ctr"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5A05</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dirty="0" err="1" smtClean="0">
                          <a:ln>
                            <a:noFill/>
                          </a:ln>
                          <a:solidFill>
                            <a:srgbClr val="000000"/>
                          </a:solidFill>
                          <a:effectLst/>
                          <a:latin typeface="楷体_GB2312" pitchFamily="49" charset="-122"/>
                          <a:ea typeface="楷体_GB2312" pitchFamily="49" charset="-122"/>
                          <a:sym typeface="Arial" pitchFamily="34" charset="0"/>
                        </a:rPr>
                        <a:t>LF5</a:t>
                      </a:r>
                      <a:endParaRPr kumimoji="0" lang="en-US" sz="2000" b="1" i="0" u="none" strike="noStrike" cap="none" normalizeH="0" baseline="0" dirty="0" smtClean="0">
                        <a:ln>
                          <a:noFill/>
                        </a:ln>
                        <a:solidFill>
                          <a:srgbClr val="000000"/>
                        </a:solidFill>
                        <a:effectLst/>
                        <a:latin typeface="楷体_GB2312" pitchFamily="49" charset="-122"/>
                        <a:ea typeface="楷体_GB2312" pitchFamily="49" charset="-122"/>
                        <a:sym typeface="Arial" pitchFamily="34" charset="0"/>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vMerge="1">
                  <a:txBody>
                    <a:bodyPr/>
                    <a:lstStyle/>
                    <a:p>
                      <a:endParaRPr lang="zh-CN" altLang="en-US"/>
                    </a:p>
                  </a:txBody>
                  <a:tcPr/>
                </a:tc>
              </a:tr>
              <a:tr h="365918">
                <a:tc>
                  <a:txBody>
                    <a:bodyPr/>
                    <a:lstStyle/>
                    <a:p>
                      <a:pPr marL="0" marR="0" lvl="0" indent="0" algn="ctr"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5B05</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LF10</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vMerge="1">
                  <a:txBody>
                    <a:bodyPr/>
                    <a:lstStyle/>
                    <a:p>
                      <a:endParaRPr lang="zh-CN" altLang="en-US"/>
                    </a:p>
                  </a:txBody>
                  <a:tcPr/>
                </a:tc>
              </a:tr>
              <a:tr h="607327">
                <a:tc>
                  <a:txBody>
                    <a:bodyPr/>
                    <a:lstStyle/>
                    <a:p>
                      <a:pPr marL="0" marR="0" lvl="0" indent="0" algn="ctr"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dirty="0" err="1" smtClean="0">
                          <a:ln>
                            <a:noFill/>
                          </a:ln>
                          <a:solidFill>
                            <a:srgbClr val="000000"/>
                          </a:solidFill>
                          <a:effectLst/>
                          <a:latin typeface="楷体_GB2312" pitchFamily="49" charset="-122"/>
                          <a:ea typeface="楷体_GB2312" pitchFamily="49" charset="-122"/>
                          <a:sym typeface="Arial" pitchFamily="34" charset="0"/>
                        </a:rPr>
                        <a:t>7A04</a:t>
                      </a:r>
                      <a:endParaRPr kumimoji="0" lang="en-US" sz="2000" b="1" i="0" u="none" strike="noStrike" cap="none" normalizeH="0" baseline="0" dirty="0" smtClean="0">
                        <a:ln>
                          <a:noFill/>
                        </a:ln>
                        <a:solidFill>
                          <a:srgbClr val="000000"/>
                        </a:solidFill>
                        <a:effectLst/>
                        <a:latin typeface="楷体_GB2312" pitchFamily="49" charset="-122"/>
                        <a:ea typeface="楷体_GB2312" pitchFamily="49" charset="-122"/>
                        <a:sym typeface="Arial" pitchFamily="34" charset="0"/>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smtClean="0">
                          <a:ln>
                            <a:noFill/>
                          </a:ln>
                          <a:solidFill>
                            <a:srgbClr val="000000"/>
                          </a:solidFill>
                          <a:effectLst/>
                          <a:latin typeface="楷体_GB2312" pitchFamily="49" charset="-122"/>
                          <a:ea typeface="楷体_GB2312" pitchFamily="49" charset="-122"/>
                          <a:sym typeface="Arial" pitchFamily="34" charset="0"/>
                        </a:rPr>
                        <a:t>LC4</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rowSpan="3">
                  <a:txBody>
                    <a:bodyPr/>
                    <a:lstStyle/>
                    <a:p>
                      <a:pPr marL="0" marR="0" lvl="0" indent="0" algn="just"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zh-CN" altLang="en-US" sz="2000" b="1" i="0" u="none" strike="noStrike" cap="none" normalizeH="0" baseline="0" dirty="0" smtClean="0">
                          <a:ln>
                            <a:noFill/>
                          </a:ln>
                          <a:solidFill>
                            <a:srgbClr val="0000FF"/>
                          </a:solidFill>
                          <a:effectLst/>
                          <a:latin typeface="楷体_GB2312" pitchFamily="49" charset="-122"/>
                          <a:ea typeface="楷体_GB2312" pitchFamily="49" charset="-122"/>
                          <a:sym typeface="Arial" pitchFamily="34" charset="0"/>
                        </a:rPr>
                        <a:t>多属超硬铝</a:t>
                      </a:r>
                      <a:r>
                        <a:rPr kumimoji="0" lang="zh-CN" altLang="en-US" sz="2000" b="1" i="0" u="none" strike="noStrike" cap="none" normalizeH="0" baseline="0" dirty="0" smtClean="0">
                          <a:ln>
                            <a:noFill/>
                          </a:ln>
                          <a:solidFill>
                            <a:srgbClr val="000000"/>
                          </a:solidFill>
                          <a:effectLst/>
                          <a:latin typeface="楷体_GB2312" pitchFamily="49" charset="-122"/>
                          <a:ea typeface="楷体_GB2312" pitchFamily="49" charset="-122"/>
                          <a:sym typeface="Arial" pitchFamily="34" charset="0"/>
                        </a:rPr>
                        <a:t>。</a:t>
                      </a:r>
                      <a:r>
                        <a:rPr kumimoji="0" lang="zh-CN" altLang="en-US" sz="2000" b="1" i="0" u="none" strike="noStrike" cap="none" normalizeH="0" baseline="0" dirty="0" smtClean="0">
                          <a:ln>
                            <a:noFill/>
                          </a:ln>
                          <a:solidFill>
                            <a:srgbClr val="0000FF"/>
                          </a:solidFill>
                          <a:effectLst/>
                          <a:latin typeface="楷体_GB2312" pitchFamily="49" charset="-122"/>
                          <a:ea typeface="楷体_GB2312" pitchFamily="49" charset="-122"/>
                          <a:sym typeface="Arial" pitchFamily="34" charset="0"/>
                        </a:rPr>
                        <a:t>可热处理强化</a:t>
                      </a:r>
                      <a:r>
                        <a:rPr kumimoji="0" lang="zh-CN" altLang="en-US" sz="2000" b="1" i="0" u="none" strike="noStrike" cap="none" normalizeH="0" baseline="0" dirty="0" smtClean="0">
                          <a:ln>
                            <a:noFill/>
                          </a:ln>
                          <a:solidFill>
                            <a:srgbClr val="000000"/>
                          </a:solidFill>
                          <a:effectLst/>
                          <a:latin typeface="楷体_GB2312" pitchFamily="49" charset="-122"/>
                          <a:ea typeface="楷体_GB2312" pitchFamily="49" charset="-122"/>
                          <a:sym typeface="Arial" pitchFamily="34" charset="0"/>
                        </a:rPr>
                        <a:t>，是目前室温</a:t>
                      </a:r>
                      <a:r>
                        <a:rPr kumimoji="0" lang="zh-CN" altLang="en-US" sz="2000" b="1" i="0" u="none" strike="noStrike" cap="none" normalizeH="0" baseline="0" dirty="0" smtClean="0">
                          <a:ln>
                            <a:noFill/>
                          </a:ln>
                          <a:solidFill>
                            <a:srgbClr val="0000FF"/>
                          </a:solidFill>
                          <a:effectLst/>
                          <a:latin typeface="楷体_GB2312" pitchFamily="49" charset="-122"/>
                          <a:ea typeface="楷体_GB2312" pitchFamily="49" charset="-122"/>
                          <a:sym typeface="Arial" pitchFamily="34" charset="0"/>
                        </a:rPr>
                        <a:t>强度最高</a:t>
                      </a:r>
                      <a:r>
                        <a:rPr kumimoji="0" lang="zh-CN" altLang="en-US" sz="2000" b="1" i="0" u="none" strike="noStrike" cap="none" normalizeH="0" baseline="0" dirty="0" smtClean="0">
                          <a:ln>
                            <a:noFill/>
                          </a:ln>
                          <a:solidFill>
                            <a:srgbClr val="000000"/>
                          </a:solidFill>
                          <a:effectLst/>
                          <a:latin typeface="楷体_GB2312" pitchFamily="49" charset="-122"/>
                          <a:ea typeface="楷体_GB2312" pitchFamily="49" charset="-122"/>
                          <a:sym typeface="Arial" pitchFamily="34" charset="0"/>
                        </a:rPr>
                        <a:t>的一类铝合金，其强度达</a:t>
                      </a:r>
                      <a:r>
                        <a:rPr kumimoji="0" lang="en-US" sz="2000" b="1" i="0" u="none" strike="noStrike" cap="none" normalizeH="0" baseline="0" dirty="0" smtClean="0">
                          <a:ln>
                            <a:noFill/>
                          </a:ln>
                          <a:solidFill>
                            <a:srgbClr val="000000"/>
                          </a:solidFill>
                          <a:effectLst/>
                          <a:latin typeface="楷体_GB2312" pitchFamily="49" charset="-122"/>
                          <a:ea typeface="楷体_GB2312" pitchFamily="49" charset="-122"/>
                          <a:sym typeface="Arial" pitchFamily="34" charset="0"/>
                        </a:rPr>
                        <a:t>500</a:t>
                      </a:r>
                      <a:r>
                        <a:rPr kumimoji="0" lang="zh-CN" altLang="en-US" sz="2000" b="1" i="0" u="none" strike="noStrike" cap="none" normalizeH="0" baseline="0" dirty="0" smtClean="0">
                          <a:ln>
                            <a:noFill/>
                          </a:ln>
                          <a:solidFill>
                            <a:srgbClr val="000000"/>
                          </a:solidFill>
                          <a:effectLst/>
                          <a:latin typeface="楷体_GB2312" pitchFamily="49" charset="-122"/>
                          <a:ea typeface="楷体_GB2312" pitchFamily="49" charset="-122"/>
                          <a:sym typeface="Arial" pitchFamily="34" charset="0"/>
                        </a:rPr>
                        <a:t>～</a:t>
                      </a:r>
                      <a:r>
                        <a:rPr kumimoji="0" lang="en-US" sz="2000" b="1" i="0" u="none" strike="noStrike" cap="none" normalizeH="0" baseline="0" dirty="0" smtClean="0">
                          <a:ln>
                            <a:noFill/>
                          </a:ln>
                          <a:solidFill>
                            <a:srgbClr val="000000"/>
                          </a:solidFill>
                          <a:effectLst/>
                          <a:latin typeface="楷体_GB2312" pitchFamily="49" charset="-122"/>
                          <a:ea typeface="楷体_GB2312" pitchFamily="49" charset="-122"/>
                          <a:sym typeface="Arial" pitchFamily="34" charset="0"/>
                        </a:rPr>
                        <a:t>700 </a:t>
                      </a:r>
                      <a:r>
                        <a:rPr kumimoji="0" lang="en-US" sz="2000" b="1" i="0" u="none" strike="noStrike" cap="none" normalizeH="0" baseline="0" dirty="0" err="1" smtClean="0">
                          <a:ln>
                            <a:noFill/>
                          </a:ln>
                          <a:solidFill>
                            <a:srgbClr val="000000"/>
                          </a:solidFill>
                          <a:effectLst/>
                          <a:latin typeface="楷体_GB2312" pitchFamily="49" charset="-122"/>
                          <a:ea typeface="楷体_GB2312" pitchFamily="49" charset="-122"/>
                          <a:sym typeface="Arial" pitchFamily="34" charset="0"/>
                        </a:rPr>
                        <a:t>MPa</a:t>
                      </a:r>
                      <a:r>
                        <a:rPr kumimoji="0" lang="zh-CN" altLang="en-US" sz="2000" b="1" i="0" u="none" strike="noStrike" cap="none" normalizeH="0" baseline="0" dirty="0" smtClean="0">
                          <a:ln>
                            <a:noFill/>
                          </a:ln>
                          <a:solidFill>
                            <a:srgbClr val="000000"/>
                          </a:solidFill>
                          <a:effectLst/>
                          <a:latin typeface="楷体_GB2312" pitchFamily="49" charset="-122"/>
                          <a:ea typeface="楷体_GB2312" pitchFamily="49" charset="-122"/>
                          <a:sym typeface="Arial" pitchFamily="34" charset="0"/>
                        </a:rPr>
                        <a:t>，超过</a:t>
                      </a:r>
                      <a:r>
                        <a:rPr kumimoji="0" lang="en-US" sz="2000" b="1" i="0" u="none" strike="noStrike" cap="none" normalizeH="0" baseline="0" dirty="0" err="1" smtClean="0">
                          <a:ln>
                            <a:noFill/>
                          </a:ln>
                          <a:solidFill>
                            <a:srgbClr val="000000"/>
                          </a:solidFill>
                          <a:effectLst/>
                          <a:latin typeface="楷体_GB2312" pitchFamily="49" charset="-122"/>
                          <a:ea typeface="楷体_GB2312" pitchFamily="49" charset="-122"/>
                          <a:sym typeface="Arial" pitchFamily="34" charset="0"/>
                        </a:rPr>
                        <a:t>2XXX</a:t>
                      </a:r>
                      <a:r>
                        <a:rPr kumimoji="0" lang="zh-CN" altLang="en-US" sz="2000" b="1" i="0" u="none" strike="noStrike" cap="none" normalizeH="0" baseline="0" dirty="0" smtClean="0">
                          <a:ln>
                            <a:noFill/>
                          </a:ln>
                          <a:solidFill>
                            <a:srgbClr val="000000"/>
                          </a:solidFill>
                          <a:effectLst/>
                          <a:latin typeface="楷体_GB2312" pitchFamily="49" charset="-122"/>
                          <a:ea typeface="楷体_GB2312" pitchFamily="49" charset="-122"/>
                          <a:sym typeface="Arial" pitchFamily="34" charset="0"/>
                        </a:rPr>
                        <a:t>系（</a:t>
                      </a:r>
                      <a:r>
                        <a:rPr kumimoji="0" lang="en-US" sz="2000" b="1" i="0" u="none" strike="noStrike" cap="none" normalizeH="0" baseline="0" dirty="0" smtClean="0">
                          <a:ln>
                            <a:noFill/>
                          </a:ln>
                          <a:solidFill>
                            <a:srgbClr val="000000"/>
                          </a:solidFill>
                          <a:effectLst/>
                          <a:latin typeface="楷体_GB2312" pitchFamily="49" charset="-122"/>
                          <a:ea typeface="楷体_GB2312" pitchFamily="49" charset="-122"/>
                          <a:sym typeface="Arial" pitchFamily="34" charset="0"/>
                        </a:rPr>
                        <a:t>400</a:t>
                      </a:r>
                      <a:r>
                        <a:rPr kumimoji="0" lang="zh-CN" altLang="en-US" sz="2000" b="1" i="0" u="none" strike="noStrike" cap="none" normalizeH="0" baseline="0" dirty="0" smtClean="0">
                          <a:ln>
                            <a:noFill/>
                          </a:ln>
                          <a:solidFill>
                            <a:srgbClr val="000000"/>
                          </a:solidFill>
                          <a:effectLst/>
                          <a:latin typeface="楷体_GB2312" pitchFamily="49" charset="-122"/>
                          <a:ea typeface="楷体_GB2312" pitchFamily="49" charset="-122"/>
                          <a:sym typeface="Arial" pitchFamily="34" charset="0"/>
                        </a:rPr>
                        <a:t>～</a:t>
                      </a:r>
                      <a:r>
                        <a:rPr kumimoji="0" lang="en-US" sz="2000" b="1" i="0" u="none" strike="noStrike" cap="none" normalizeH="0" baseline="0" dirty="0" smtClean="0">
                          <a:ln>
                            <a:noFill/>
                          </a:ln>
                          <a:solidFill>
                            <a:srgbClr val="000000"/>
                          </a:solidFill>
                          <a:effectLst/>
                          <a:latin typeface="楷体_GB2312" pitchFamily="49" charset="-122"/>
                          <a:ea typeface="楷体_GB2312" pitchFamily="49" charset="-122"/>
                          <a:sym typeface="Arial" pitchFamily="34" charset="0"/>
                        </a:rPr>
                        <a:t>430 </a:t>
                      </a:r>
                      <a:r>
                        <a:rPr kumimoji="0" lang="en-US" sz="2000" b="1" i="0" u="none" strike="noStrike" cap="none" normalizeH="0" baseline="0" dirty="0" err="1" smtClean="0">
                          <a:ln>
                            <a:noFill/>
                          </a:ln>
                          <a:solidFill>
                            <a:srgbClr val="000000"/>
                          </a:solidFill>
                          <a:effectLst/>
                          <a:latin typeface="楷体_GB2312" pitchFamily="49" charset="-122"/>
                          <a:ea typeface="楷体_GB2312" pitchFamily="49" charset="-122"/>
                          <a:sym typeface="Arial" pitchFamily="34" charset="0"/>
                        </a:rPr>
                        <a:t>Mpa</a:t>
                      </a:r>
                      <a:r>
                        <a:rPr kumimoji="0" lang="zh-CN" altLang="en-US" sz="2000" b="1" i="0" u="none" strike="noStrike" cap="none" normalizeH="0" baseline="0" dirty="0" smtClean="0">
                          <a:ln>
                            <a:noFill/>
                          </a:ln>
                          <a:solidFill>
                            <a:srgbClr val="000000"/>
                          </a:solidFill>
                          <a:effectLst/>
                          <a:latin typeface="楷体_GB2312" pitchFamily="49" charset="-122"/>
                          <a:ea typeface="楷体_GB2312" pitchFamily="49" charset="-122"/>
                          <a:sym typeface="Arial" pitchFamily="34" charset="0"/>
                        </a:rPr>
                        <a:t>；但有应力腐蚀倾向，工艺性能较差。是</a:t>
                      </a:r>
                      <a:r>
                        <a:rPr kumimoji="0" lang="zh-CN" altLang="en-US" sz="2000" b="1" i="0" u="none" strike="noStrike" cap="none" normalizeH="0" baseline="0" dirty="0" smtClean="0">
                          <a:ln>
                            <a:noFill/>
                          </a:ln>
                          <a:solidFill>
                            <a:srgbClr val="0000FF"/>
                          </a:solidFill>
                          <a:effectLst/>
                          <a:latin typeface="楷体_GB2312" pitchFamily="49" charset="-122"/>
                          <a:ea typeface="楷体_GB2312" pitchFamily="49" charset="-122"/>
                          <a:sym typeface="Arial" pitchFamily="34" charset="0"/>
                        </a:rPr>
                        <a:t>航空重要材料</a:t>
                      </a:r>
                      <a:r>
                        <a:rPr kumimoji="0" lang="zh-CN" altLang="en-US" sz="2000" b="1" i="0" u="none" strike="noStrike" cap="none" normalizeH="0" baseline="0" dirty="0" smtClean="0">
                          <a:ln>
                            <a:noFill/>
                          </a:ln>
                          <a:solidFill>
                            <a:srgbClr val="000000"/>
                          </a:solidFill>
                          <a:effectLst/>
                          <a:latin typeface="楷体_GB2312" pitchFamily="49" charset="-122"/>
                          <a:ea typeface="楷体_GB2312" pitchFamily="49" charset="-122"/>
                          <a:sym typeface="Arial" pitchFamily="34" charset="0"/>
                        </a:rPr>
                        <a:t>。主要受力构件及高载荷零件，如飞机大梁、加强框、起落架</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r>
              <a:tr h="569713">
                <a:tc>
                  <a:txBody>
                    <a:bodyPr/>
                    <a:lstStyle/>
                    <a:p>
                      <a:pPr marL="0" marR="0" lvl="0" indent="0" algn="ctr"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dirty="0" smtClean="0">
                          <a:ln>
                            <a:noFill/>
                          </a:ln>
                          <a:solidFill>
                            <a:srgbClr val="000000"/>
                          </a:solidFill>
                          <a:effectLst/>
                          <a:latin typeface="楷体_GB2312" pitchFamily="49" charset="-122"/>
                          <a:ea typeface="楷体_GB2312" pitchFamily="49" charset="-122"/>
                          <a:sym typeface="Arial" pitchFamily="34" charset="0"/>
                        </a:rPr>
                        <a:t>7003</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dirty="0" err="1" smtClean="0">
                          <a:ln>
                            <a:noFill/>
                          </a:ln>
                          <a:solidFill>
                            <a:srgbClr val="000000"/>
                          </a:solidFill>
                          <a:effectLst/>
                          <a:latin typeface="楷体_GB2312" pitchFamily="49" charset="-122"/>
                          <a:ea typeface="楷体_GB2312" pitchFamily="49" charset="-122"/>
                          <a:sym typeface="Arial" pitchFamily="34" charset="0"/>
                        </a:rPr>
                        <a:t>LC12</a:t>
                      </a:r>
                      <a:endParaRPr kumimoji="0" lang="en-US" sz="2000" b="1" i="0" u="none" strike="noStrike" cap="none" normalizeH="0" baseline="0" dirty="0" smtClean="0">
                        <a:ln>
                          <a:noFill/>
                        </a:ln>
                        <a:solidFill>
                          <a:srgbClr val="000000"/>
                        </a:solidFill>
                        <a:effectLst/>
                        <a:latin typeface="楷体_GB2312" pitchFamily="49" charset="-122"/>
                        <a:ea typeface="楷体_GB2312" pitchFamily="49" charset="-122"/>
                        <a:sym typeface="Arial" pitchFamily="34" charset="0"/>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vMerge="1">
                  <a:txBody>
                    <a:bodyPr/>
                    <a:lstStyle/>
                    <a:p>
                      <a:endParaRPr lang="zh-CN" altLang="en-US"/>
                    </a:p>
                  </a:txBody>
                  <a:tcPr/>
                </a:tc>
              </a:tr>
              <a:tr h="360040">
                <a:tc>
                  <a:txBody>
                    <a:bodyPr/>
                    <a:lstStyle/>
                    <a:p>
                      <a:pPr marL="0" marR="0" lvl="0" indent="0" algn="ctr" defTabSz="0" rtl="0" eaLnBrk="1" fontAlgn="base" latinLnBrk="0" hangingPunct="1">
                        <a:lnSpc>
                          <a:spcPct val="100000"/>
                        </a:lnSpc>
                        <a:spcBef>
                          <a:spcPct val="0"/>
                        </a:spcBef>
                        <a:spcAft>
                          <a:spcPct val="0"/>
                        </a:spcAft>
                        <a:buClr>
                          <a:schemeClr val="folHlink"/>
                        </a:buClr>
                        <a:buSzTx/>
                        <a:buFont typeface="Arial" pitchFamily="34" charset="0"/>
                        <a:buNone/>
                        <a:tabLst/>
                      </a:pPr>
                      <a:r>
                        <a:rPr kumimoji="0" lang="en-US" sz="2000" b="1" i="0" u="none" strike="noStrike" cap="none" normalizeH="0" baseline="0" dirty="0" smtClean="0">
                          <a:ln>
                            <a:noFill/>
                          </a:ln>
                          <a:solidFill>
                            <a:srgbClr val="000000"/>
                          </a:solidFill>
                          <a:effectLst/>
                          <a:latin typeface="楷体_GB2312" pitchFamily="49" charset="-122"/>
                          <a:ea typeface="楷体_GB2312" pitchFamily="49" charset="-122"/>
                          <a:sym typeface="Arial" pitchFamily="34" charset="0"/>
                        </a:rPr>
                        <a:t>7075</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0" rtl="0" eaLnBrk="1" fontAlgn="base" latinLnBrk="0" hangingPunct="1">
                        <a:lnSpc>
                          <a:spcPct val="100000"/>
                        </a:lnSpc>
                        <a:spcBef>
                          <a:spcPct val="0"/>
                        </a:spcBef>
                        <a:spcAft>
                          <a:spcPct val="0"/>
                        </a:spcAft>
                        <a:buClr>
                          <a:schemeClr val="folHlink"/>
                        </a:buClr>
                        <a:buSzTx/>
                        <a:buFont typeface="Arial" pitchFamily="34" charset="0"/>
                        <a:buNone/>
                        <a:tabLst/>
                      </a:pPr>
                      <a:endParaRPr kumimoji="0" lang="zh-CN" altLang="zh-CN" sz="2000" b="1" i="0" u="none" strike="noStrike" cap="none" normalizeH="0" baseline="0" dirty="0" smtClean="0">
                        <a:ln>
                          <a:noFill/>
                        </a:ln>
                        <a:solidFill>
                          <a:srgbClr val="000000"/>
                        </a:solidFill>
                        <a:effectLst/>
                        <a:latin typeface="楷体_GB2312" pitchFamily="49" charset="-122"/>
                        <a:ea typeface="楷体_GB2312" pitchFamily="49" charset="-122"/>
                        <a:sym typeface="Arial" pitchFamily="34" charset="0"/>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vMerge="1">
                  <a:txBody>
                    <a:bodyPr/>
                    <a:lstStyle/>
                    <a:p>
                      <a:endParaRPr lang="zh-CN" altLang="en-US"/>
                    </a:p>
                  </a:txBody>
                  <a:tcPr/>
                </a:tc>
              </a:tr>
            </a:tbl>
          </a:graphicData>
        </a:graphic>
      </p:graphicFrame>
      <p:pic>
        <p:nvPicPr>
          <p:cNvPr id="18465" name="Picture 6" descr="c:\DOCUME~1\yangping\APPLIC~1\360se6\USERDA~1\Temp\200942~1.JPG"/>
          <p:cNvPicPr>
            <a:picLocks noChangeAspect="1" noChangeArrowheads="1"/>
          </p:cNvPicPr>
          <p:nvPr/>
        </p:nvPicPr>
        <p:blipFill>
          <a:blip r:embed="rId2" cstate="print"/>
          <a:srcRect l="10558" r="21402" b="24400"/>
          <a:stretch>
            <a:fillRect/>
          </a:stretch>
        </p:blipFill>
        <p:spPr bwMode="auto">
          <a:xfrm>
            <a:off x="5363616" y="404664"/>
            <a:ext cx="1944688" cy="1655762"/>
          </a:xfrm>
          <a:prstGeom prst="rect">
            <a:avLst/>
          </a:prstGeom>
          <a:noFill/>
          <a:ln w="9525">
            <a:noFill/>
            <a:miter lim="800000"/>
            <a:headEnd/>
            <a:tailEnd/>
          </a:ln>
        </p:spPr>
      </p:pic>
      <p:pic>
        <p:nvPicPr>
          <p:cNvPr id="18466" name="Picture 4" descr="c:\DOCUME~1\yangping\APPLIC~1\360se6\USERDA~1\Temp\09.jpg"/>
          <p:cNvPicPr>
            <a:picLocks noChangeAspect="1" noChangeArrowheads="1"/>
          </p:cNvPicPr>
          <p:nvPr/>
        </p:nvPicPr>
        <p:blipFill>
          <a:blip r:embed="rId3" cstate="print"/>
          <a:srcRect/>
          <a:stretch>
            <a:fillRect/>
          </a:stretch>
        </p:blipFill>
        <p:spPr bwMode="auto">
          <a:xfrm>
            <a:off x="7452320" y="404664"/>
            <a:ext cx="1428750" cy="2276475"/>
          </a:xfrm>
          <a:prstGeom prst="rect">
            <a:avLst/>
          </a:prstGeom>
          <a:noFill/>
          <a:ln w="9525">
            <a:noFill/>
            <a:miter lim="800000"/>
            <a:headEnd/>
            <a:tailEnd/>
          </a:ln>
        </p:spPr>
      </p:pic>
      <p:sp>
        <p:nvSpPr>
          <p:cNvPr id="7" name="Text Box 33"/>
          <p:cNvSpPr txBox="1">
            <a:spLocks noChangeArrowheads="1"/>
          </p:cNvSpPr>
          <p:nvPr/>
        </p:nvSpPr>
        <p:spPr bwMode="auto">
          <a:xfrm>
            <a:off x="323528" y="415965"/>
            <a:ext cx="2520280" cy="1055674"/>
          </a:xfrm>
          <a:prstGeom prst="rect">
            <a:avLst/>
          </a:prstGeom>
          <a:noFill/>
          <a:ln w="9525">
            <a:noFill/>
            <a:miter lim="800000"/>
            <a:headEnd/>
            <a:tailEnd/>
          </a:ln>
        </p:spPr>
        <p:txBody>
          <a:bodyPr wrap="square">
            <a:spAutoFit/>
          </a:bodyPr>
          <a:lstStyle/>
          <a:p>
            <a:pPr>
              <a:lnSpc>
                <a:spcPct val="120000"/>
              </a:lnSpc>
              <a:spcBef>
                <a:spcPts val="600"/>
              </a:spcBef>
            </a:pPr>
            <a:r>
              <a:rPr lang="en-US" altLang="zh-CN" sz="2400" b="1" dirty="0" smtClean="0">
                <a:solidFill>
                  <a:srgbClr val="000000"/>
                </a:solidFill>
                <a:latin typeface="楷体_GB2312" pitchFamily="49" charset="-122"/>
                <a:ea typeface="楷体_GB2312" pitchFamily="49" charset="-122"/>
                <a:sym typeface="Arial" pitchFamily="34" charset="0"/>
              </a:rPr>
              <a:t>③</a:t>
            </a:r>
            <a:r>
              <a:rPr lang="en-US" altLang="zh-CN" sz="2400" b="1" dirty="0" err="1" smtClean="0">
                <a:solidFill>
                  <a:srgbClr val="000000"/>
                </a:solidFill>
                <a:latin typeface="楷体_GB2312" pitchFamily="49" charset="-122"/>
                <a:ea typeface="楷体_GB2312" pitchFamily="49" charset="-122"/>
                <a:sym typeface="Arial" pitchFamily="34" charset="0"/>
              </a:rPr>
              <a:t>3XXX</a:t>
            </a:r>
            <a:r>
              <a:rPr lang="zh-CN" altLang="en-US" sz="2400" b="1" dirty="0" smtClean="0">
                <a:solidFill>
                  <a:srgbClr val="000000"/>
                </a:solidFill>
                <a:latin typeface="楷体_GB2312" pitchFamily="49" charset="-122"/>
                <a:ea typeface="楷体_GB2312" pitchFamily="49" charset="-122"/>
                <a:sym typeface="Arial" pitchFamily="34" charset="0"/>
              </a:rPr>
              <a:t>、</a:t>
            </a:r>
            <a:r>
              <a:rPr lang="en-US" altLang="zh-CN" sz="2400" b="1" dirty="0" err="1" smtClean="0">
                <a:solidFill>
                  <a:srgbClr val="000000"/>
                </a:solidFill>
                <a:latin typeface="楷体_GB2312" pitchFamily="49" charset="-122"/>
                <a:ea typeface="楷体_GB2312" pitchFamily="49" charset="-122"/>
                <a:sym typeface="Arial" pitchFamily="34" charset="0"/>
              </a:rPr>
              <a:t>5XXX</a:t>
            </a:r>
            <a:endParaRPr lang="en-US" altLang="zh-CN" sz="2400" b="1" dirty="0" smtClean="0">
              <a:solidFill>
                <a:srgbClr val="000000"/>
              </a:solidFill>
              <a:latin typeface="楷体_GB2312" pitchFamily="49" charset="-122"/>
              <a:ea typeface="楷体_GB2312" pitchFamily="49" charset="-122"/>
              <a:sym typeface="Arial" pitchFamily="34" charset="0"/>
            </a:endParaRPr>
          </a:p>
          <a:p>
            <a:pPr>
              <a:lnSpc>
                <a:spcPct val="120000"/>
              </a:lnSpc>
              <a:spcBef>
                <a:spcPts val="600"/>
              </a:spcBef>
            </a:pPr>
            <a:r>
              <a:rPr lang="en-US" altLang="zh-CN" sz="2400" b="1" dirty="0" smtClean="0">
                <a:solidFill>
                  <a:srgbClr val="000000"/>
                </a:solidFill>
                <a:latin typeface="楷体_GB2312" pitchFamily="49" charset="-122"/>
                <a:ea typeface="楷体_GB2312" pitchFamily="49" charset="-122"/>
                <a:sym typeface="Arial" pitchFamily="34" charset="0"/>
              </a:rPr>
              <a:t>④</a:t>
            </a:r>
            <a:r>
              <a:rPr lang="en-US" altLang="zh-CN" sz="2400" b="1" dirty="0" err="1" smtClean="0">
                <a:solidFill>
                  <a:srgbClr val="000000"/>
                </a:solidFill>
                <a:latin typeface="楷体_GB2312" pitchFamily="49" charset="-122"/>
                <a:ea typeface="楷体_GB2312" pitchFamily="49" charset="-122"/>
                <a:sym typeface="Arial" pitchFamily="34" charset="0"/>
              </a:rPr>
              <a:t>7XXX</a:t>
            </a:r>
            <a:endParaRPr lang="en-US" altLang="zh-CN" sz="2400" b="1" dirty="0" smtClean="0">
              <a:solidFill>
                <a:srgbClr val="000000"/>
              </a:solidFill>
              <a:latin typeface="楷体_GB2312" pitchFamily="49" charset="-122"/>
              <a:ea typeface="楷体_GB2312" pitchFamily="49" charset="-122"/>
              <a:sym typeface="Arial" pitchFamily="34" charset="0"/>
            </a:endParaRPr>
          </a:p>
        </p:txBody>
      </p:sp>
      <p:sp>
        <p:nvSpPr>
          <p:cNvPr id="8" name="Text Box 32"/>
          <p:cNvSpPr txBox="1">
            <a:spLocks noChangeArrowheads="1"/>
          </p:cNvSpPr>
          <p:nvPr/>
        </p:nvSpPr>
        <p:spPr bwMode="auto">
          <a:xfrm>
            <a:off x="2771800" y="404664"/>
            <a:ext cx="2034531" cy="461665"/>
          </a:xfrm>
          <a:prstGeom prst="rect">
            <a:avLst/>
          </a:prstGeom>
          <a:noFill/>
          <a:ln w="9525">
            <a:noFill/>
            <a:miter lim="800000"/>
            <a:headEnd/>
            <a:tailEnd/>
          </a:ln>
        </p:spPr>
        <p:txBody>
          <a:bodyPr wrap="none">
            <a:spAutoFit/>
          </a:bodyPr>
          <a:lstStyle/>
          <a:p>
            <a:pPr>
              <a:buClr>
                <a:srgbClr val="0000CC"/>
              </a:buClr>
              <a:buFont typeface="Wingdings" pitchFamily="2" charset="2"/>
              <a:buChar char="u"/>
            </a:pPr>
            <a:r>
              <a:rPr lang="zh-CN" altLang="en-US" sz="2400" b="1" dirty="0" smtClean="0">
                <a:solidFill>
                  <a:srgbClr val="0000CC"/>
                </a:solidFill>
                <a:latin typeface="黑体" pitchFamily="2" charset="-122"/>
                <a:ea typeface="黑体" pitchFamily="2" charset="-122"/>
                <a:sym typeface="Arial" pitchFamily="34" charset="0"/>
              </a:rPr>
              <a:t>多属防锈铝</a:t>
            </a:r>
            <a:endParaRPr lang="zh-CN" altLang="en-US" sz="2400" b="1" dirty="0">
              <a:solidFill>
                <a:srgbClr val="0000CC"/>
              </a:solidFill>
              <a:latin typeface="黑体" pitchFamily="2" charset="-122"/>
              <a:ea typeface="黑体" pitchFamily="2" charset="-122"/>
              <a:sym typeface="Arial" pitchFamily="34" charset="0"/>
            </a:endParaRPr>
          </a:p>
        </p:txBody>
      </p:sp>
      <p:sp>
        <p:nvSpPr>
          <p:cNvPr id="9" name="Text Box 32"/>
          <p:cNvSpPr txBox="1">
            <a:spLocks noChangeArrowheads="1"/>
          </p:cNvSpPr>
          <p:nvPr/>
        </p:nvSpPr>
        <p:spPr bwMode="auto">
          <a:xfrm>
            <a:off x="2771800" y="951111"/>
            <a:ext cx="2034531" cy="461665"/>
          </a:xfrm>
          <a:prstGeom prst="rect">
            <a:avLst/>
          </a:prstGeom>
          <a:noFill/>
          <a:ln w="9525">
            <a:noFill/>
            <a:miter lim="800000"/>
            <a:headEnd/>
            <a:tailEnd/>
          </a:ln>
        </p:spPr>
        <p:txBody>
          <a:bodyPr wrap="none">
            <a:spAutoFit/>
          </a:bodyPr>
          <a:lstStyle/>
          <a:p>
            <a:pPr>
              <a:buClr>
                <a:srgbClr val="0000CC"/>
              </a:buClr>
              <a:buFont typeface="Wingdings" pitchFamily="2" charset="2"/>
              <a:buChar char="u"/>
            </a:pPr>
            <a:r>
              <a:rPr lang="zh-CN" altLang="en-US" sz="2400" b="1" dirty="0" smtClean="0">
                <a:solidFill>
                  <a:srgbClr val="0000CC"/>
                </a:solidFill>
                <a:latin typeface="黑体" pitchFamily="2" charset="-122"/>
                <a:ea typeface="黑体" pitchFamily="2" charset="-122"/>
                <a:sym typeface="Arial" pitchFamily="34" charset="0"/>
              </a:rPr>
              <a:t>多属超硬铝</a:t>
            </a:r>
            <a:endParaRPr lang="zh-CN" altLang="en-US" sz="2400" b="1" dirty="0">
              <a:solidFill>
                <a:srgbClr val="0000CC"/>
              </a:solidFill>
              <a:latin typeface="黑体" pitchFamily="2" charset="-122"/>
              <a:ea typeface="黑体" pitchFamily="2" charset="-122"/>
              <a:sym typeface="Arial" pitchFamily="34" charset="0"/>
            </a:endParaRPr>
          </a:p>
        </p:txBody>
      </p:sp>
      <p:cxnSp>
        <p:nvCxnSpPr>
          <p:cNvPr id="11" name="直接连接符 10"/>
          <p:cNvCxnSpPr/>
          <p:nvPr/>
        </p:nvCxnSpPr>
        <p:spPr bwMode="auto">
          <a:xfrm>
            <a:off x="7812360" y="5733256"/>
            <a:ext cx="720080" cy="0"/>
          </a:xfrm>
          <a:prstGeom prst="line">
            <a:avLst/>
          </a:prstGeom>
          <a:solidFill>
            <a:schemeClr val="accent1"/>
          </a:solidFill>
          <a:ln w="28575" cap="flat" cmpd="sng" algn="ctr">
            <a:solidFill>
              <a:srgbClr val="C00000"/>
            </a:solidFill>
            <a:prstDash val="solid"/>
            <a:round/>
            <a:headEnd type="none" w="med" len="med"/>
            <a:tailEnd type="none" w="med" len="med"/>
          </a:ln>
          <a:effectLst/>
        </p:spPr>
      </p:cxnSp>
      <p:cxnSp>
        <p:nvCxnSpPr>
          <p:cNvPr id="12" name="直接连接符 11"/>
          <p:cNvCxnSpPr/>
          <p:nvPr/>
        </p:nvCxnSpPr>
        <p:spPr bwMode="auto">
          <a:xfrm>
            <a:off x="2411760" y="6093296"/>
            <a:ext cx="720080" cy="0"/>
          </a:xfrm>
          <a:prstGeom prst="line">
            <a:avLst/>
          </a:prstGeom>
          <a:solidFill>
            <a:schemeClr val="accent1"/>
          </a:solidFill>
          <a:ln w="28575" cap="flat" cmpd="sng" algn="ctr">
            <a:solidFill>
              <a:srgbClr val="C00000"/>
            </a:solidFill>
            <a:prstDash val="solid"/>
            <a:round/>
            <a:headEnd type="none" w="med" len="med"/>
            <a:tailEnd type="none" w="med" len="med"/>
          </a:ln>
          <a:effectLst/>
        </p:spPr>
      </p:cxnSp>
      <p:cxnSp>
        <p:nvCxnSpPr>
          <p:cNvPr id="13" name="直接连接符 12"/>
          <p:cNvCxnSpPr/>
          <p:nvPr/>
        </p:nvCxnSpPr>
        <p:spPr bwMode="auto">
          <a:xfrm>
            <a:off x="2426274" y="3673490"/>
            <a:ext cx="1224136" cy="0"/>
          </a:xfrm>
          <a:prstGeom prst="line">
            <a:avLst/>
          </a:prstGeom>
          <a:solidFill>
            <a:schemeClr val="accent1"/>
          </a:solidFill>
          <a:ln w="28575" cap="flat" cmpd="sng" algn="ctr">
            <a:solidFill>
              <a:srgbClr val="C00000"/>
            </a:solidFill>
            <a:prstDash val="solid"/>
            <a:round/>
            <a:headEnd type="none" w="med" len="med"/>
            <a:tailEnd type="none" w="med" len="med"/>
          </a:ln>
          <a:effectLst/>
        </p:spPr>
      </p:cxnSp>
      <p:cxnSp>
        <p:nvCxnSpPr>
          <p:cNvPr id="14" name="直接连接符 13"/>
          <p:cNvCxnSpPr/>
          <p:nvPr/>
        </p:nvCxnSpPr>
        <p:spPr bwMode="auto">
          <a:xfrm>
            <a:off x="2411760" y="3976598"/>
            <a:ext cx="1728192" cy="0"/>
          </a:xfrm>
          <a:prstGeom prst="line">
            <a:avLst/>
          </a:prstGeom>
          <a:solidFill>
            <a:schemeClr val="accent1"/>
          </a:solidFill>
          <a:ln w="28575" cap="flat" cmpd="sng" algn="ctr">
            <a:solidFill>
              <a:srgbClr val="C00000"/>
            </a:solidFill>
            <a:prstDash val="solid"/>
            <a:round/>
            <a:headEnd type="none" w="med" len="med"/>
            <a:tailEnd type="none" w="med" len="med"/>
          </a:ln>
          <a:effectLst/>
        </p:spPr>
      </p:cxnSp>
      <p:cxnSp>
        <p:nvCxnSpPr>
          <p:cNvPr id="16" name="直接连接符 15"/>
          <p:cNvCxnSpPr/>
          <p:nvPr/>
        </p:nvCxnSpPr>
        <p:spPr bwMode="auto">
          <a:xfrm>
            <a:off x="2411760" y="4840132"/>
            <a:ext cx="1224136" cy="0"/>
          </a:xfrm>
          <a:prstGeom prst="line">
            <a:avLst/>
          </a:prstGeom>
          <a:solidFill>
            <a:schemeClr val="accent1"/>
          </a:solidFill>
          <a:ln w="28575" cap="flat" cmpd="sng" algn="ctr">
            <a:solidFill>
              <a:srgbClr val="C00000"/>
            </a:solidFill>
            <a:prstDash val="solid"/>
            <a:round/>
            <a:headEnd type="none" w="med" len="med"/>
            <a:tailEnd type="none" w="med" len="med"/>
          </a:ln>
          <a:effectLst/>
        </p:spPr>
      </p:cxnSp>
      <p:cxnSp>
        <p:nvCxnSpPr>
          <p:cNvPr id="18" name="直接连接符 17"/>
          <p:cNvCxnSpPr/>
          <p:nvPr/>
        </p:nvCxnSpPr>
        <p:spPr bwMode="auto">
          <a:xfrm>
            <a:off x="3894900" y="4826180"/>
            <a:ext cx="1728192" cy="0"/>
          </a:xfrm>
          <a:prstGeom prst="line">
            <a:avLst/>
          </a:prstGeom>
          <a:solidFill>
            <a:schemeClr val="accent1"/>
          </a:solidFill>
          <a:ln w="28575" cap="flat" cmpd="sng" algn="ctr">
            <a:solidFill>
              <a:srgbClr val="C00000"/>
            </a:solidFill>
            <a:prstDash val="solid"/>
            <a:round/>
            <a:headEnd type="none" w="med" len="med"/>
            <a:tailEnd type="none" w="med" len="med"/>
          </a:ln>
          <a:effectLst/>
        </p:spPr>
      </p:cxnSp>
      <p:cxnSp>
        <p:nvCxnSpPr>
          <p:cNvPr id="19" name="直接连接符 18"/>
          <p:cNvCxnSpPr/>
          <p:nvPr/>
        </p:nvCxnSpPr>
        <p:spPr bwMode="auto">
          <a:xfrm>
            <a:off x="7020272" y="4869160"/>
            <a:ext cx="1008112" cy="0"/>
          </a:xfrm>
          <a:prstGeom prst="line">
            <a:avLst/>
          </a:prstGeom>
          <a:solidFill>
            <a:schemeClr val="accent1"/>
          </a:solidFill>
          <a:ln w="28575" cap="flat" cmpd="sng" algn="ctr">
            <a:solidFill>
              <a:srgbClr val="C00000"/>
            </a:solidFill>
            <a:prstDash val="solid"/>
            <a:round/>
            <a:headEnd type="none" w="med" len="med"/>
            <a:tailEnd type="none" w="med" len="med"/>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horizontal)">
                                      <p:cBhvr>
                                        <p:cTn id="11" dur="500"/>
                                        <p:tgtEl>
                                          <p:spTgt spid="8"/>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linds(horizontal)">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blinds(horizontal)">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animEffect transition="in" filter="blinds(horizontal)">
                                      <p:cBhvr>
                                        <p:cTn id="25" dur="500"/>
                                        <p:tgtEl>
                                          <p:spTgt spid="7">
                                            <p:txEl>
                                              <p:pRg st="1" end="1"/>
                                            </p:txEl>
                                          </p:spTgt>
                                        </p:tgtEl>
                                      </p:cBhvr>
                                    </p:animEffect>
                                  </p:childTnLst>
                                </p:cTn>
                              </p:par>
                            </p:childTnLst>
                          </p:cTn>
                        </p:par>
                        <p:par>
                          <p:cTn id="26" fill="hold">
                            <p:stCondLst>
                              <p:cond delay="500"/>
                            </p:stCondLst>
                            <p:childTnLst>
                              <p:par>
                                <p:cTn id="27" presetID="3" presetClass="entr" presetSubtype="1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linds(horizontal)">
                                      <p:cBhvr>
                                        <p:cTn id="29" dur="500"/>
                                        <p:tgtEl>
                                          <p:spTgt spid="9"/>
                                        </p:tgtEl>
                                      </p:cBhvr>
                                    </p:animEffect>
                                  </p:childTnLst>
                                </p:cTn>
                              </p:par>
                            </p:childTnLst>
                          </p:cTn>
                        </p:par>
                        <p:par>
                          <p:cTn id="30" fill="hold">
                            <p:stCondLst>
                              <p:cond delay="1000"/>
                            </p:stCondLst>
                            <p:childTnLst>
                              <p:par>
                                <p:cTn id="31" presetID="3" presetClass="entr" presetSubtype="10"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blinds(horizontal)">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blinds(horizontal)">
                                      <p:cBhvr>
                                        <p:cTn id="38" dur="500"/>
                                        <p:tgtEl>
                                          <p:spTgt spid="18"/>
                                        </p:tgtEl>
                                      </p:cBhvr>
                                    </p:animEffect>
                                  </p:childTnLst>
                                </p:cTn>
                              </p:par>
                            </p:childTnLst>
                          </p:cTn>
                        </p:par>
                        <p:par>
                          <p:cTn id="39" fill="hold">
                            <p:stCondLst>
                              <p:cond delay="500"/>
                            </p:stCondLst>
                            <p:childTnLst>
                              <p:par>
                                <p:cTn id="40" presetID="3" presetClass="entr" presetSubtype="10" fill="hold"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blinds(horizontal)">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blinds(horizontal)">
                                      <p:cBhvr>
                                        <p:cTn id="47" dur="500"/>
                                        <p:tgtEl>
                                          <p:spTgt spid="11"/>
                                        </p:tgtEl>
                                      </p:cBhvr>
                                    </p:animEffect>
                                  </p:childTnLst>
                                </p:cTn>
                              </p:par>
                            </p:childTnLst>
                          </p:cTn>
                        </p:par>
                        <p:par>
                          <p:cTn id="48" fill="hold">
                            <p:stCondLst>
                              <p:cond delay="500"/>
                            </p:stCondLst>
                            <p:childTnLst>
                              <p:par>
                                <p:cTn id="49" presetID="3" presetClass="entr" presetSubtype="10" fill="hold" nodeType="afterEffect">
                                  <p:stCondLst>
                                    <p:cond delay="0"/>
                                  </p:stCondLst>
                                  <p:childTnLst>
                                    <p:set>
                                      <p:cBhvr>
                                        <p:cTn id="50" dur="1" fill="hold">
                                          <p:stCondLst>
                                            <p:cond delay="0"/>
                                          </p:stCondLst>
                                        </p:cTn>
                                        <p:tgtEl>
                                          <p:spTgt spid="18465"/>
                                        </p:tgtEl>
                                        <p:attrNameLst>
                                          <p:attrName>style.visibility</p:attrName>
                                        </p:attrNameLst>
                                      </p:cBhvr>
                                      <p:to>
                                        <p:strVal val="visible"/>
                                      </p:to>
                                    </p:set>
                                    <p:animEffect>
                                      <p:cBhvr>
                                        <p:cTn id="51" dur="500"/>
                                        <p:tgtEl>
                                          <p:spTgt spid="18465"/>
                                        </p:tgtEl>
                                      </p:cBhvr>
                                    </p:animEffect>
                                  </p:childTnLst>
                                </p:cTn>
                              </p:par>
                            </p:childTnLst>
                          </p:cTn>
                        </p:par>
                        <p:par>
                          <p:cTn id="52" fill="hold">
                            <p:stCondLst>
                              <p:cond delay="1000"/>
                            </p:stCondLst>
                            <p:childTnLst>
                              <p:par>
                                <p:cTn id="53" presetID="3" presetClass="entr" presetSubtype="10" fill="hold" nodeType="after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blinds(horizontal)">
                                      <p:cBhvr>
                                        <p:cTn id="55" dur="500"/>
                                        <p:tgtEl>
                                          <p:spTgt spid="12"/>
                                        </p:tgtEl>
                                      </p:cBhvr>
                                    </p:animEffect>
                                  </p:childTnLst>
                                </p:cTn>
                              </p:par>
                            </p:childTnLst>
                          </p:cTn>
                        </p:par>
                        <p:par>
                          <p:cTn id="56" fill="hold">
                            <p:stCondLst>
                              <p:cond delay="1500"/>
                            </p:stCondLst>
                            <p:childTnLst>
                              <p:par>
                                <p:cTn id="57" presetID="3" presetClass="entr" presetSubtype="10" fill="hold" nodeType="afterEffect">
                                  <p:stCondLst>
                                    <p:cond delay="0"/>
                                  </p:stCondLst>
                                  <p:childTnLst>
                                    <p:set>
                                      <p:cBhvr>
                                        <p:cTn id="58" dur="1" fill="hold">
                                          <p:stCondLst>
                                            <p:cond delay="0"/>
                                          </p:stCondLst>
                                        </p:cTn>
                                        <p:tgtEl>
                                          <p:spTgt spid="18466"/>
                                        </p:tgtEl>
                                        <p:attrNameLst>
                                          <p:attrName>style.visibility</p:attrName>
                                        </p:attrNameLst>
                                      </p:cBhvr>
                                      <p:to>
                                        <p:strVal val="visible"/>
                                      </p:to>
                                    </p:set>
                                    <p:animEffect>
                                      <p:cBhvr>
                                        <p:cTn id="59" dur="500"/>
                                        <p:tgtEl>
                                          <p:spTgt spid="184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5" name="Picture 8" descr="c:\DOCUME~1\yangping\APPLIC~1\360se6\USERDA~1\Temp\200801~1.JPG"/>
          <p:cNvPicPr>
            <a:picLocks noChangeAspect="1" noChangeArrowheads="1"/>
          </p:cNvPicPr>
          <p:nvPr/>
        </p:nvPicPr>
        <p:blipFill>
          <a:blip r:embed="rId2" cstate="print"/>
          <a:srcRect l="3691" r="5653" b="10187"/>
          <a:stretch>
            <a:fillRect/>
          </a:stretch>
        </p:blipFill>
        <p:spPr bwMode="auto">
          <a:xfrm>
            <a:off x="1979712" y="980728"/>
            <a:ext cx="6364063" cy="5184576"/>
          </a:xfrm>
          <a:prstGeom prst="rect">
            <a:avLst/>
          </a:prstGeom>
          <a:noFill/>
          <a:ln w="9525">
            <a:noFill/>
            <a:miter lim="800000"/>
            <a:headEnd/>
            <a:tailEnd/>
          </a:ln>
        </p:spPr>
      </p:pic>
      <p:sp>
        <p:nvSpPr>
          <p:cNvPr id="6" name="矩形 3"/>
          <p:cNvSpPr>
            <a:spLocks noChangeArrowheads="1"/>
          </p:cNvSpPr>
          <p:nvPr/>
        </p:nvSpPr>
        <p:spPr bwMode="auto">
          <a:xfrm>
            <a:off x="1475656" y="5373216"/>
            <a:ext cx="1368152" cy="400050"/>
          </a:xfrm>
          <a:prstGeom prst="rect">
            <a:avLst/>
          </a:prstGeom>
          <a:solidFill>
            <a:schemeClr val="bg1">
              <a:lumMod val="85000"/>
            </a:schemeClr>
          </a:solidFill>
          <a:ln w="9525">
            <a:solidFill>
              <a:srgbClr val="C00000"/>
            </a:solidFill>
            <a:miter lim="800000"/>
            <a:headEnd/>
            <a:tailEnd/>
          </a:ln>
        </p:spPr>
        <p:txBody>
          <a:bodyPr wrap="square">
            <a:spAutoFit/>
          </a:bodyPr>
          <a:lstStyle/>
          <a:p>
            <a:r>
              <a:rPr lang="en-US" sz="2000" dirty="0" smtClean="0">
                <a:solidFill>
                  <a:srgbClr val="000000"/>
                </a:solidFill>
                <a:latin typeface="黑体" pitchFamily="2" charset="-122"/>
                <a:ea typeface="黑体" pitchFamily="2" charset="-122"/>
                <a:sym typeface="黑体" pitchFamily="2" charset="-122"/>
              </a:rPr>
              <a:t>61%</a:t>
            </a:r>
            <a:r>
              <a:rPr lang="zh-CN" altLang="en-US" sz="2000" dirty="0" smtClean="0">
                <a:solidFill>
                  <a:srgbClr val="000000"/>
                </a:solidFill>
                <a:latin typeface="黑体" pitchFamily="2" charset="-122"/>
                <a:ea typeface="黑体" pitchFamily="2" charset="-122"/>
                <a:sym typeface="黑体" pitchFamily="2" charset="-122"/>
              </a:rPr>
              <a:t>铝合金</a:t>
            </a:r>
            <a:endParaRPr lang="zh-CN" altLang="en-US" sz="2000" dirty="0">
              <a:solidFill>
                <a:srgbClr val="000000"/>
              </a:solidFill>
              <a:latin typeface="黑体" pitchFamily="2" charset="-122"/>
              <a:ea typeface="黑体" pitchFamily="2" charset="-122"/>
              <a:sym typeface="黑体" pitchFamily="2" charset="-122"/>
            </a:endParaRPr>
          </a:p>
        </p:txBody>
      </p:sp>
      <p:sp>
        <p:nvSpPr>
          <p:cNvPr id="7" name="标题 6"/>
          <p:cNvSpPr>
            <a:spLocks noGrp="1"/>
          </p:cNvSpPr>
          <p:nvPr>
            <p:ph type="title"/>
          </p:nvPr>
        </p:nvSpPr>
        <p:spPr>
          <a:xfrm>
            <a:off x="457200" y="404664"/>
            <a:ext cx="8229600" cy="1012974"/>
          </a:xfrm>
        </p:spPr>
        <p:txBody>
          <a:bodyPr/>
          <a:lstStyle/>
          <a:p>
            <a:pPr algn="l"/>
            <a:r>
              <a:rPr lang="zh-CN" altLang="en-US" sz="2800" i="1" dirty="0" smtClean="0">
                <a:solidFill>
                  <a:srgbClr val="0000CC"/>
                </a:solidFill>
              </a:rPr>
              <a:t>铝合金材料在航空器中的应用</a:t>
            </a:r>
            <a:endParaRPr lang="zh-CN" altLang="en-US" sz="2800" i="1" dirty="0">
              <a:solidFill>
                <a:srgbClr val="0000CC"/>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365"/>
                                        </p:tgtEl>
                                        <p:attrNameLst>
                                          <p:attrName>style.visibility</p:attrName>
                                        </p:attrNameLst>
                                      </p:cBhvr>
                                      <p:to>
                                        <p:strVal val="visible"/>
                                      </p:to>
                                    </p:set>
                                    <p:animEffect>
                                      <p:cBhvr>
                                        <p:cTn id="7" dur="500"/>
                                        <p:tgtEl>
                                          <p:spTgt spid="1536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矩形 3"/>
          <p:cNvSpPr>
            <a:spLocks noChangeArrowheads="1"/>
          </p:cNvSpPr>
          <p:nvPr/>
        </p:nvSpPr>
        <p:spPr bwMode="auto">
          <a:xfrm>
            <a:off x="250825" y="404813"/>
            <a:ext cx="4825231" cy="461665"/>
          </a:xfrm>
          <a:prstGeom prst="rect">
            <a:avLst/>
          </a:prstGeom>
          <a:noFill/>
          <a:ln w="9525">
            <a:noFill/>
            <a:miter lim="800000"/>
            <a:headEnd/>
            <a:tailEnd/>
          </a:ln>
        </p:spPr>
        <p:txBody>
          <a:bodyPr wrap="square">
            <a:spAutoFit/>
          </a:bodyPr>
          <a:lstStyle/>
          <a:p>
            <a:r>
              <a:rPr lang="en-US" sz="2400" dirty="0" err="1">
                <a:solidFill>
                  <a:srgbClr val="000000"/>
                </a:solidFill>
                <a:latin typeface="黑体" pitchFamily="2" charset="-122"/>
                <a:ea typeface="黑体" pitchFamily="2" charset="-122"/>
                <a:sym typeface="黑体" pitchFamily="2" charset="-122"/>
              </a:rPr>
              <a:t>A380</a:t>
            </a:r>
            <a:r>
              <a:rPr lang="zh-CN" altLang="en-US" sz="2400" dirty="0">
                <a:solidFill>
                  <a:srgbClr val="000000"/>
                </a:solidFill>
                <a:latin typeface="黑体" pitchFamily="2" charset="-122"/>
                <a:ea typeface="黑体" pitchFamily="2" charset="-122"/>
                <a:sym typeface="黑体" pitchFamily="2" charset="-122"/>
              </a:rPr>
              <a:t>机翼的</a:t>
            </a:r>
            <a:r>
              <a:rPr lang="en-US" sz="2400" dirty="0">
                <a:solidFill>
                  <a:srgbClr val="000000"/>
                </a:solidFill>
                <a:latin typeface="黑体" pitchFamily="2" charset="-122"/>
                <a:ea typeface="黑体" pitchFamily="2" charset="-122"/>
                <a:sym typeface="黑体" pitchFamily="2" charset="-122"/>
              </a:rPr>
              <a:t>80%</a:t>
            </a:r>
            <a:r>
              <a:rPr lang="zh-CN" altLang="en-US" sz="2400" dirty="0">
                <a:solidFill>
                  <a:srgbClr val="000000"/>
                </a:solidFill>
                <a:latin typeface="黑体" pitchFamily="2" charset="-122"/>
                <a:ea typeface="黑体" pitchFamily="2" charset="-122"/>
                <a:sym typeface="黑体" pitchFamily="2" charset="-122"/>
              </a:rPr>
              <a:t>以上是铝合金材料</a:t>
            </a:r>
          </a:p>
        </p:txBody>
      </p:sp>
      <p:sp>
        <p:nvSpPr>
          <p:cNvPr id="19460" name="矩形 9"/>
          <p:cNvSpPr>
            <a:spLocks noChangeArrowheads="1"/>
          </p:cNvSpPr>
          <p:nvPr/>
        </p:nvSpPr>
        <p:spPr bwMode="auto">
          <a:xfrm>
            <a:off x="4427984" y="3645024"/>
            <a:ext cx="2771775" cy="708025"/>
          </a:xfrm>
          <a:prstGeom prst="rect">
            <a:avLst/>
          </a:prstGeom>
          <a:noFill/>
          <a:ln w="9525">
            <a:noFill/>
            <a:miter lim="800000"/>
            <a:headEnd/>
            <a:tailEnd/>
          </a:ln>
        </p:spPr>
        <p:txBody>
          <a:bodyPr>
            <a:spAutoFit/>
          </a:bodyPr>
          <a:lstStyle/>
          <a:p>
            <a:pPr algn="r"/>
            <a:r>
              <a:rPr lang="zh-CN" altLang="en-US" sz="2000" b="1" dirty="0">
                <a:solidFill>
                  <a:srgbClr val="000000"/>
                </a:solidFill>
                <a:latin typeface="楷体_GB2312" pitchFamily="49" charset="-122"/>
                <a:ea typeface="楷体_GB2312" pitchFamily="49" charset="-122"/>
                <a:sym typeface="楷体_GB2312" pitchFamily="49" charset="-122"/>
              </a:rPr>
              <a:t>机身下壁板桁条激光焊</a:t>
            </a:r>
            <a:endParaRPr lang="en-US" sz="2000" b="1" dirty="0">
              <a:solidFill>
                <a:srgbClr val="000000"/>
              </a:solidFill>
              <a:latin typeface="楷体_GB2312" pitchFamily="49" charset="-122"/>
              <a:ea typeface="楷体_GB2312" pitchFamily="49" charset="-122"/>
              <a:sym typeface="楷体_GB2312" pitchFamily="49" charset="-122"/>
            </a:endParaRPr>
          </a:p>
          <a:p>
            <a:pPr algn="r"/>
            <a:r>
              <a:rPr lang="zh-CN" altLang="en-US" sz="2000" b="1" dirty="0">
                <a:solidFill>
                  <a:srgbClr val="000000"/>
                </a:solidFill>
                <a:latin typeface="楷体_GB2312" pitchFamily="49" charset="-122"/>
                <a:ea typeface="楷体_GB2312" pitchFamily="49" charset="-122"/>
                <a:sym typeface="楷体_GB2312" pitchFamily="49" charset="-122"/>
              </a:rPr>
              <a:t>可焊合金</a:t>
            </a:r>
            <a:r>
              <a:rPr lang="en-US" sz="2000" b="1" dirty="0">
                <a:solidFill>
                  <a:srgbClr val="000000"/>
                </a:solidFill>
                <a:latin typeface="楷体_GB2312" pitchFamily="49" charset="-122"/>
                <a:ea typeface="楷体_GB2312" pitchFamily="49" charset="-122"/>
                <a:sym typeface="楷体_GB2312" pitchFamily="49" charset="-122"/>
              </a:rPr>
              <a:t>6056</a:t>
            </a:r>
            <a:r>
              <a:rPr lang="zh-CN" altLang="en-US" sz="2000" b="1" dirty="0">
                <a:solidFill>
                  <a:srgbClr val="000000"/>
                </a:solidFill>
                <a:latin typeface="楷体_GB2312" pitchFamily="49" charset="-122"/>
                <a:ea typeface="楷体_GB2312" pitchFamily="49" charset="-122"/>
                <a:sym typeface="楷体_GB2312" pitchFamily="49" charset="-122"/>
              </a:rPr>
              <a:t>和</a:t>
            </a:r>
            <a:r>
              <a:rPr lang="en-US" sz="2000" b="1" dirty="0">
                <a:solidFill>
                  <a:srgbClr val="000000"/>
                </a:solidFill>
                <a:latin typeface="楷体_GB2312" pitchFamily="49" charset="-122"/>
                <a:ea typeface="楷体_GB2312" pitchFamily="49" charset="-122"/>
                <a:sym typeface="楷体_GB2312" pitchFamily="49" charset="-122"/>
              </a:rPr>
              <a:t>6013</a:t>
            </a:r>
            <a:endParaRPr lang="zh-CN" altLang="en-US" sz="2000" b="1" dirty="0">
              <a:solidFill>
                <a:srgbClr val="000000"/>
              </a:solidFill>
              <a:latin typeface="楷体_GB2312" pitchFamily="49" charset="-122"/>
              <a:ea typeface="楷体_GB2312" pitchFamily="49" charset="-122"/>
              <a:sym typeface="楷体_GB2312" pitchFamily="49" charset="-122"/>
            </a:endParaRPr>
          </a:p>
        </p:txBody>
      </p:sp>
      <p:pic>
        <p:nvPicPr>
          <p:cNvPr id="19461" name="Picture 2" descr="c:\DOCUME~1\yangping\APPLIC~1\360se6\USERDA~1\Temp\U_3274~1.JPG"/>
          <p:cNvPicPr>
            <a:picLocks noChangeAspect="1" noChangeArrowheads="1"/>
          </p:cNvPicPr>
          <p:nvPr/>
        </p:nvPicPr>
        <p:blipFill>
          <a:blip r:embed="rId3" cstate="print"/>
          <a:srcRect b="14763"/>
          <a:stretch>
            <a:fillRect/>
          </a:stretch>
        </p:blipFill>
        <p:spPr bwMode="auto">
          <a:xfrm>
            <a:off x="5652120" y="1"/>
            <a:ext cx="3491880" cy="1988839"/>
          </a:xfrm>
          <a:prstGeom prst="rect">
            <a:avLst/>
          </a:prstGeom>
          <a:noFill/>
          <a:ln w="9525">
            <a:noFill/>
            <a:miter lim="800000"/>
            <a:headEnd/>
            <a:tailEnd/>
          </a:ln>
        </p:spPr>
      </p:pic>
      <p:pic>
        <p:nvPicPr>
          <p:cNvPr id="19462" name="Picture 6" descr="c:\DOCUME~1\yangping\APPLIC~1\360se6\USERDA~1\Temp\634585~2.JPG"/>
          <p:cNvPicPr>
            <a:picLocks noChangeAspect="1" noChangeArrowheads="1"/>
          </p:cNvPicPr>
          <p:nvPr/>
        </p:nvPicPr>
        <p:blipFill>
          <a:blip r:embed="rId4" cstate="print"/>
          <a:srcRect t="8922" b="4817"/>
          <a:stretch>
            <a:fillRect/>
          </a:stretch>
        </p:blipFill>
        <p:spPr bwMode="auto">
          <a:xfrm>
            <a:off x="0" y="1772816"/>
            <a:ext cx="3695700" cy="2232025"/>
          </a:xfrm>
          <a:prstGeom prst="rect">
            <a:avLst/>
          </a:prstGeom>
          <a:noFill/>
          <a:ln w="9525">
            <a:noFill/>
            <a:miter lim="800000"/>
            <a:headEnd/>
            <a:tailEnd/>
          </a:ln>
        </p:spPr>
      </p:pic>
      <p:pic>
        <p:nvPicPr>
          <p:cNvPr id="19459" name="Picture 4" descr="c:\DOCUME~1\yangping\APPLIC~1\360se6\USERDA~1\Temp\200801~3.JPG"/>
          <p:cNvPicPr>
            <a:picLocks noChangeAspect="1" noChangeArrowheads="1"/>
          </p:cNvPicPr>
          <p:nvPr/>
        </p:nvPicPr>
        <p:blipFill>
          <a:blip r:embed="rId5" cstate="print"/>
          <a:srcRect t="2345" b="10838"/>
          <a:stretch>
            <a:fillRect/>
          </a:stretch>
        </p:blipFill>
        <p:spPr bwMode="auto">
          <a:xfrm>
            <a:off x="1" y="3861048"/>
            <a:ext cx="3349141" cy="2447231"/>
          </a:xfrm>
          <a:prstGeom prst="rect">
            <a:avLst/>
          </a:prstGeom>
          <a:noFill/>
          <a:ln w="9525">
            <a:noFill/>
            <a:miter lim="800000"/>
            <a:headEnd/>
            <a:tailEnd/>
          </a:ln>
        </p:spPr>
      </p:pic>
      <p:pic>
        <p:nvPicPr>
          <p:cNvPr id="19463" name="Picture 8" descr="http://tech.southcn.com/news/200405080183_644936.jpg"/>
          <p:cNvPicPr>
            <a:picLocks noChangeAspect="1" noChangeArrowheads="1"/>
          </p:cNvPicPr>
          <p:nvPr/>
        </p:nvPicPr>
        <p:blipFill>
          <a:blip r:embed="rId6" cstate="print"/>
          <a:srcRect b="35250"/>
          <a:stretch>
            <a:fillRect/>
          </a:stretch>
        </p:blipFill>
        <p:spPr bwMode="auto">
          <a:xfrm>
            <a:off x="5652120" y="2060848"/>
            <a:ext cx="3491880" cy="1512168"/>
          </a:xfrm>
          <a:prstGeom prst="rect">
            <a:avLst/>
          </a:prstGeom>
          <a:noFill/>
          <a:ln w="9525">
            <a:noFill/>
            <a:miter lim="800000"/>
            <a:headEnd/>
            <a:tailEnd/>
          </a:ln>
        </p:spPr>
      </p:pic>
      <p:pic>
        <p:nvPicPr>
          <p:cNvPr id="19464" name="Picture 4" descr="c:\DOCUME~1\yangping\APPLIC~1\360se6\USERDA~1\Temp\634585~1.JPG"/>
          <p:cNvPicPr>
            <a:picLocks noChangeAspect="1" noChangeArrowheads="1"/>
          </p:cNvPicPr>
          <p:nvPr/>
        </p:nvPicPr>
        <p:blipFill>
          <a:blip r:embed="rId7" cstate="print"/>
          <a:srcRect/>
          <a:stretch>
            <a:fillRect/>
          </a:stretch>
        </p:blipFill>
        <p:spPr bwMode="auto">
          <a:xfrm>
            <a:off x="3248488" y="1052513"/>
            <a:ext cx="2374604" cy="2016447"/>
          </a:xfrm>
          <a:prstGeom prst="rect">
            <a:avLst/>
          </a:prstGeom>
          <a:noFill/>
          <a:ln w="9525">
            <a:noFill/>
            <a:miter lim="800000"/>
            <a:headEnd/>
            <a:tailEnd/>
          </a:ln>
        </p:spPr>
      </p:pic>
      <p:sp>
        <p:nvSpPr>
          <p:cNvPr id="19465" name="矩形 14"/>
          <p:cNvSpPr>
            <a:spLocks noChangeArrowheads="1"/>
          </p:cNvSpPr>
          <p:nvPr/>
        </p:nvSpPr>
        <p:spPr bwMode="auto">
          <a:xfrm>
            <a:off x="1281956" y="1052513"/>
            <a:ext cx="1993900" cy="708025"/>
          </a:xfrm>
          <a:prstGeom prst="rect">
            <a:avLst/>
          </a:prstGeom>
          <a:noFill/>
          <a:ln w="9525">
            <a:noFill/>
            <a:miter lim="800000"/>
            <a:headEnd/>
            <a:tailEnd/>
          </a:ln>
        </p:spPr>
        <p:txBody>
          <a:bodyPr wrap="none">
            <a:spAutoFit/>
          </a:bodyPr>
          <a:lstStyle/>
          <a:p>
            <a:pPr algn="r"/>
            <a:r>
              <a:rPr lang="en-US" sz="2000" b="1" dirty="0" err="1">
                <a:solidFill>
                  <a:srgbClr val="000000"/>
                </a:solidFill>
                <a:latin typeface="楷体_GB2312" pitchFamily="49" charset="-122"/>
                <a:ea typeface="楷体_GB2312" pitchFamily="49" charset="-122"/>
                <a:sym typeface="楷体_GB2312" pitchFamily="49" charset="-122"/>
              </a:rPr>
              <a:t>A380</a:t>
            </a:r>
            <a:r>
              <a:rPr lang="zh-CN" altLang="en-US" sz="2000" b="1" dirty="0">
                <a:solidFill>
                  <a:srgbClr val="000000"/>
                </a:solidFill>
                <a:latin typeface="楷体_GB2312" pitchFamily="49" charset="-122"/>
                <a:ea typeface="楷体_GB2312" pitchFamily="49" charset="-122"/>
                <a:sym typeface="楷体_GB2312" pitchFamily="49" charset="-122"/>
              </a:rPr>
              <a:t>机翼前缘肋</a:t>
            </a:r>
            <a:endParaRPr lang="en-US" sz="2000" b="1" dirty="0">
              <a:solidFill>
                <a:srgbClr val="000000"/>
              </a:solidFill>
              <a:latin typeface="楷体_GB2312" pitchFamily="49" charset="-122"/>
              <a:ea typeface="楷体_GB2312" pitchFamily="49" charset="-122"/>
              <a:sym typeface="楷体_GB2312" pitchFamily="49" charset="-122"/>
            </a:endParaRPr>
          </a:p>
          <a:p>
            <a:pPr algn="r"/>
            <a:r>
              <a:rPr lang="en-US" sz="2000" b="1" dirty="0">
                <a:solidFill>
                  <a:srgbClr val="000000"/>
                </a:solidFill>
                <a:sym typeface="Arial" pitchFamily="34" charset="0"/>
              </a:rPr>
              <a:t>7085</a:t>
            </a:r>
            <a:endParaRPr lang="zh-CN" altLang="en-US" sz="2000" b="1" dirty="0">
              <a:solidFill>
                <a:srgbClr val="000000"/>
              </a:solidFill>
              <a:latin typeface="楷体_GB2312" pitchFamily="49" charset="-122"/>
              <a:ea typeface="楷体_GB2312" pitchFamily="49" charset="-122"/>
              <a:sym typeface="楷体_GB2312" pitchFamily="49" charset="-122"/>
            </a:endParaRPr>
          </a:p>
        </p:txBody>
      </p:sp>
      <p:pic>
        <p:nvPicPr>
          <p:cNvPr id="19466" name="Picture 6" descr="c:\DOCUME~1\yangping\APPLIC~1\360se6\USERDA~1\Temp\200801~4.JPG"/>
          <p:cNvPicPr>
            <a:picLocks noChangeAspect="1" noChangeArrowheads="1"/>
          </p:cNvPicPr>
          <p:nvPr/>
        </p:nvPicPr>
        <p:blipFill>
          <a:blip r:embed="rId8" cstate="print"/>
          <a:srcRect l="3140" t="2048" r="3664" b="6563"/>
          <a:stretch>
            <a:fillRect/>
          </a:stretch>
        </p:blipFill>
        <p:spPr bwMode="auto">
          <a:xfrm>
            <a:off x="7236296" y="3645024"/>
            <a:ext cx="1907704" cy="2703917"/>
          </a:xfrm>
          <a:prstGeom prst="rect">
            <a:avLst/>
          </a:prstGeom>
          <a:noFill/>
          <a:ln w="9525">
            <a:noFill/>
            <a:miter lim="800000"/>
            <a:headEnd/>
            <a:tailEnd/>
          </a:ln>
        </p:spPr>
      </p:pic>
      <p:sp>
        <p:nvSpPr>
          <p:cNvPr id="19467" name="矩形 16"/>
          <p:cNvSpPr>
            <a:spLocks noChangeArrowheads="1"/>
          </p:cNvSpPr>
          <p:nvPr/>
        </p:nvSpPr>
        <p:spPr bwMode="auto">
          <a:xfrm>
            <a:off x="3203848" y="5589240"/>
            <a:ext cx="3600450" cy="708025"/>
          </a:xfrm>
          <a:prstGeom prst="rect">
            <a:avLst/>
          </a:prstGeom>
          <a:solidFill>
            <a:schemeClr val="bg1"/>
          </a:solidFill>
          <a:ln w="9525">
            <a:noFill/>
            <a:miter lim="800000"/>
            <a:headEnd/>
            <a:tailEnd/>
          </a:ln>
        </p:spPr>
        <p:txBody>
          <a:bodyPr>
            <a:spAutoFit/>
          </a:bodyPr>
          <a:lstStyle/>
          <a:p>
            <a:r>
              <a:rPr lang="en-US" sz="2000" b="1" dirty="0" err="1">
                <a:solidFill>
                  <a:srgbClr val="000000"/>
                </a:solidFill>
                <a:latin typeface="楷体_GB2312" pitchFamily="49" charset="-122"/>
                <a:ea typeface="楷体_GB2312" pitchFamily="49" charset="-122"/>
                <a:sym typeface="楷体_GB2312" pitchFamily="49" charset="-122"/>
              </a:rPr>
              <a:t>A380</a:t>
            </a:r>
            <a:r>
              <a:rPr lang="zh-CN" altLang="en-US" sz="2000" b="1" dirty="0">
                <a:solidFill>
                  <a:srgbClr val="000000"/>
                </a:solidFill>
                <a:latin typeface="楷体_GB2312" pitchFamily="49" charset="-122"/>
                <a:ea typeface="楷体_GB2312" pitchFamily="49" charset="-122"/>
                <a:sym typeface="楷体_GB2312" pitchFamily="49" charset="-122"/>
              </a:rPr>
              <a:t>上机身蒙皮（约</a:t>
            </a:r>
            <a:r>
              <a:rPr lang="en-US" sz="2000" b="1" dirty="0">
                <a:solidFill>
                  <a:srgbClr val="000000"/>
                </a:solidFill>
                <a:latin typeface="楷体_GB2312" pitchFamily="49" charset="-122"/>
                <a:ea typeface="楷体_GB2312" pitchFamily="49" charset="-122"/>
                <a:sym typeface="楷体_GB2312" pitchFamily="49" charset="-122"/>
              </a:rPr>
              <a:t>500</a:t>
            </a:r>
            <a:r>
              <a:rPr lang="zh-CN" altLang="en-US" sz="2000" b="1" dirty="0">
                <a:solidFill>
                  <a:srgbClr val="000000"/>
                </a:solidFill>
                <a:latin typeface="楷体_GB2312" pitchFamily="49" charset="-122"/>
                <a:ea typeface="楷体_GB2312" pitchFamily="49" charset="-122"/>
                <a:sym typeface="楷体_GB2312" pitchFamily="49" charset="-122"/>
              </a:rPr>
              <a:t>平米）</a:t>
            </a:r>
            <a:endParaRPr lang="en-US" sz="2000" b="1" dirty="0">
              <a:solidFill>
                <a:srgbClr val="000000"/>
              </a:solidFill>
              <a:latin typeface="楷体_GB2312" pitchFamily="49" charset="-122"/>
              <a:ea typeface="楷体_GB2312" pitchFamily="49" charset="-122"/>
              <a:sym typeface="楷体_GB2312" pitchFamily="49" charset="-122"/>
            </a:endParaRPr>
          </a:p>
          <a:p>
            <a:r>
              <a:rPr lang="en-US" sz="2000" b="1" dirty="0" smtClean="0">
                <a:solidFill>
                  <a:srgbClr val="000000"/>
                </a:solidFill>
                <a:latin typeface="楷体_GB2312" pitchFamily="49" charset="-122"/>
                <a:ea typeface="楷体_GB2312" pitchFamily="49" charset="-122"/>
                <a:sym typeface="楷体_GB2312" pitchFamily="49" charset="-122"/>
              </a:rPr>
              <a:t>GLARE</a:t>
            </a:r>
            <a:r>
              <a:rPr lang="zh-CN" altLang="en-US" sz="2000" b="1" dirty="0" smtClean="0">
                <a:solidFill>
                  <a:srgbClr val="000000"/>
                </a:solidFill>
                <a:latin typeface="楷体_GB2312" pitchFamily="49" charset="-122"/>
                <a:ea typeface="楷体_GB2312" pitchFamily="49" charset="-122"/>
                <a:sym typeface="楷体_GB2312" pitchFamily="49" charset="-122"/>
              </a:rPr>
              <a:t>（含铝夹层）</a:t>
            </a:r>
            <a:endParaRPr lang="zh-CN" altLang="en-US" sz="2000" b="1" dirty="0">
              <a:solidFill>
                <a:srgbClr val="000000"/>
              </a:solidFill>
              <a:latin typeface="楷体_GB2312" pitchFamily="49" charset="-122"/>
              <a:ea typeface="楷体_GB2312" pitchFamily="49" charset="-122"/>
              <a:sym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458"/>
                                        </p:tgtEl>
                                        <p:attrNameLst>
                                          <p:attrName>style.visibility</p:attrName>
                                        </p:attrNameLst>
                                      </p:cBhvr>
                                      <p:to>
                                        <p:strVal val="visible"/>
                                      </p:to>
                                    </p:set>
                                    <p:animEffect>
                                      <p:cBhvr>
                                        <p:cTn id="7" dur="500"/>
                                        <p:tgtEl>
                                          <p:spTgt spid="19458"/>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9463"/>
                                        </p:tgtEl>
                                        <p:attrNameLst>
                                          <p:attrName>style.visibility</p:attrName>
                                        </p:attrNameLst>
                                      </p:cBhvr>
                                      <p:to>
                                        <p:strVal val="visible"/>
                                      </p:to>
                                    </p:set>
                                    <p:animEffect>
                                      <p:cBhvr>
                                        <p:cTn id="11" dur="500"/>
                                        <p:tgtEl>
                                          <p:spTgt spid="19463"/>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19462"/>
                                        </p:tgtEl>
                                        <p:attrNameLst>
                                          <p:attrName>style.visibility</p:attrName>
                                        </p:attrNameLst>
                                      </p:cBhvr>
                                      <p:to>
                                        <p:strVal val="visible"/>
                                      </p:to>
                                    </p:set>
                                    <p:animEffect>
                                      <p:cBhvr>
                                        <p:cTn id="15" dur="500"/>
                                        <p:tgtEl>
                                          <p:spTgt spid="19462"/>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19464"/>
                                        </p:tgtEl>
                                        <p:attrNameLst>
                                          <p:attrName>style.visibility</p:attrName>
                                        </p:attrNameLst>
                                      </p:cBhvr>
                                      <p:to>
                                        <p:strVal val="visible"/>
                                      </p:to>
                                    </p:set>
                                    <p:animEffect>
                                      <p:cBhvr>
                                        <p:cTn id="19" dur="500"/>
                                        <p:tgtEl>
                                          <p:spTgt spid="19464"/>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19465"/>
                                        </p:tgtEl>
                                        <p:attrNameLst>
                                          <p:attrName>style.visibility</p:attrName>
                                        </p:attrNameLst>
                                      </p:cBhvr>
                                      <p:to>
                                        <p:strVal val="visible"/>
                                      </p:to>
                                    </p:set>
                                    <p:animEffect>
                                      <p:cBhvr>
                                        <p:cTn id="23" dur="500"/>
                                        <p:tgtEl>
                                          <p:spTgt spid="19465"/>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9466"/>
                                        </p:tgtEl>
                                        <p:attrNameLst>
                                          <p:attrName>style.visibility</p:attrName>
                                        </p:attrNameLst>
                                      </p:cBhvr>
                                      <p:to>
                                        <p:strVal val="visible"/>
                                      </p:to>
                                    </p:set>
                                    <p:animEffect>
                                      <p:cBhvr>
                                        <p:cTn id="28" dur="500"/>
                                        <p:tgtEl>
                                          <p:spTgt spid="19466"/>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9460"/>
                                        </p:tgtEl>
                                        <p:attrNameLst>
                                          <p:attrName>style.visibility</p:attrName>
                                        </p:attrNameLst>
                                      </p:cBhvr>
                                      <p:to>
                                        <p:strVal val="visible"/>
                                      </p:to>
                                    </p:set>
                                    <p:animEffect>
                                      <p:cBhvr>
                                        <p:cTn id="31" dur="500"/>
                                        <p:tgtEl>
                                          <p:spTgt spid="19460"/>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19459"/>
                                        </p:tgtEl>
                                        <p:attrNameLst>
                                          <p:attrName>style.visibility</p:attrName>
                                        </p:attrNameLst>
                                      </p:cBhvr>
                                      <p:to>
                                        <p:strVal val="visible"/>
                                      </p:to>
                                    </p:set>
                                    <p:animEffect>
                                      <p:cBhvr>
                                        <p:cTn id="36" dur="500"/>
                                        <p:tgtEl>
                                          <p:spTgt spid="19459"/>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9467"/>
                                        </p:tgtEl>
                                        <p:attrNameLst>
                                          <p:attrName>style.visibility</p:attrName>
                                        </p:attrNameLst>
                                      </p:cBhvr>
                                      <p:to>
                                        <p:strVal val="visible"/>
                                      </p:to>
                                    </p:set>
                                    <p:animEffect>
                                      <p:cBhvr>
                                        <p:cTn id="39" dur="500"/>
                                        <p:tgtEl>
                                          <p:spTgt spid="194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bldLvl="0" autoUpdateAnimBg="0"/>
      <p:bldP spid="19460" grpId="0" bldLvl="0" autoUpdateAnimBg="0"/>
      <p:bldP spid="19465" grpId="0" bldLvl="0" autoUpdateAnimBg="0"/>
      <p:bldP spid="19467" grpId="0" bldLvl="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rrowheads="1"/>
          </p:cNvSpPr>
          <p:nvPr>
            <p:ph type="title" idx="4294967295"/>
          </p:nvPr>
        </p:nvSpPr>
        <p:spPr>
          <a:xfrm>
            <a:off x="301625" y="476672"/>
            <a:ext cx="8540750" cy="576064"/>
          </a:xfrm>
          <a:prstGeom prst="rect">
            <a:avLst/>
          </a:prstGeom>
          <a:ln/>
        </p:spPr>
        <p:txBody>
          <a:bodyPr/>
          <a:lstStyle/>
          <a:p>
            <a:pPr marL="742950" indent="-742950" algn="l">
              <a:buClr>
                <a:srgbClr val="FF6600"/>
              </a:buClr>
            </a:pPr>
            <a:r>
              <a:rPr lang="en-US" altLang="zh-CN" sz="2800" b="1" dirty="0" smtClean="0">
                <a:solidFill>
                  <a:srgbClr val="0000CC"/>
                </a:solidFill>
                <a:ea typeface="黑体" pitchFamily="2" charset="-122"/>
              </a:rPr>
              <a:t>3.  </a:t>
            </a:r>
            <a:r>
              <a:rPr lang="zh-CN" sz="2800" b="1" dirty="0" smtClean="0">
                <a:solidFill>
                  <a:srgbClr val="0000CC"/>
                </a:solidFill>
                <a:ea typeface="黑体" pitchFamily="2" charset="-122"/>
              </a:rPr>
              <a:t>合金</a:t>
            </a:r>
            <a:r>
              <a:rPr lang="zh-CN" altLang="en-US" sz="2800" b="1" dirty="0" smtClean="0">
                <a:solidFill>
                  <a:srgbClr val="0000CC"/>
                </a:solidFill>
                <a:ea typeface="黑体" pitchFamily="2" charset="-122"/>
              </a:rPr>
              <a:t>元素的影响</a:t>
            </a:r>
            <a:endParaRPr lang="zh-CN" sz="3600" dirty="0">
              <a:solidFill>
                <a:srgbClr val="0000CC"/>
              </a:solidFill>
            </a:endParaRPr>
          </a:p>
        </p:txBody>
      </p:sp>
      <p:sp>
        <p:nvSpPr>
          <p:cNvPr id="14339" name="Rectangle 3"/>
          <p:cNvSpPr>
            <a:spLocks noGrp="1" noRot="1" noChangeArrowheads="1"/>
          </p:cNvSpPr>
          <p:nvPr>
            <p:ph type="body" idx="4294967295"/>
          </p:nvPr>
        </p:nvSpPr>
        <p:spPr bwMode="auto">
          <a:xfrm>
            <a:off x="755576" y="1052737"/>
            <a:ext cx="8086798" cy="1008111"/>
          </a:xfrm>
          <a:prstGeom prst="rect">
            <a:avLst/>
          </a:prstGeom>
          <a:noFill/>
          <a:ln/>
        </p:spPr>
        <p:txBody>
          <a:bodyPr/>
          <a:lstStyle/>
          <a:p>
            <a:pPr marL="514350" indent="-514350">
              <a:spcBef>
                <a:spcPts val="600"/>
              </a:spcBef>
            </a:pPr>
            <a:r>
              <a:rPr lang="zh-CN" sz="2400" b="1" dirty="0" smtClean="0"/>
              <a:t>合金</a:t>
            </a:r>
            <a:r>
              <a:rPr lang="zh-CN" sz="2400" b="1" dirty="0"/>
              <a:t>元素对</a:t>
            </a:r>
            <a:r>
              <a:rPr lang="zh-CN" altLang="zh-CN" sz="2400" b="1" dirty="0"/>
              <a:t>Fe-Fe3C</a:t>
            </a:r>
            <a:r>
              <a:rPr lang="zh-CN" sz="2400" b="1" dirty="0"/>
              <a:t>相图的影响</a:t>
            </a:r>
          </a:p>
          <a:p>
            <a:pPr marL="514350" indent="-514350">
              <a:spcBef>
                <a:spcPts val="600"/>
              </a:spcBef>
            </a:pPr>
            <a:r>
              <a:rPr lang="zh-CN" sz="2400" b="1" dirty="0"/>
              <a:t>合金元素对钢的热处理的</a:t>
            </a:r>
            <a:r>
              <a:rPr lang="zh-CN" sz="2400" b="1" dirty="0" smtClean="0"/>
              <a:t>影响</a:t>
            </a:r>
            <a:endParaRPr lang="zh-CN" sz="2400" b="1" dirty="0"/>
          </a:p>
        </p:txBody>
      </p:sp>
      <p:sp>
        <p:nvSpPr>
          <p:cNvPr id="4" name="矩形 3"/>
          <p:cNvSpPr/>
          <p:nvPr/>
        </p:nvSpPr>
        <p:spPr>
          <a:xfrm>
            <a:off x="327210" y="2348880"/>
            <a:ext cx="5900974" cy="523220"/>
          </a:xfrm>
          <a:prstGeom prst="rect">
            <a:avLst/>
          </a:prstGeom>
        </p:spPr>
        <p:txBody>
          <a:bodyPr wrap="none">
            <a:spAutoFit/>
          </a:bodyPr>
          <a:lstStyle/>
          <a:p>
            <a:r>
              <a:rPr lang="zh-CN" altLang="en-US" sz="2800" b="1" dirty="0" smtClean="0">
                <a:solidFill>
                  <a:srgbClr val="C00000"/>
                </a:solidFill>
                <a:latin typeface="黑体" pitchFamily="2" charset="-122"/>
                <a:ea typeface="黑体" pitchFamily="2" charset="-122"/>
                <a:sym typeface="黑体" pitchFamily="2" charset="-122"/>
              </a:rPr>
              <a:t>（</a:t>
            </a:r>
            <a:r>
              <a:rPr lang="en-US" altLang="zh-CN" sz="2800" b="1" dirty="0" smtClean="0">
                <a:solidFill>
                  <a:srgbClr val="C00000"/>
                </a:solidFill>
                <a:latin typeface="黑体" pitchFamily="2" charset="-122"/>
                <a:ea typeface="黑体" pitchFamily="2" charset="-122"/>
                <a:sym typeface="黑体" pitchFamily="2" charset="-122"/>
              </a:rPr>
              <a:t>1</a:t>
            </a:r>
            <a:r>
              <a:rPr lang="zh-CN" altLang="en-US" sz="2800" b="1" dirty="0" smtClean="0">
                <a:solidFill>
                  <a:srgbClr val="C00000"/>
                </a:solidFill>
                <a:latin typeface="黑体" pitchFamily="2" charset="-122"/>
                <a:ea typeface="黑体" pitchFamily="2" charset="-122"/>
                <a:sym typeface="黑体" pitchFamily="2" charset="-122"/>
              </a:rPr>
              <a:t>）</a:t>
            </a:r>
            <a:r>
              <a:rPr lang="zh-CN" altLang="zh-CN" sz="2800" b="1" dirty="0" smtClean="0">
                <a:solidFill>
                  <a:srgbClr val="C00000"/>
                </a:solidFill>
                <a:latin typeface="黑体" pitchFamily="2" charset="-122"/>
                <a:ea typeface="黑体" pitchFamily="2" charset="-122"/>
                <a:sym typeface="黑体" pitchFamily="2" charset="-122"/>
              </a:rPr>
              <a:t>合金元素对Fe-Fe</a:t>
            </a:r>
            <a:r>
              <a:rPr lang="zh-CN" altLang="zh-CN" sz="2800" b="1" baseline="-25000" dirty="0" smtClean="0">
                <a:solidFill>
                  <a:srgbClr val="C00000"/>
                </a:solidFill>
                <a:latin typeface="黑体" pitchFamily="2" charset="-122"/>
                <a:ea typeface="黑体" pitchFamily="2" charset="-122"/>
                <a:sym typeface="黑体" pitchFamily="2" charset="-122"/>
              </a:rPr>
              <a:t>3</a:t>
            </a:r>
            <a:r>
              <a:rPr lang="zh-CN" altLang="zh-CN" sz="2800" b="1" dirty="0" smtClean="0">
                <a:solidFill>
                  <a:srgbClr val="C00000"/>
                </a:solidFill>
                <a:latin typeface="黑体" pitchFamily="2" charset="-122"/>
                <a:ea typeface="黑体" pitchFamily="2" charset="-122"/>
                <a:sym typeface="黑体" pitchFamily="2" charset="-122"/>
              </a:rPr>
              <a:t>C相图的影响</a:t>
            </a:r>
            <a:endParaRPr lang="zh-CN" altLang="en-US" sz="2800" dirty="0">
              <a:solidFill>
                <a:srgbClr val="C00000"/>
              </a:solidFill>
            </a:endParaRPr>
          </a:p>
        </p:txBody>
      </p:sp>
      <p:pic>
        <p:nvPicPr>
          <p:cNvPr id="5" name="Picture 4"/>
          <p:cNvPicPr>
            <a:picLocks noChangeAspect="1" noChangeArrowheads="1"/>
          </p:cNvPicPr>
          <p:nvPr/>
        </p:nvPicPr>
        <p:blipFill>
          <a:blip r:embed="rId3" cstate="print">
            <a:lum bright="-84000" contrast="-42000"/>
          </a:blip>
          <a:srcRect r="15259"/>
          <a:stretch>
            <a:fillRect/>
          </a:stretch>
        </p:blipFill>
        <p:spPr bwMode="auto">
          <a:xfrm>
            <a:off x="682243" y="2996952"/>
            <a:ext cx="3817749" cy="1328708"/>
          </a:xfrm>
          <a:prstGeom prst="rect">
            <a:avLst/>
          </a:prstGeom>
          <a:solidFill>
            <a:schemeClr val="bg2">
              <a:lumMod val="20000"/>
              <a:lumOff val="80000"/>
            </a:schemeClr>
          </a:solidFill>
          <a:ln w="25400" cap="sq" cmpd="sng">
            <a:solidFill>
              <a:srgbClr val="C00000"/>
            </a:solidFill>
            <a:miter lim="800000"/>
            <a:headEnd/>
            <a:tailEnd/>
          </a:ln>
        </p:spPr>
      </p:pic>
      <p:grpSp>
        <p:nvGrpSpPr>
          <p:cNvPr id="9" name="Group 5"/>
          <p:cNvGrpSpPr>
            <a:grpSpLocks/>
          </p:cNvGrpSpPr>
          <p:nvPr/>
        </p:nvGrpSpPr>
        <p:grpSpPr bwMode="auto">
          <a:xfrm>
            <a:off x="2699792" y="2924944"/>
            <a:ext cx="6336704" cy="3313425"/>
            <a:chOff x="-2195041" y="-360388"/>
            <a:chExt cx="6336704" cy="3313587"/>
          </a:xfrm>
        </p:grpSpPr>
        <p:grpSp>
          <p:nvGrpSpPr>
            <p:cNvPr id="10" name="Group 7"/>
            <p:cNvGrpSpPr>
              <a:grpSpLocks/>
            </p:cNvGrpSpPr>
            <p:nvPr/>
          </p:nvGrpSpPr>
          <p:grpSpPr bwMode="auto">
            <a:xfrm>
              <a:off x="246225" y="-359912"/>
              <a:ext cx="3895438" cy="3313111"/>
              <a:chOff x="-6" y="-1402"/>
              <a:chExt cx="3055" cy="3072"/>
            </a:xfrm>
          </p:grpSpPr>
          <p:pic>
            <p:nvPicPr>
              <p:cNvPr id="13" name="Picture 7"/>
              <p:cNvPicPr>
                <a:picLocks noChangeAspect="1" noChangeArrowheads="1"/>
              </p:cNvPicPr>
              <p:nvPr/>
            </p:nvPicPr>
            <p:blipFill>
              <a:blip r:embed="rId4" cstate="print"/>
              <a:srcRect/>
              <a:stretch>
                <a:fillRect/>
              </a:stretch>
            </p:blipFill>
            <p:spPr bwMode="auto">
              <a:xfrm>
                <a:off x="0" y="-1402"/>
                <a:ext cx="3049" cy="3072"/>
              </a:xfrm>
              <a:prstGeom prst="rect">
                <a:avLst/>
              </a:prstGeom>
              <a:noFill/>
              <a:ln w="9525" cmpd="sng">
                <a:noFill/>
                <a:miter lim="800000"/>
                <a:headEnd/>
                <a:tailEnd/>
              </a:ln>
            </p:spPr>
          </p:pic>
          <p:sp>
            <p:nvSpPr>
              <p:cNvPr id="14" name="Rectangle 8"/>
              <p:cNvSpPr>
                <a:spLocks noChangeArrowheads="1"/>
              </p:cNvSpPr>
              <p:nvPr/>
            </p:nvSpPr>
            <p:spPr bwMode="auto">
              <a:xfrm>
                <a:off x="-6" y="-1402"/>
                <a:ext cx="3040" cy="3072"/>
              </a:xfrm>
              <a:prstGeom prst="rect">
                <a:avLst/>
              </a:prstGeom>
              <a:noFill/>
              <a:ln w="38100" cap="sq" cmpd="sng">
                <a:solidFill>
                  <a:srgbClr val="C00000"/>
                </a:solidFill>
                <a:miter lim="800000"/>
                <a:headEnd/>
                <a:tailEnd/>
              </a:ln>
            </p:spPr>
            <p:txBody>
              <a:bodyPr wrap="none" anchor="ctr"/>
              <a:lstStyle/>
              <a:p>
                <a:endParaRPr lang="zh-CN" altLang="zh-CN">
                  <a:sym typeface="Arial" pitchFamily="34" charset="0"/>
                </a:endParaRPr>
              </a:p>
            </p:txBody>
          </p:sp>
        </p:grpSp>
        <p:sp>
          <p:nvSpPr>
            <p:cNvPr id="11" name="直接箭头连接符 13"/>
            <p:cNvSpPr>
              <a:spLocks noChangeShapeType="1"/>
            </p:cNvSpPr>
            <p:nvPr/>
          </p:nvSpPr>
          <p:spPr bwMode="auto">
            <a:xfrm flipH="1">
              <a:off x="1506456" y="1872744"/>
              <a:ext cx="720080" cy="216024"/>
            </a:xfrm>
            <a:prstGeom prst="straightConnector1">
              <a:avLst/>
            </a:prstGeom>
            <a:noFill/>
            <a:ln w="28575" cap="flat" cmpd="sng">
              <a:solidFill>
                <a:srgbClr val="C00000"/>
              </a:solidFill>
              <a:prstDash val="dash"/>
              <a:round/>
              <a:headEnd/>
              <a:tailEnd type="arrow" w="med" len="med"/>
            </a:ln>
          </p:spPr>
          <p:txBody>
            <a:bodyPr/>
            <a:lstStyle/>
            <a:p>
              <a:endParaRPr lang="zh-CN" altLang="en-US"/>
            </a:p>
          </p:txBody>
        </p:sp>
        <p:sp>
          <p:nvSpPr>
            <p:cNvPr id="12" name="曲线连接符 23"/>
            <p:cNvSpPr>
              <a:spLocks noChangeShapeType="1"/>
            </p:cNvSpPr>
            <p:nvPr/>
          </p:nvSpPr>
          <p:spPr bwMode="auto">
            <a:xfrm flipV="1">
              <a:off x="-2195041" y="-360388"/>
              <a:ext cx="2448447" cy="216035"/>
            </a:xfrm>
            <a:prstGeom prst="curvedConnector3">
              <a:avLst>
                <a:gd name="adj1" fmla="val 40001"/>
              </a:avLst>
            </a:prstGeom>
            <a:noFill/>
            <a:ln w="19050" cap="flat" cmpd="sng">
              <a:solidFill>
                <a:srgbClr val="C00000"/>
              </a:solidFill>
              <a:round/>
              <a:headEnd/>
              <a:tailEnd type="arrow" w="med" len="med"/>
            </a:ln>
          </p:spPr>
          <p:txBody>
            <a:bodyPr/>
            <a:lstStyle/>
            <a:p>
              <a:endParaRPr lang="zh-CN" altLang="en-US"/>
            </a:p>
          </p:txBody>
        </p:sp>
      </p:grpSp>
      <p:sp>
        <p:nvSpPr>
          <p:cNvPr id="6" name="TextBox 49"/>
          <p:cNvSpPr>
            <a:spLocks noChangeArrowheads="1"/>
          </p:cNvSpPr>
          <p:nvPr/>
        </p:nvSpPr>
        <p:spPr bwMode="auto">
          <a:xfrm>
            <a:off x="7503577" y="4973106"/>
            <a:ext cx="1604927" cy="400110"/>
          </a:xfrm>
          <a:prstGeom prst="rect">
            <a:avLst/>
          </a:prstGeom>
          <a:solidFill>
            <a:schemeClr val="bg1"/>
          </a:solidFill>
          <a:ln w="9525">
            <a:noFill/>
            <a:miter lim="800000"/>
            <a:headEnd/>
            <a:tailEnd/>
          </a:ln>
        </p:spPr>
        <p:txBody>
          <a:bodyPr wrap="none">
            <a:spAutoFit/>
          </a:bodyPr>
          <a:lstStyle/>
          <a:p>
            <a:r>
              <a:rPr lang="en-US" altLang="zh-CN" sz="2000" b="1" dirty="0" smtClean="0">
                <a:solidFill>
                  <a:srgbClr val="0000FF"/>
                </a:solidFill>
                <a:latin typeface="黑体" pitchFamily="2" charset="-122"/>
                <a:ea typeface="黑体" pitchFamily="2" charset="-122"/>
                <a:sym typeface="黑体" pitchFamily="2" charset="-122"/>
              </a:rPr>
              <a:t>S</a:t>
            </a:r>
            <a:r>
              <a:rPr lang="zh-CN" altLang="en-US" sz="2000" b="1" dirty="0" smtClean="0">
                <a:solidFill>
                  <a:srgbClr val="0000FF"/>
                </a:solidFill>
                <a:latin typeface="黑体" pitchFamily="2" charset="-122"/>
                <a:ea typeface="黑体" pitchFamily="2" charset="-122"/>
                <a:sym typeface="黑体" pitchFamily="2" charset="-122"/>
              </a:rPr>
              <a:t>点</a:t>
            </a:r>
            <a:r>
              <a:rPr lang="zh-CN" altLang="en-US" sz="2000" b="1" dirty="0">
                <a:solidFill>
                  <a:srgbClr val="0000FF"/>
                </a:solidFill>
                <a:latin typeface="黑体" pitchFamily="2" charset="-122"/>
                <a:ea typeface="黑体" pitchFamily="2" charset="-122"/>
                <a:sym typeface="黑体" pitchFamily="2" charset="-122"/>
              </a:rPr>
              <a:t>移向低碳</a:t>
            </a:r>
            <a:endParaRPr lang="zh-CN" altLang="en-US" sz="1800" b="1" dirty="0"/>
          </a:p>
        </p:txBody>
      </p:sp>
      <p:cxnSp>
        <p:nvCxnSpPr>
          <p:cNvPr id="16" name="直接连接符 15"/>
          <p:cNvCxnSpPr/>
          <p:nvPr/>
        </p:nvCxnSpPr>
        <p:spPr bwMode="auto">
          <a:xfrm>
            <a:off x="971600" y="4264630"/>
            <a:ext cx="3168352" cy="0"/>
          </a:xfrm>
          <a:prstGeom prst="line">
            <a:avLst/>
          </a:prstGeom>
          <a:solidFill>
            <a:schemeClr val="accent1"/>
          </a:solidFill>
          <a:ln w="28575" cap="flat" cmpd="sng" algn="ctr">
            <a:solidFill>
              <a:srgbClr val="C00000"/>
            </a:solidFill>
            <a:prstDash val="solid"/>
            <a:round/>
            <a:headEnd type="none" w="med" len="med"/>
            <a:tailEnd type="none" w="med" len="med"/>
          </a:ln>
          <a:effectLst/>
        </p:spPr>
      </p:cxnSp>
      <p:sp>
        <p:nvSpPr>
          <p:cNvPr id="7" name="矩形 6"/>
          <p:cNvSpPr/>
          <p:nvPr/>
        </p:nvSpPr>
        <p:spPr>
          <a:xfrm>
            <a:off x="6876256" y="5373216"/>
            <a:ext cx="1080495" cy="461665"/>
          </a:xfrm>
          <a:prstGeom prst="rect">
            <a:avLst/>
          </a:prstGeom>
          <a:solidFill>
            <a:schemeClr val="bg1"/>
          </a:solidFill>
          <a:ln>
            <a:noFill/>
          </a:ln>
        </p:spPr>
        <p:txBody>
          <a:bodyPr wrap="square">
            <a:spAutoFit/>
          </a:bodyPr>
          <a:lstStyle/>
          <a:p>
            <a:r>
              <a:rPr lang="zh-CN" altLang="en-US" sz="2400" b="1" dirty="0" smtClean="0">
                <a:solidFill>
                  <a:srgbClr val="C00000"/>
                </a:solidFill>
                <a:latin typeface="黑体" pitchFamily="2" charset="-122"/>
                <a:ea typeface="黑体" pitchFamily="2" charset="-122"/>
                <a:sym typeface="黑体" pitchFamily="2" charset="-122"/>
              </a:rPr>
              <a:t>Mn</a:t>
            </a:r>
            <a:r>
              <a:rPr lang="en-US" altLang="zh-CN" sz="2400" b="1" dirty="0" smtClean="0">
                <a:solidFill>
                  <a:srgbClr val="C00000"/>
                </a:solidFill>
                <a:latin typeface="黑体" pitchFamily="2" charset="-122"/>
                <a:ea typeface="黑体" pitchFamily="2" charset="-122"/>
                <a:sym typeface="黑体" pitchFamily="2" charset="-122"/>
              </a:rPr>
              <a:t>%↑</a:t>
            </a:r>
            <a:r>
              <a:rPr lang="zh-CN" altLang="en-US" sz="2400" b="1" dirty="0" smtClean="0">
                <a:solidFill>
                  <a:srgbClr val="C00000"/>
                </a:solidFill>
                <a:latin typeface="黑体" pitchFamily="2" charset="-122"/>
                <a:ea typeface="黑体" pitchFamily="2" charset="-122"/>
                <a:sym typeface="黑体" pitchFamily="2" charset="-122"/>
              </a:rPr>
              <a:t> </a:t>
            </a:r>
            <a:endParaRPr lang="zh-CN" altLang="en-US" b="1"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ox(in)">
                                      <p:cBhvr>
                                        <p:cTn id="21" dur="500"/>
                                        <p:tgtEl>
                                          <p:spTgt spid="7"/>
                                        </p:tgtEl>
                                      </p:cBhvr>
                                    </p:animEffect>
                                  </p:childTnLst>
                                </p:cTn>
                              </p:par>
                            </p:childTnLst>
                          </p:cTn>
                        </p:par>
                        <p:par>
                          <p:cTn id="22" fill="hold">
                            <p:stCondLst>
                              <p:cond delay="500"/>
                            </p:stCondLst>
                            <p:childTnLst>
                              <p:par>
                                <p:cTn id="23" presetID="4" presetClass="entr" presetSubtype="16"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ox(in)">
                                      <p:cBhvr>
                                        <p:cTn id="25" dur="500"/>
                                        <p:tgtEl>
                                          <p:spTgt spid="6"/>
                                        </p:tgtEl>
                                      </p:cBhvr>
                                    </p:animEffect>
                                  </p:childTnLst>
                                </p:cTn>
                              </p:par>
                            </p:childTnLst>
                          </p:cTn>
                        </p:par>
                        <p:par>
                          <p:cTn id="26" fill="hold">
                            <p:stCondLst>
                              <p:cond delay="1000"/>
                            </p:stCondLst>
                            <p:childTnLst>
                              <p:par>
                                <p:cTn id="27" presetID="3" presetClass="entr" presetSubtype="10" fill="hold"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blinds(horizontal)">
                                      <p:cBhvr>
                                        <p:cTn id="2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rrowheads="1"/>
          </p:cNvSpPr>
          <p:nvPr>
            <p:ph type="title" idx="4294967295"/>
          </p:nvPr>
        </p:nvSpPr>
        <p:spPr>
          <a:xfrm>
            <a:off x="323528" y="381000"/>
            <a:ext cx="8217222" cy="744538"/>
          </a:xfrm>
          <a:prstGeom prst="rect">
            <a:avLst/>
          </a:prstGeom>
          <a:ln/>
        </p:spPr>
        <p:txBody>
          <a:bodyPr/>
          <a:lstStyle/>
          <a:p>
            <a:pPr algn="l" eaLnBrk="1" hangingPunct="1"/>
            <a:r>
              <a:rPr lang="zh-CN" sz="3200" b="1" dirty="0">
                <a:latin typeface="黑体" pitchFamily="2" charset="-122"/>
                <a:ea typeface="黑体" pitchFamily="2" charset="-122"/>
              </a:rPr>
              <a:t>二、轴承合金</a:t>
            </a:r>
            <a:endParaRPr lang="zh-CN" sz="3600" b="1" dirty="0">
              <a:latin typeface="黑体" pitchFamily="2" charset="-122"/>
              <a:ea typeface="黑体" pitchFamily="2" charset="-122"/>
            </a:endParaRPr>
          </a:p>
        </p:txBody>
      </p:sp>
      <p:sp>
        <p:nvSpPr>
          <p:cNvPr id="20483" name="Rectangle 3"/>
          <p:cNvSpPr>
            <a:spLocks noGrp="1" noRot="1" noChangeArrowheads="1"/>
          </p:cNvSpPr>
          <p:nvPr>
            <p:ph type="body" idx="4294967295"/>
          </p:nvPr>
        </p:nvSpPr>
        <p:spPr>
          <a:xfrm>
            <a:off x="323528" y="1196752"/>
            <a:ext cx="8217222" cy="5184775"/>
          </a:xfrm>
          <a:ln/>
        </p:spPr>
        <p:txBody>
          <a:bodyPr/>
          <a:lstStyle/>
          <a:p>
            <a:pPr marL="609600" indent="-609600" eaLnBrk="1" hangingPunct="1">
              <a:lnSpc>
                <a:spcPct val="120000"/>
              </a:lnSpc>
              <a:spcBef>
                <a:spcPts val="600"/>
              </a:spcBef>
              <a:buNone/>
            </a:pPr>
            <a:r>
              <a:rPr lang="en-US" altLang="zh-CN" sz="2800" dirty="0" smtClean="0">
                <a:solidFill>
                  <a:srgbClr val="0000CC"/>
                </a:solidFill>
              </a:rPr>
              <a:t>1. </a:t>
            </a:r>
            <a:r>
              <a:rPr lang="zh-CN" sz="2800" dirty="0" smtClean="0">
                <a:solidFill>
                  <a:srgbClr val="0000CC"/>
                </a:solidFill>
              </a:rPr>
              <a:t>轴承</a:t>
            </a:r>
            <a:r>
              <a:rPr lang="zh-CN" sz="2800" dirty="0">
                <a:solidFill>
                  <a:srgbClr val="0000CC"/>
                </a:solidFill>
              </a:rPr>
              <a:t>合金的</a:t>
            </a:r>
            <a:r>
              <a:rPr lang="zh-CN" sz="2800" dirty="0" smtClean="0">
                <a:solidFill>
                  <a:srgbClr val="0000CC"/>
                </a:solidFill>
              </a:rPr>
              <a:t>性能</a:t>
            </a:r>
            <a:r>
              <a:rPr lang="zh-CN" altLang="zh-CN" sz="2800" dirty="0" smtClean="0">
                <a:solidFill>
                  <a:srgbClr val="0000CC"/>
                </a:solidFill>
              </a:rPr>
              <a:t>要求</a:t>
            </a:r>
            <a:r>
              <a:rPr lang="zh-CN" sz="2800" dirty="0" smtClean="0">
                <a:solidFill>
                  <a:srgbClr val="0000CC"/>
                </a:solidFill>
              </a:rPr>
              <a:t>与组织</a:t>
            </a:r>
            <a:r>
              <a:rPr lang="zh-CN" altLang="en-US" sz="2800" dirty="0" smtClean="0">
                <a:solidFill>
                  <a:srgbClr val="0000CC"/>
                </a:solidFill>
              </a:rPr>
              <a:t>特点</a:t>
            </a:r>
            <a:endParaRPr lang="en-US" altLang="zh-CN" sz="2800" dirty="0" smtClean="0">
              <a:solidFill>
                <a:srgbClr val="0000CC"/>
              </a:solidFill>
            </a:endParaRPr>
          </a:p>
          <a:p>
            <a:pPr marL="609600" indent="-609600" eaLnBrk="1" hangingPunct="1">
              <a:lnSpc>
                <a:spcPct val="120000"/>
              </a:lnSpc>
              <a:spcBef>
                <a:spcPts val="600"/>
              </a:spcBef>
              <a:buNone/>
            </a:pPr>
            <a:r>
              <a:rPr lang="zh-CN" altLang="en-US" sz="2800" dirty="0" smtClean="0">
                <a:solidFill>
                  <a:srgbClr val="C00000"/>
                </a:solidFill>
                <a:latin typeface="黑体" pitchFamily="2" charset="-122"/>
                <a:ea typeface="黑体" pitchFamily="2" charset="-122"/>
              </a:rPr>
              <a:t>（</a:t>
            </a:r>
            <a:r>
              <a:rPr lang="en-US" altLang="zh-CN" sz="2800" dirty="0" smtClean="0">
                <a:solidFill>
                  <a:srgbClr val="C00000"/>
                </a:solidFill>
                <a:latin typeface="黑体" pitchFamily="2" charset="-122"/>
                <a:ea typeface="黑体" pitchFamily="2" charset="-122"/>
              </a:rPr>
              <a:t>1</a:t>
            </a:r>
            <a:r>
              <a:rPr lang="zh-CN" altLang="en-US" sz="2800" dirty="0" smtClean="0">
                <a:solidFill>
                  <a:srgbClr val="C00000"/>
                </a:solidFill>
                <a:latin typeface="黑体" pitchFamily="2" charset="-122"/>
                <a:ea typeface="黑体" pitchFamily="2" charset="-122"/>
              </a:rPr>
              <a:t>）</a:t>
            </a:r>
            <a:r>
              <a:rPr lang="zh-CN" sz="2800" dirty="0" smtClean="0">
                <a:solidFill>
                  <a:srgbClr val="C00000"/>
                </a:solidFill>
                <a:latin typeface="黑体" pitchFamily="2" charset="-122"/>
                <a:ea typeface="黑体" pitchFamily="2" charset="-122"/>
              </a:rPr>
              <a:t>性能</a:t>
            </a:r>
            <a:r>
              <a:rPr lang="zh-CN" sz="2800" dirty="0">
                <a:solidFill>
                  <a:srgbClr val="C00000"/>
                </a:solidFill>
                <a:latin typeface="黑体" pitchFamily="2" charset="-122"/>
                <a:ea typeface="黑体" pitchFamily="2" charset="-122"/>
              </a:rPr>
              <a:t>要求：</a:t>
            </a:r>
          </a:p>
          <a:p>
            <a:pPr marL="971550" lvl="1" indent="-457200" eaLnBrk="1" hangingPunct="1">
              <a:lnSpc>
                <a:spcPct val="120000"/>
              </a:lnSpc>
              <a:spcBef>
                <a:spcPts val="600"/>
              </a:spcBef>
            </a:pPr>
            <a:r>
              <a:rPr lang="zh-CN" sz="2400" dirty="0">
                <a:solidFill>
                  <a:srgbClr val="0000FF"/>
                </a:solidFill>
              </a:rPr>
              <a:t>足够的强度和硬度</a:t>
            </a:r>
            <a:r>
              <a:rPr lang="zh-CN" sz="2400" dirty="0"/>
              <a:t>，以承受轴颈较大的单位压力</a:t>
            </a:r>
          </a:p>
          <a:p>
            <a:pPr marL="971550" lvl="1" indent="-457200" eaLnBrk="1" hangingPunct="1">
              <a:lnSpc>
                <a:spcPct val="120000"/>
              </a:lnSpc>
              <a:spcBef>
                <a:spcPts val="600"/>
              </a:spcBef>
            </a:pPr>
            <a:r>
              <a:rPr lang="zh-CN" sz="2400" dirty="0">
                <a:solidFill>
                  <a:srgbClr val="0000FF"/>
                </a:solidFill>
              </a:rPr>
              <a:t>足够的塑性和韧性，高的疲劳强度</a:t>
            </a:r>
            <a:r>
              <a:rPr lang="zh-CN" sz="2400" dirty="0"/>
              <a:t>，以承受轴颈的周期性载荷，并抵抗冲击和振动</a:t>
            </a:r>
          </a:p>
          <a:p>
            <a:pPr marL="971550" lvl="1" indent="-457200" eaLnBrk="1" hangingPunct="1">
              <a:lnSpc>
                <a:spcPct val="120000"/>
              </a:lnSpc>
              <a:spcBef>
                <a:spcPts val="600"/>
              </a:spcBef>
            </a:pPr>
            <a:r>
              <a:rPr lang="zh-CN" sz="2400" dirty="0">
                <a:solidFill>
                  <a:srgbClr val="0000FF"/>
                </a:solidFill>
              </a:rPr>
              <a:t>良好的磨合能力</a:t>
            </a:r>
            <a:r>
              <a:rPr lang="zh-CN" sz="2400" dirty="0"/>
              <a:t>，使其与轴能较快地紧密配合</a:t>
            </a:r>
          </a:p>
          <a:p>
            <a:pPr marL="971550" lvl="1" indent="-457200" eaLnBrk="1" hangingPunct="1">
              <a:lnSpc>
                <a:spcPct val="120000"/>
              </a:lnSpc>
              <a:spcBef>
                <a:spcPts val="600"/>
              </a:spcBef>
            </a:pPr>
            <a:r>
              <a:rPr lang="zh-CN" sz="2400" dirty="0">
                <a:solidFill>
                  <a:srgbClr val="0000FF"/>
                </a:solidFill>
              </a:rPr>
              <a:t>高的耐磨性</a:t>
            </a:r>
            <a:r>
              <a:rPr lang="zh-CN" sz="2400" dirty="0"/>
              <a:t>，与轴的</a:t>
            </a:r>
            <a:r>
              <a:rPr lang="zh-CN" sz="2400" dirty="0">
                <a:solidFill>
                  <a:srgbClr val="0000FF"/>
                </a:solidFill>
              </a:rPr>
              <a:t>摩擦因数小</a:t>
            </a:r>
            <a:r>
              <a:rPr lang="zh-CN" sz="2400" dirty="0"/>
              <a:t>，并能</a:t>
            </a:r>
            <a:r>
              <a:rPr lang="zh-CN" sz="2400" dirty="0">
                <a:solidFill>
                  <a:srgbClr val="0000FF"/>
                </a:solidFill>
              </a:rPr>
              <a:t>保留润滑油</a:t>
            </a:r>
            <a:r>
              <a:rPr lang="zh-CN" sz="2400" dirty="0"/>
              <a:t>，减轻磨损</a:t>
            </a:r>
          </a:p>
          <a:p>
            <a:pPr marL="971550" lvl="1" indent="-457200" eaLnBrk="1" hangingPunct="1">
              <a:lnSpc>
                <a:spcPct val="120000"/>
              </a:lnSpc>
              <a:spcBef>
                <a:spcPts val="600"/>
              </a:spcBef>
            </a:pPr>
            <a:r>
              <a:rPr lang="zh-CN" sz="2400" dirty="0">
                <a:solidFill>
                  <a:srgbClr val="0000FF"/>
                </a:solidFill>
              </a:rPr>
              <a:t>良好的耐蚀性、导热性，较小的膨胀系数</a:t>
            </a:r>
            <a:r>
              <a:rPr lang="zh-CN" sz="2400" dirty="0"/>
              <a:t>，防止因摩擦升温而发生咬合。</a:t>
            </a:r>
          </a:p>
        </p:txBody>
      </p:sp>
      <p:pic>
        <p:nvPicPr>
          <p:cNvPr id="20484" name="Picture 1"/>
          <p:cNvPicPr>
            <a:picLocks noChangeAspect="1" noChangeArrowheads="1"/>
          </p:cNvPicPr>
          <p:nvPr/>
        </p:nvPicPr>
        <p:blipFill>
          <a:blip r:embed="rId2" cstate="print"/>
          <a:srcRect l="24805" t="29530" r="54523" b="52750"/>
          <a:stretch>
            <a:fillRect/>
          </a:stretch>
        </p:blipFill>
        <p:spPr bwMode="auto">
          <a:xfrm>
            <a:off x="6228184" y="404813"/>
            <a:ext cx="2843212" cy="1949450"/>
          </a:xfrm>
          <a:prstGeom prst="rect">
            <a:avLst/>
          </a:prstGeom>
          <a:noFill/>
          <a:ln w="9525">
            <a:noFill/>
            <a:miter lim="800000"/>
            <a:headEnd/>
            <a:tailEnd/>
          </a:ln>
        </p:spPr>
      </p:pic>
      <p:sp>
        <p:nvSpPr>
          <p:cNvPr id="20486" name="椭圆 5"/>
          <p:cNvSpPr>
            <a:spLocks/>
          </p:cNvSpPr>
          <p:nvPr/>
        </p:nvSpPr>
        <p:spPr bwMode="auto">
          <a:xfrm>
            <a:off x="8028384" y="476250"/>
            <a:ext cx="503237" cy="360363"/>
          </a:xfrm>
          <a:prstGeom prst="ellipse">
            <a:avLst/>
          </a:prstGeom>
          <a:noFill/>
          <a:ln w="28575" cap="flat" cmpd="sng">
            <a:solidFill>
              <a:srgbClr val="0000FF"/>
            </a:solidFill>
            <a:miter lim="800000"/>
            <a:headEnd/>
            <a:tailEnd/>
          </a:ln>
        </p:spPr>
        <p:txBody>
          <a:bodyPr/>
          <a:lstStyle/>
          <a:p>
            <a:pPr eaLnBrk="1" hangingPunct="1"/>
            <a:endParaRPr lang="zh-CN" altLang="zh-CN" b="0" i="1">
              <a:sym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0484"/>
                                        </p:tgtEl>
                                        <p:attrNameLst>
                                          <p:attrName>style.visibility</p:attrName>
                                        </p:attrNameLst>
                                      </p:cBhvr>
                                      <p:to>
                                        <p:strVal val="visible"/>
                                      </p:to>
                                    </p:set>
                                    <p:animEffect>
                                      <p:cBhvr>
                                        <p:cTn id="7" dur="500"/>
                                        <p:tgtEl>
                                          <p:spTgt spid="2048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0486"/>
                                        </p:tgtEl>
                                        <p:attrNameLst>
                                          <p:attrName>style.visibility</p:attrName>
                                        </p:attrNameLst>
                                      </p:cBhvr>
                                      <p:to>
                                        <p:strVal val="visible"/>
                                      </p:to>
                                    </p:set>
                                    <p:animEffect>
                                      <p:cBhvr>
                                        <p:cTn id="10" dur="500"/>
                                        <p:tgtEl>
                                          <p:spTgt spid="2048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0483">
                                            <p:txEl>
                                              <p:pRg st="0" end="0"/>
                                            </p:txEl>
                                          </p:spTgt>
                                        </p:tgtEl>
                                        <p:attrNameLst>
                                          <p:attrName>style.visibility</p:attrName>
                                        </p:attrNameLst>
                                      </p:cBhvr>
                                      <p:to>
                                        <p:strVal val="visible"/>
                                      </p:to>
                                    </p:set>
                                    <p:animEffect>
                                      <p:cBhvr>
                                        <p:cTn id="15" dur="500"/>
                                        <p:tgtEl>
                                          <p:spTgt spid="2048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0483">
                                            <p:txEl>
                                              <p:pRg st="1" end="1"/>
                                            </p:txEl>
                                          </p:spTgt>
                                        </p:tgtEl>
                                        <p:attrNameLst>
                                          <p:attrName>style.visibility</p:attrName>
                                        </p:attrNameLst>
                                      </p:cBhvr>
                                      <p:to>
                                        <p:strVal val="visible"/>
                                      </p:to>
                                    </p:set>
                                    <p:animEffect>
                                      <p:cBhvr>
                                        <p:cTn id="20" dur="500"/>
                                        <p:tgtEl>
                                          <p:spTgt spid="20483">
                                            <p:txEl>
                                              <p:pRg st="1" end="1"/>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0483">
                                            <p:txEl>
                                              <p:pRg st="2" end="2"/>
                                            </p:txEl>
                                          </p:spTgt>
                                        </p:tgtEl>
                                        <p:attrNameLst>
                                          <p:attrName>style.visibility</p:attrName>
                                        </p:attrNameLst>
                                      </p:cBhvr>
                                      <p:to>
                                        <p:strVal val="visible"/>
                                      </p:to>
                                    </p:set>
                                    <p:animEffect>
                                      <p:cBhvr>
                                        <p:cTn id="23" dur="500"/>
                                        <p:tgtEl>
                                          <p:spTgt spid="20483">
                                            <p:txEl>
                                              <p:pRg st="2" end="2"/>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0483">
                                            <p:txEl>
                                              <p:pRg st="3" end="3"/>
                                            </p:txEl>
                                          </p:spTgt>
                                        </p:tgtEl>
                                        <p:attrNameLst>
                                          <p:attrName>style.visibility</p:attrName>
                                        </p:attrNameLst>
                                      </p:cBhvr>
                                      <p:to>
                                        <p:strVal val="visible"/>
                                      </p:to>
                                    </p:set>
                                    <p:animEffect>
                                      <p:cBhvr>
                                        <p:cTn id="26" dur="500"/>
                                        <p:tgtEl>
                                          <p:spTgt spid="20483">
                                            <p:txEl>
                                              <p:pRg st="3" end="3"/>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20483">
                                            <p:txEl>
                                              <p:pRg st="4" end="4"/>
                                            </p:txEl>
                                          </p:spTgt>
                                        </p:tgtEl>
                                        <p:attrNameLst>
                                          <p:attrName>style.visibility</p:attrName>
                                        </p:attrNameLst>
                                      </p:cBhvr>
                                      <p:to>
                                        <p:strVal val="visible"/>
                                      </p:to>
                                    </p:set>
                                    <p:animEffect>
                                      <p:cBhvr>
                                        <p:cTn id="29" dur="500"/>
                                        <p:tgtEl>
                                          <p:spTgt spid="20483">
                                            <p:txEl>
                                              <p:pRg st="4" end="4"/>
                                            </p:txEl>
                                          </p:spTgt>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20483">
                                            <p:txEl>
                                              <p:pRg st="5" end="5"/>
                                            </p:txEl>
                                          </p:spTgt>
                                        </p:tgtEl>
                                        <p:attrNameLst>
                                          <p:attrName>style.visibility</p:attrName>
                                        </p:attrNameLst>
                                      </p:cBhvr>
                                      <p:to>
                                        <p:strVal val="visible"/>
                                      </p:to>
                                    </p:set>
                                    <p:animEffect>
                                      <p:cBhvr>
                                        <p:cTn id="32" dur="500"/>
                                        <p:tgtEl>
                                          <p:spTgt spid="20483">
                                            <p:txEl>
                                              <p:pRg st="5" end="5"/>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20483">
                                            <p:txEl>
                                              <p:pRg st="6" end="6"/>
                                            </p:txEl>
                                          </p:spTgt>
                                        </p:tgtEl>
                                        <p:attrNameLst>
                                          <p:attrName>style.visibility</p:attrName>
                                        </p:attrNameLst>
                                      </p:cBhvr>
                                      <p:to>
                                        <p:strVal val="visible"/>
                                      </p:to>
                                    </p:set>
                                    <p:animEffect>
                                      <p:cBhvr>
                                        <p:cTn id="35" dur="500"/>
                                        <p:tgtEl>
                                          <p:spTgt spid="2048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bldLvl="0" autoUpdateAnimBg="0"/>
      <p:bldP spid="20486" grpId="0" bldLvl="0" animBg="1"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Rot="1" noChangeArrowheads="1"/>
          </p:cNvSpPr>
          <p:nvPr>
            <p:ph type="body" idx="4294967295"/>
          </p:nvPr>
        </p:nvSpPr>
        <p:spPr>
          <a:xfrm>
            <a:off x="214759" y="404664"/>
            <a:ext cx="8605713" cy="3097213"/>
          </a:xfrm>
          <a:ln/>
        </p:spPr>
        <p:txBody>
          <a:bodyPr/>
          <a:lstStyle/>
          <a:p>
            <a:pPr marL="590550" indent="-533400" eaLnBrk="1" hangingPunct="1">
              <a:lnSpc>
                <a:spcPct val="120000"/>
              </a:lnSpc>
              <a:spcBef>
                <a:spcPts val="600"/>
              </a:spcBef>
              <a:buNone/>
            </a:pPr>
            <a:r>
              <a:rPr lang="zh-CN" altLang="en-US" sz="2800" dirty="0" smtClean="0">
                <a:solidFill>
                  <a:srgbClr val="C00000"/>
                </a:solidFill>
              </a:rPr>
              <a:t>（</a:t>
            </a:r>
            <a:r>
              <a:rPr lang="en-US" altLang="zh-CN" sz="2800" dirty="0" smtClean="0">
                <a:solidFill>
                  <a:srgbClr val="C00000"/>
                </a:solidFill>
              </a:rPr>
              <a:t>2</a:t>
            </a:r>
            <a:r>
              <a:rPr lang="zh-CN" altLang="en-US" sz="2800" dirty="0" smtClean="0">
                <a:solidFill>
                  <a:srgbClr val="C00000"/>
                </a:solidFill>
              </a:rPr>
              <a:t>）</a:t>
            </a:r>
            <a:r>
              <a:rPr lang="zh-CN" altLang="en-US" sz="2800" dirty="0" smtClean="0">
                <a:solidFill>
                  <a:srgbClr val="C00000"/>
                </a:solidFill>
              </a:rPr>
              <a:t>组织特点：</a:t>
            </a:r>
            <a:endParaRPr lang="zh-CN" altLang="en-US" sz="2800" dirty="0">
              <a:solidFill>
                <a:srgbClr val="C00000"/>
              </a:solidFill>
            </a:endParaRPr>
          </a:p>
          <a:p>
            <a:pPr marL="971550" lvl="1" indent="-457200" eaLnBrk="1" hangingPunct="1">
              <a:lnSpc>
                <a:spcPct val="120000"/>
              </a:lnSpc>
              <a:spcBef>
                <a:spcPts val="600"/>
              </a:spcBef>
            </a:pPr>
            <a:r>
              <a:rPr lang="zh-CN" altLang="en-US" sz="2400" dirty="0"/>
              <a:t>最好是在软基体（硬基体）上分布着硬质点（软质点）</a:t>
            </a:r>
          </a:p>
          <a:p>
            <a:pPr marL="1295400" lvl="2" indent="-381000" eaLnBrk="1" hangingPunct="1">
              <a:lnSpc>
                <a:spcPct val="120000"/>
              </a:lnSpc>
              <a:spcBef>
                <a:spcPts val="600"/>
              </a:spcBef>
              <a:buFont typeface="Wingdings" pitchFamily="2" charset="2"/>
              <a:buChar char="Ø"/>
            </a:pPr>
            <a:r>
              <a:rPr lang="zh-CN" altLang="en-US" dirty="0">
                <a:solidFill>
                  <a:srgbClr val="0000FF"/>
                </a:solidFill>
              </a:rPr>
              <a:t>软</a:t>
            </a:r>
            <a:r>
              <a:rPr lang="zh-CN" altLang="en-US" dirty="0"/>
              <a:t>基体</a:t>
            </a:r>
            <a:r>
              <a:rPr lang="en-US" dirty="0"/>
              <a:t>(</a:t>
            </a:r>
            <a:r>
              <a:rPr lang="zh-CN" altLang="en-US" dirty="0"/>
              <a:t>软质点</a:t>
            </a:r>
            <a:r>
              <a:rPr lang="en-US" dirty="0"/>
              <a:t>)</a:t>
            </a:r>
            <a:r>
              <a:rPr lang="zh-CN" altLang="en-US" dirty="0">
                <a:solidFill>
                  <a:srgbClr val="0000FF"/>
                </a:solidFill>
              </a:rPr>
              <a:t>被磨损而凹陷</a:t>
            </a:r>
            <a:r>
              <a:rPr lang="zh-CN" altLang="en-US" dirty="0"/>
              <a:t>，保持润滑油</a:t>
            </a:r>
          </a:p>
          <a:p>
            <a:pPr marL="1295400" lvl="2" indent="-381000" eaLnBrk="1" hangingPunct="1">
              <a:lnSpc>
                <a:spcPct val="120000"/>
              </a:lnSpc>
              <a:spcBef>
                <a:spcPts val="600"/>
              </a:spcBef>
              <a:buFont typeface="Wingdings" pitchFamily="2" charset="2"/>
              <a:buChar char="Ø"/>
            </a:pPr>
            <a:r>
              <a:rPr lang="zh-CN" altLang="en-US" dirty="0">
                <a:solidFill>
                  <a:srgbClr val="0000FF"/>
                </a:solidFill>
              </a:rPr>
              <a:t>硬</a:t>
            </a:r>
            <a:r>
              <a:rPr lang="zh-CN" altLang="en-US" dirty="0"/>
              <a:t>质点</a:t>
            </a:r>
            <a:r>
              <a:rPr lang="en-US" dirty="0"/>
              <a:t>(</a:t>
            </a:r>
            <a:r>
              <a:rPr lang="zh-CN" altLang="en-US" dirty="0"/>
              <a:t>硬基体</a:t>
            </a:r>
            <a:r>
              <a:rPr lang="en-US" dirty="0"/>
              <a:t>)</a:t>
            </a:r>
            <a:r>
              <a:rPr lang="zh-CN" altLang="en-US" dirty="0">
                <a:solidFill>
                  <a:srgbClr val="0000FF"/>
                </a:solidFill>
              </a:rPr>
              <a:t>耐磨而相对凸起</a:t>
            </a:r>
            <a:r>
              <a:rPr lang="zh-CN" altLang="en-US" dirty="0"/>
              <a:t>，支持轴的压力并使轴与轴瓦接触面积减小</a:t>
            </a:r>
          </a:p>
          <a:p>
            <a:pPr marL="1295400" lvl="2" indent="-381000" eaLnBrk="1" hangingPunct="1">
              <a:lnSpc>
                <a:spcPct val="120000"/>
              </a:lnSpc>
              <a:spcBef>
                <a:spcPts val="600"/>
              </a:spcBef>
              <a:buFont typeface="Wingdings" pitchFamily="2" charset="2"/>
              <a:buNone/>
            </a:pPr>
            <a:r>
              <a:rPr lang="en-US" dirty="0">
                <a:solidFill>
                  <a:srgbClr val="C00000"/>
                </a:solidFill>
                <a:latin typeface="华文细黑" pitchFamily="2" charset="-122"/>
                <a:sym typeface="华文细黑" pitchFamily="2" charset="-122"/>
              </a:rPr>
              <a:t>……</a:t>
            </a:r>
            <a:r>
              <a:rPr lang="zh-CN" altLang="en-US" dirty="0">
                <a:solidFill>
                  <a:srgbClr val="C00000"/>
                </a:solidFill>
              </a:rPr>
              <a:t>使轴与轴瓦接触面积减小保证近乎理想的摩擦条件和极低的摩擦因数</a:t>
            </a:r>
          </a:p>
        </p:txBody>
      </p:sp>
      <p:pic>
        <p:nvPicPr>
          <p:cNvPr id="21507" name="Picture 2" descr="c:\DOCUME~1\yangping\APPLIC~1\360se6\USERDA~1\Temp\6FA0DC~1.JPG"/>
          <p:cNvPicPr>
            <a:picLocks noChangeAspect="1" noChangeArrowheads="1"/>
          </p:cNvPicPr>
          <p:nvPr/>
        </p:nvPicPr>
        <p:blipFill>
          <a:blip r:embed="rId2" cstate="print"/>
          <a:srcRect/>
          <a:stretch>
            <a:fillRect/>
          </a:stretch>
        </p:blipFill>
        <p:spPr bwMode="auto">
          <a:xfrm>
            <a:off x="1589088" y="3933850"/>
            <a:ext cx="5791200" cy="2303462"/>
          </a:xfrm>
          <a:prstGeom prst="rect">
            <a:avLst/>
          </a:prstGeom>
          <a:noFill/>
          <a:ln w="9525">
            <a:noFill/>
            <a:miter lim="800000"/>
            <a:headEnd/>
            <a:tailEnd/>
          </a:ln>
        </p:spPr>
      </p:pic>
      <p:sp>
        <p:nvSpPr>
          <p:cNvPr id="21508" name="椭圆 3"/>
          <p:cNvSpPr>
            <a:spLocks/>
          </p:cNvSpPr>
          <p:nvPr/>
        </p:nvSpPr>
        <p:spPr bwMode="auto">
          <a:xfrm>
            <a:off x="4829175" y="5302275"/>
            <a:ext cx="936625" cy="360362"/>
          </a:xfrm>
          <a:prstGeom prst="ellipse">
            <a:avLst/>
          </a:prstGeom>
          <a:noFill/>
          <a:ln w="19050" cap="flat" cmpd="sng">
            <a:solidFill>
              <a:srgbClr val="C00000"/>
            </a:solidFill>
            <a:miter lim="800000"/>
            <a:headEnd/>
            <a:tailEnd/>
          </a:ln>
        </p:spPr>
        <p:txBody>
          <a:bodyPr/>
          <a:lstStyle/>
          <a:p>
            <a:pPr eaLnBrk="1" hangingPunct="1"/>
            <a:endParaRPr lang="zh-CN" altLang="zh-CN" b="0" i="1">
              <a:sym typeface="Arial" pitchFamily="34" charset="0"/>
            </a:endParaRPr>
          </a:p>
        </p:txBody>
      </p:sp>
      <p:sp>
        <p:nvSpPr>
          <p:cNvPr id="21509" name="椭圆 4"/>
          <p:cNvSpPr>
            <a:spLocks/>
          </p:cNvSpPr>
          <p:nvPr/>
        </p:nvSpPr>
        <p:spPr bwMode="auto">
          <a:xfrm>
            <a:off x="6342063" y="4868887"/>
            <a:ext cx="935037" cy="360363"/>
          </a:xfrm>
          <a:prstGeom prst="ellipse">
            <a:avLst/>
          </a:prstGeom>
          <a:noFill/>
          <a:ln w="19050" cap="flat" cmpd="sng">
            <a:solidFill>
              <a:srgbClr val="C00000"/>
            </a:solidFill>
            <a:miter lim="800000"/>
            <a:headEnd/>
            <a:tailEnd/>
          </a:ln>
        </p:spPr>
        <p:txBody>
          <a:bodyPr/>
          <a:lstStyle/>
          <a:p>
            <a:pPr eaLnBrk="1" hangingPunct="1"/>
            <a:endParaRPr lang="zh-CN" altLang="zh-CN" b="0" i="1">
              <a:sym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506">
                                            <p:txEl>
                                              <p:pRg st="1" end="1"/>
                                            </p:txEl>
                                          </p:spTgt>
                                        </p:tgtEl>
                                        <p:attrNameLst>
                                          <p:attrName>style.visibility</p:attrName>
                                        </p:attrNameLst>
                                      </p:cBhvr>
                                      <p:to>
                                        <p:strVal val="visible"/>
                                      </p:to>
                                    </p:set>
                                    <p:animEffect>
                                      <p:cBhvr>
                                        <p:cTn id="7" dur="500"/>
                                        <p:tgtEl>
                                          <p:spTgt spid="21506">
                                            <p:txEl>
                                              <p:pRg st="1" end="1"/>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1507"/>
                                        </p:tgtEl>
                                        <p:attrNameLst>
                                          <p:attrName>style.visibility</p:attrName>
                                        </p:attrNameLst>
                                      </p:cBhvr>
                                      <p:to>
                                        <p:strVal val="visible"/>
                                      </p:to>
                                    </p:set>
                                    <p:animEffect>
                                      <p:cBhvr>
                                        <p:cTn id="11" dur="500"/>
                                        <p:tgtEl>
                                          <p:spTgt spid="21507"/>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21508"/>
                                        </p:tgtEl>
                                        <p:attrNameLst>
                                          <p:attrName>style.visibility</p:attrName>
                                        </p:attrNameLst>
                                      </p:cBhvr>
                                      <p:to>
                                        <p:strVal val="visible"/>
                                      </p:to>
                                    </p:set>
                                    <p:animEffect>
                                      <p:cBhvr>
                                        <p:cTn id="16" dur="500"/>
                                        <p:tgtEl>
                                          <p:spTgt spid="21508"/>
                                        </p:tgtEl>
                                      </p:cBhvr>
                                    </p:animEffect>
                                  </p:childTnLst>
                                </p:cTn>
                              </p:par>
                            </p:childTnLst>
                          </p:cTn>
                        </p:par>
                        <p:par>
                          <p:cTn id="17" fill="hold">
                            <p:stCondLst>
                              <p:cond delay="500"/>
                            </p:stCondLst>
                            <p:childTnLst>
                              <p:par>
                                <p:cTn id="18" presetID="3" presetClass="entr" presetSubtype="10" fill="hold" nodeType="afterEffect">
                                  <p:stCondLst>
                                    <p:cond delay="0"/>
                                  </p:stCondLst>
                                  <p:childTnLst>
                                    <p:set>
                                      <p:cBhvr>
                                        <p:cTn id="19" dur="1" fill="hold">
                                          <p:stCondLst>
                                            <p:cond delay="0"/>
                                          </p:stCondLst>
                                        </p:cTn>
                                        <p:tgtEl>
                                          <p:spTgt spid="21506">
                                            <p:txEl>
                                              <p:pRg st="2" end="2"/>
                                            </p:txEl>
                                          </p:spTgt>
                                        </p:tgtEl>
                                        <p:attrNameLst>
                                          <p:attrName>style.visibility</p:attrName>
                                        </p:attrNameLst>
                                      </p:cBhvr>
                                      <p:to>
                                        <p:strVal val="visible"/>
                                      </p:to>
                                    </p:set>
                                    <p:animEffect>
                                      <p:cBhvr>
                                        <p:cTn id="20" dur="500"/>
                                        <p:tgtEl>
                                          <p:spTgt spid="2150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1509"/>
                                        </p:tgtEl>
                                        <p:attrNameLst>
                                          <p:attrName>style.visibility</p:attrName>
                                        </p:attrNameLst>
                                      </p:cBhvr>
                                      <p:to>
                                        <p:strVal val="visible"/>
                                      </p:to>
                                    </p:set>
                                    <p:animEffect>
                                      <p:cBhvr>
                                        <p:cTn id="25" dur="500"/>
                                        <p:tgtEl>
                                          <p:spTgt spid="21509"/>
                                        </p:tgtEl>
                                      </p:cBhvr>
                                    </p:animEffect>
                                  </p:childTnLst>
                                </p:cTn>
                              </p:par>
                            </p:childTnLst>
                          </p:cTn>
                        </p:par>
                        <p:par>
                          <p:cTn id="26" fill="hold">
                            <p:stCondLst>
                              <p:cond delay="500"/>
                            </p:stCondLst>
                            <p:childTnLst>
                              <p:par>
                                <p:cTn id="27" presetID="3" presetClass="entr" presetSubtype="10" fill="hold" nodeType="afterEffect">
                                  <p:stCondLst>
                                    <p:cond delay="0"/>
                                  </p:stCondLst>
                                  <p:childTnLst>
                                    <p:set>
                                      <p:cBhvr>
                                        <p:cTn id="28" dur="1" fill="hold">
                                          <p:stCondLst>
                                            <p:cond delay="0"/>
                                          </p:stCondLst>
                                        </p:cTn>
                                        <p:tgtEl>
                                          <p:spTgt spid="21506">
                                            <p:txEl>
                                              <p:pRg st="3" end="3"/>
                                            </p:txEl>
                                          </p:spTgt>
                                        </p:tgtEl>
                                        <p:attrNameLst>
                                          <p:attrName>style.visibility</p:attrName>
                                        </p:attrNameLst>
                                      </p:cBhvr>
                                      <p:to>
                                        <p:strVal val="visible"/>
                                      </p:to>
                                    </p:set>
                                    <p:animEffect>
                                      <p:cBhvr>
                                        <p:cTn id="29" dur="500"/>
                                        <p:tgtEl>
                                          <p:spTgt spid="21506">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21506">
                                            <p:txEl>
                                              <p:pRg st="4" end="4"/>
                                            </p:txEl>
                                          </p:spTgt>
                                        </p:tgtEl>
                                        <p:attrNameLst>
                                          <p:attrName>style.visibility</p:attrName>
                                        </p:attrNameLst>
                                      </p:cBhvr>
                                      <p:to>
                                        <p:strVal val="visible"/>
                                      </p:to>
                                    </p:set>
                                    <p:animEffect>
                                      <p:cBhvr>
                                        <p:cTn id="34" dur="500"/>
                                        <p:tgtEl>
                                          <p:spTgt spid="2150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8" grpId="0" bldLvl="0" animBg="1" autoUpdateAnimBg="0"/>
      <p:bldP spid="21509" grpId="0" bldLvl="0" animBg="1" autoUpdateAnimBg="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Rot="1" noChangeArrowheads="1"/>
          </p:cNvSpPr>
          <p:nvPr>
            <p:ph type="body" idx="4294967295"/>
          </p:nvPr>
        </p:nvSpPr>
        <p:spPr>
          <a:xfrm>
            <a:off x="323528" y="404813"/>
            <a:ext cx="8352928" cy="5472112"/>
          </a:xfrm>
          <a:ln/>
        </p:spPr>
        <p:txBody>
          <a:bodyPr/>
          <a:lstStyle/>
          <a:p>
            <a:pPr marL="609600" indent="-609600" eaLnBrk="1" hangingPunct="1">
              <a:lnSpc>
                <a:spcPct val="120000"/>
              </a:lnSpc>
              <a:spcBef>
                <a:spcPts val="600"/>
              </a:spcBef>
              <a:buNone/>
            </a:pPr>
            <a:r>
              <a:rPr lang="en-US" altLang="zh-CN" dirty="0" smtClean="0">
                <a:solidFill>
                  <a:srgbClr val="0000CC"/>
                </a:solidFill>
              </a:rPr>
              <a:t>2. </a:t>
            </a:r>
            <a:r>
              <a:rPr lang="zh-CN" altLang="en-US" dirty="0" smtClean="0">
                <a:solidFill>
                  <a:srgbClr val="0000CC"/>
                </a:solidFill>
              </a:rPr>
              <a:t>轴承合金</a:t>
            </a:r>
            <a:r>
              <a:rPr lang="zh-CN" altLang="en-US" dirty="0" smtClean="0">
                <a:solidFill>
                  <a:srgbClr val="0000CC"/>
                </a:solidFill>
              </a:rPr>
              <a:t>牌号及应用</a:t>
            </a:r>
            <a:endParaRPr lang="zh-CN" altLang="en-US" dirty="0">
              <a:solidFill>
                <a:srgbClr val="0000CC"/>
              </a:solidFill>
            </a:endParaRPr>
          </a:p>
          <a:p>
            <a:pPr marL="990600" lvl="1" indent="-533400" eaLnBrk="1" hangingPunct="1">
              <a:lnSpc>
                <a:spcPct val="120000"/>
              </a:lnSpc>
              <a:spcBef>
                <a:spcPts val="600"/>
              </a:spcBef>
            </a:pPr>
            <a:r>
              <a:rPr lang="zh-CN" altLang="en-US" dirty="0">
                <a:latin typeface="黑体" pitchFamily="2" charset="-122"/>
                <a:ea typeface="黑体" pitchFamily="2" charset="-122"/>
              </a:rPr>
              <a:t>巴氏合金</a:t>
            </a:r>
            <a:endParaRPr lang="en-US" dirty="0">
              <a:latin typeface="黑体" pitchFamily="2" charset="-122"/>
              <a:ea typeface="黑体" pitchFamily="2" charset="-122"/>
            </a:endParaRPr>
          </a:p>
          <a:p>
            <a:pPr marL="1295400" lvl="2" indent="-381000" eaLnBrk="1" hangingPunct="1">
              <a:lnSpc>
                <a:spcPct val="120000"/>
              </a:lnSpc>
              <a:spcBef>
                <a:spcPts val="600"/>
              </a:spcBef>
              <a:buFont typeface="Wingdings" pitchFamily="2" charset="2"/>
              <a:buChar char="Ø"/>
            </a:pPr>
            <a:r>
              <a:rPr lang="en-US" dirty="0"/>
              <a:t>Z+</a:t>
            </a:r>
            <a:r>
              <a:rPr lang="zh-CN" altLang="en-US" dirty="0"/>
              <a:t>基本元素符号</a:t>
            </a:r>
            <a:r>
              <a:rPr lang="en-US" dirty="0"/>
              <a:t>+</a:t>
            </a:r>
            <a:r>
              <a:rPr lang="zh-CN" altLang="en-US" dirty="0"/>
              <a:t>主加元素含量</a:t>
            </a:r>
            <a:r>
              <a:rPr lang="en-US" dirty="0"/>
              <a:t>+</a:t>
            </a:r>
            <a:r>
              <a:rPr lang="zh-CN" altLang="en-US" dirty="0"/>
              <a:t>辅加元素含量</a:t>
            </a:r>
            <a:endParaRPr lang="en-US" dirty="0"/>
          </a:p>
          <a:p>
            <a:pPr marL="1752600" lvl="3" indent="-381000" eaLnBrk="1" hangingPunct="1">
              <a:lnSpc>
                <a:spcPct val="120000"/>
              </a:lnSpc>
              <a:spcBef>
                <a:spcPts val="600"/>
              </a:spcBef>
              <a:buClr>
                <a:srgbClr val="7030A0"/>
              </a:buClr>
              <a:buFont typeface="Wingdings" pitchFamily="2" charset="2"/>
              <a:buChar char="ü"/>
            </a:pPr>
            <a:r>
              <a:rPr lang="zh-CN" altLang="en-US" dirty="0"/>
              <a:t>其中</a:t>
            </a:r>
            <a:r>
              <a:rPr lang="en-US" dirty="0"/>
              <a:t>Z</a:t>
            </a:r>
            <a:r>
              <a:rPr lang="zh-CN" altLang="en-US" dirty="0"/>
              <a:t>是铸造的意思</a:t>
            </a:r>
            <a:endParaRPr lang="en-US" dirty="0"/>
          </a:p>
          <a:p>
            <a:pPr marL="1752600" lvl="3" indent="-381000" eaLnBrk="1" hangingPunct="1">
              <a:lnSpc>
                <a:spcPct val="120000"/>
              </a:lnSpc>
              <a:spcBef>
                <a:spcPts val="600"/>
              </a:spcBef>
              <a:buClr>
                <a:srgbClr val="7030A0"/>
              </a:buClr>
              <a:buFont typeface="Wingdings" pitchFamily="2" charset="2"/>
              <a:buChar char="ü"/>
            </a:pPr>
            <a:r>
              <a:rPr lang="zh-CN" altLang="en-US" dirty="0"/>
              <a:t>如：</a:t>
            </a:r>
            <a:r>
              <a:rPr lang="en-US" dirty="0" err="1" smtClean="0"/>
              <a:t>Z</a:t>
            </a:r>
            <a:r>
              <a:rPr lang="en-US" altLang="zh-CN" dirty="0" err="1" smtClean="0"/>
              <a:t>Ch</a:t>
            </a:r>
            <a:r>
              <a:rPr lang="en-US" dirty="0" err="1" smtClean="0"/>
              <a:t>SnSb11Cu6</a:t>
            </a:r>
            <a:r>
              <a:rPr lang="zh-CN" altLang="en-US" dirty="0"/>
              <a:t>表示主加元素锑的成分为</a:t>
            </a:r>
            <a:r>
              <a:rPr lang="en-US" dirty="0"/>
              <a:t>11%</a:t>
            </a:r>
            <a:r>
              <a:rPr lang="zh-CN" altLang="en-US" dirty="0"/>
              <a:t>，辅加元素铜的成分为</a:t>
            </a:r>
            <a:r>
              <a:rPr lang="en-US" dirty="0"/>
              <a:t>6 %,</a:t>
            </a:r>
            <a:r>
              <a:rPr lang="zh-CN" altLang="en-US" dirty="0"/>
              <a:t>余量为锡</a:t>
            </a:r>
          </a:p>
          <a:p>
            <a:pPr marL="895350" lvl="1" indent="-381000" eaLnBrk="1" hangingPunct="1">
              <a:lnSpc>
                <a:spcPct val="120000"/>
              </a:lnSpc>
              <a:spcBef>
                <a:spcPts val="600"/>
              </a:spcBef>
              <a:buFont typeface="Wingdings" pitchFamily="2" charset="2"/>
              <a:buAutoNum type="alphaLcParenR"/>
            </a:pPr>
            <a:r>
              <a:rPr lang="zh-CN" altLang="en-US" sz="2400" dirty="0">
                <a:latin typeface="黑体" pitchFamily="2" charset="-122"/>
                <a:ea typeface="黑体" pitchFamily="2" charset="-122"/>
              </a:rPr>
              <a:t>锡基轴承合金</a:t>
            </a:r>
            <a:r>
              <a:rPr lang="en-US" sz="2400" dirty="0">
                <a:latin typeface="黑体" pitchFamily="2" charset="-122"/>
                <a:ea typeface="黑体" pitchFamily="2" charset="-122"/>
              </a:rPr>
              <a:t>:</a:t>
            </a:r>
            <a:endParaRPr lang="zh-CN" altLang="en-US" sz="2400" dirty="0">
              <a:latin typeface="黑体" pitchFamily="2" charset="-122"/>
              <a:ea typeface="黑体" pitchFamily="2" charset="-122"/>
            </a:endParaRPr>
          </a:p>
          <a:p>
            <a:pPr marL="1295400" lvl="2" indent="-381000" eaLnBrk="1" hangingPunct="1">
              <a:lnSpc>
                <a:spcPct val="120000"/>
              </a:lnSpc>
              <a:spcBef>
                <a:spcPts val="600"/>
              </a:spcBef>
              <a:buFont typeface="Wingdings" pitchFamily="2" charset="2"/>
              <a:buChar char="Ø"/>
            </a:pPr>
            <a:r>
              <a:rPr lang="zh-CN" altLang="en-US" dirty="0">
                <a:latin typeface="黑体" pitchFamily="2" charset="-122"/>
                <a:ea typeface="黑体" pitchFamily="2" charset="-122"/>
              </a:rPr>
              <a:t>组织</a:t>
            </a:r>
            <a:r>
              <a:rPr lang="en-US" dirty="0"/>
              <a:t>:   </a:t>
            </a:r>
            <a:r>
              <a:rPr lang="zh-CN" altLang="en-US" dirty="0"/>
              <a:t>α＋β</a:t>
            </a:r>
            <a:r>
              <a:rPr lang="zh-CN" altLang="en-US" dirty="0">
                <a:sym typeface="Symbol" pitchFamily="18" charset="2"/>
              </a:rPr>
              <a:t></a:t>
            </a:r>
            <a:r>
              <a:rPr lang="zh-CN" altLang="en-US" dirty="0"/>
              <a:t>＋</a:t>
            </a:r>
            <a:r>
              <a:rPr lang="en-US" dirty="0" err="1"/>
              <a:t>Cu</a:t>
            </a:r>
            <a:r>
              <a:rPr lang="en-US" baseline="-25000" dirty="0" err="1"/>
              <a:t>6</a:t>
            </a:r>
            <a:r>
              <a:rPr lang="en-US" dirty="0" err="1"/>
              <a:t>Sn</a:t>
            </a:r>
            <a:r>
              <a:rPr lang="en-US" baseline="-25000" dirty="0" err="1"/>
              <a:t>5</a:t>
            </a:r>
            <a:r>
              <a:rPr lang="en-US" dirty="0"/>
              <a:t> </a:t>
            </a:r>
          </a:p>
          <a:p>
            <a:pPr marL="1752600" lvl="3" indent="-381000" eaLnBrk="1" hangingPunct="1">
              <a:lnSpc>
                <a:spcPct val="120000"/>
              </a:lnSpc>
              <a:spcBef>
                <a:spcPts val="600"/>
              </a:spcBef>
              <a:buClr>
                <a:srgbClr val="7030A0"/>
              </a:buClr>
              <a:buFont typeface="Wingdings" pitchFamily="2" charset="2"/>
              <a:buChar char="ü"/>
            </a:pPr>
            <a:r>
              <a:rPr lang="zh-CN" altLang="en-US" sz="2400" dirty="0">
                <a:latin typeface="黑体" pitchFamily="2" charset="-122"/>
                <a:ea typeface="黑体" pitchFamily="2" charset="-122"/>
              </a:rPr>
              <a:t>软基体</a:t>
            </a:r>
            <a:r>
              <a:rPr lang="zh-CN" altLang="en-US" sz="2400" dirty="0"/>
              <a:t>：锑在锡中的</a:t>
            </a:r>
            <a:r>
              <a:rPr lang="en-US" sz="2400" dirty="0"/>
              <a:t>α</a:t>
            </a:r>
            <a:r>
              <a:rPr lang="zh-CN" altLang="en-US" sz="2400" dirty="0"/>
              <a:t>固溶体</a:t>
            </a:r>
          </a:p>
          <a:p>
            <a:pPr marL="1752600" lvl="3" indent="-381000" eaLnBrk="1" hangingPunct="1">
              <a:lnSpc>
                <a:spcPct val="120000"/>
              </a:lnSpc>
              <a:spcBef>
                <a:spcPts val="600"/>
              </a:spcBef>
              <a:buClr>
                <a:srgbClr val="7030A0"/>
              </a:buClr>
              <a:buFont typeface="Wingdings" pitchFamily="2" charset="2"/>
              <a:buChar char="ü"/>
            </a:pPr>
            <a:r>
              <a:rPr lang="zh-CN" altLang="en-US" sz="2400" dirty="0">
                <a:latin typeface="黑体" pitchFamily="2" charset="-122"/>
                <a:ea typeface="黑体" pitchFamily="2" charset="-122"/>
              </a:rPr>
              <a:t>硬质点</a:t>
            </a:r>
            <a:r>
              <a:rPr lang="zh-CN" altLang="en-US" sz="2400" dirty="0"/>
              <a:t>：以锡</a:t>
            </a:r>
            <a:r>
              <a:rPr lang="en-US" sz="2400" dirty="0"/>
              <a:t>-</a:t>
            </a:r>
            <a:r>
              <a:rPr lang="zh-CN" altLang="en-US" sz="2400" dirty="0"/>
              <a:t>锑化合物</a:t>
            </a:r>
            <a:r>
              <a:rPr lang="en-US" sz="2400" dirty="0" err="1"/>
              <a:t>SnSb</a:t>
            </a:r>
            <a:r>
              <a:rPr lang="zh-CN" altLang="en-US" sz="2400" dirty="0"/>
              <a:t>为基的固溶体</a:t>
            </a:r>
            <a:r>
              <a:rPr lang="en-US" sz="2400" dirty="0"/>
              <a:t>β</a:t>
            </a:r>
            <a:r>
              <a:rPr lang="en-US" sz="2400" dirty="0">
                <a:latin typeface="华文细黑" pitchFamily="2" charset="-122"/>
                <a:sym typeface="华文细黑" pitchFamily="2" charset="-122"/>
              </a:rPr>
              <a:t>’</a:t>
            </a:r>
            <a:endParaRPr lang="en-US" sz="2400" dirty="0"/>
          </a:p>
          <a:p>
            <a:pPr marL="2209800" lvl="4" indent="-381000" eaLnBrk="1" hangingPunct="1">
              <a:lnSpc>
                <a:spcPct val="120000"/>
              </a:lnSpc>
              <a:spcBef>
                <a:spcPts val="600"/>
              </a:spcBef>
              <a:buFont typeface="Wingdings" pitchFamily="2" charset="2"/>
              <a:buNone/>
            </a:pPr>
            <a:r>
              <a:rPr lang="zh-CN" altLang="en-US" sz="2400" dirty="0"/>
              <a:t>   </a:t>
            </a:r>
            <a:r>
              <a:rPr lang="zh-CN" altLang="en-US" sz="2400" dirty="0" smtClean="0"/>
              <a:t>锡</a:t>
            </a:r>
            <a:r>
              <a:rPr lang="zh-CN" altLang="en-US" sz="2400" dirty="0"/>
              <a:t>与铜形成的化合物</a:t>
            </a:r>
            <a:r>
              <a:rPr lang="en-US" sz="2400" dirty="0" err="1"/>
              <a:t>Cu6Sn5</a:t>
            </a:r>
            <a:r>
              <a:rPr lang="zh-CN" altLang="en-US" sz="2400" dirty="0"/>
              <a:t>（白针状或星状）</a:t>
            </a:r>
            <a:endParaRPr lang="en-US" sz="2400" dirty="0"/>
          </a:p>
        </p:txBody>
      </p:sp>
      <p:pic>
        <p:nvPicPr>
          <p:cNvPr id="22531" name="Picture 4" descr="http://166.111.92.10/data/jpkc71/wlkc3/CH3/images-ch3/3.4.4-1.b.jpg"/>
          <p:cNvPicPr>
            <a:picLocks noChangeAspect="1" noChangeArrowheads="1"/>
          </p:cNvPicPr>
          <p:nvPr/>
        </p:nvPicPr>
        <p:blipFill>
          <a:blip r:embed="rId2" cstate="print"/>
          <a:srcRect l="2972" t="7483" r="7444" b="6581"/>
          <a:stretch>
            <a:fillRect/>
          </a:stretch>
        </p:blipFill>
        <p:spPr bwMode="auto">
          <a:xfrm>
            <a:off x="6876256" y="3573016"/>
            <a:ext cx="2160240" cy="1656184"/>
          </a:xfrm>
          <a:prstGeom prst="rect">
            <a:avLst/>
          </a:prstGeom>
          <a:noFill/>
          <a:ln w="9525">
            <a:noFill/>
            <a:miter lim="800000"/>
            <a:headEnd/>
            <a:tailEnd/>
          </a:ln>
        </p:spPr>
      </p:pic>
      <p:sp>
        <p:nvSpPr>
          <p:cNvPr id="22532" name="Rectangle 5"/>
          <p:cNvSpPr>
            <a:spLocks noChangeArrowheads="1"/>
          </p:cNvSpPr>
          <p:nvPr/>
        </p:nvSpPr>
        <p:spPr bwMode="auto">
          <a:xfrm>
            <a:off x="7308304" y="3357269"/>
            <a:ext cx="1835696" cy="369332"/>
          </a:xfrm>
          <a:prstGeom prst="rect">
            <a:avLst/>
          </a:prstGeom>
          <a:solidFill>
            <a:schemeClr val="bg1">
              <a:lumMod val="95000"/>
            </a:schemeClr>
          </a:solidFill>
          <a:ln w="9525">
            <a:noFill/>
            <a:miter lim="800000"/>
            <a:headEnd/>
            <a:tailEnd/>
          </a:ln>
        </p:spPr>
        <p:txBody>
          <a:bodyPr wrap="square" anchor="ctr">
            <a:spAutoFit/>
          </a:bodyPr>
          <a:lstStyle/>
          <a:p>
            <a:pPr eaLnBrk="1" hangingPunct="1"/>
            <a:r>
              <a:rPr lang="en-US" sz="1800" b="1" i="1" dirty="0" err="1">
                <a:solidFill>
                  <a:srgbClr val="0000CC"/>
                </a:solidFill>
                <a:sym typeface="Arial" pitchFamily="34" charset="0"/>
              </a:rPr>
              <a:t>ZChSnSb11</a:t>
            </a:r>
            <a:r>
              <a:rPr lang="en-US" sz="1800" b="1" i="1" dirty="0">
                <a:solidFill>
                  <a:srgbClr val="0000CC"/>
                </a:solidFill>
                <a:sym typeface="Arial" pitchFamily="34" charset="0"/>
              </a:rPr>
              <a:t>-6</a:t>
            </a:r>
            <a:endParaRPr lang="zh-CN" altLang="en-US" sz="1800" b="1" i="1" dirty="0">
              <a:solidFill>
                <a:srgbClr val="0000CC"/>
              </a:solidFill>
              <a:sym typeface="Arial" pitchFamily="34" charset="0"/>
            </a:endParaRPr>
          </a:p>
        </p:txBody>
      </p:sp>
      <p:sp>
        <p:nvSpPr>
          <p:cNvPr id="22533" name="直接箭头连接符 7"/>
          <p:cNvSpPr>
            <a:spLocks noChangeShapeType="1"/>
          </p:cNvSpPr>
          <p:nvPr/>
        </p:nvSpPr>
        <p:spPr bwMode="auto">
          <a:xfrm>
            <a:off x="7236296" y="4797152"/>
            <a:ext cx="720080" cy="504055"/>
          </a:xfrm>
          <a:prstGeom prst="straightConnector1">
            <a:avLst/>
          </a:prstGeom>
          <a:noFill/>
          <a:ln w="28575" cap="flat" cmpd="sng">
            <a:solidFill>
              <a:srgbClr val="C00000"/>
            </a:solidFill>
            <a:miter lim="800000"/>
            <a:headEnd type="arrow" w="med" len="med"/>
            <a:tailEnd/>
          </a:ln>
        </p:spPr>
        <p:txBody>
          <a:bodyPr/>
          <a:lstStyle/>
          <a:p>
            <a:endParaRPr lang="zh-CN" altLang="en-US"/>
          </a:p>
        </p:txBody>
      </p:sp>
      <p:sp>
        <p:nvSpPr>
          <p:cNvPr id="22538" name="直接箭头连接符 14"/>
          <p:cNvSpPr>
            <a:spLocks noChangeShapeType="1"/>
          </p:cNvSpPr>
          <p:nvPr/>
        </p:nvSpPr>
        <p:spPr bwMode="auto">
          <a:xfrm flipH="1">
            <a:off x="6083300" y="3933056"/>
            <a:ext cx="936972" cy="792039"/>
          </a:xfrm>
          <a:prstGeom prst="straightConnector1">
            <a:avLst/>
          </a:prstGeom>
          <a:noFill/>
          <a:ln w="28575" cap="flat" cmpd="sng">
            <a:solidFill>
              <a:srgbClr val="C00000"/>
            </a:solidFill>
            <a:miter lim="800000"/>
            <a:headEnd type="arrow" w="med" len="med"/>
            <a:tailEnd/>
          </a:ln>
        </p:spPr>
        <p:txBody>
          <a:bodyPr/>
          <a:lstStyle/>
          <a:p>
            <a:endParaRPr lang="zh-CN" altLang="en-US"/>
          </a:p>
        </p:txBody>
      </p:sp>
      <p:sp>
        <p:nvSpPr>
          <p:cNvPr id="22539" name="直接箭头连接符 16"/>
          <p:cNvSpPr>
            <a:spLocks noChangeShapeType="1"/>
          </p:cNvSpPr>
          <p:nvPr/>
        </p:nvSpPr>
        <p:spPr bwMode="auto">
          <a:xfrm>
            <a:off x="8388424" y="3933056"/>
            <a:ext cx="72007" cy="1872208"/>
          </a:xfrm>
          <a:prstGeom prst="straightConnector1">
            <a:avLst/>
          </a:prstGeom>
          <a:noFill/>
          <a:ln w="28575" cap="flat" cmpd="sng">
            <a:solidFill>
              <a:srgbClr val="C00000"/>
            </a:solidFill>
            <a:miter lim="800000"/>
            <a:headEnd type="arrow" w="med" len="med"/>
            <a:tailEnd/>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530">
                                            <p:txEl>
                                              <p:pRg st="1" end="1"/>
                                            </p:txEl>
                                          </p:spTgt>
                                        </p:tgtEl>
                                        <p:attrNameLst>
                                          <p:attrName>style.visibility</p:attrName>
                                        </p:attrNameLst>
                                      </p:cBhvr>
                                      <p:to>
                                        <p:strVal val="visible"/>
                                      </p:to>
                                    </p:set>
                                    <p:animEffect>
                                      <p:cBhvr>
                                        <p:cTn id="7" dur="500"/>
                                        <p:tgtEl>
                                          <p:spTgt spid="22530">
                                            <p:txEl>
                                              <p:pRg st="1" end="1"/>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2530">
                                            <p:txEl>
                                              <p:pRg st="2" end="2"/>
                                            </p:txEl>
                                          </p:spTgt>
                                        </p:tgtEl>
                                        <p:attrNameLst>
                                          <p:attrName>style.visibility</p:attrName>
                                        </p:attrNameLst>
                                      </p:cBhvr>
                                      <p:to>
                                        <p:strVal val="visible"/>
                                      </p:to>
                                    </p:set>
                                    <p:animEffect>
                                      <p:cBhvr>
                                        <p:cTn id="11" dur="500"/>
                                        <p:tgtEl>
                                          <p:spTgt spid="22530">
                                            <p:txEl>
                                              <p:pRg st="2" end="2"/>
                                            </p:txEl>
                                          </p:spTgt>
                                        </p:tgtEl>
                                      </p:cBhvr>
                                    </p:animEffect>
                                  </p:childTnLst>
                                </p:cTn>
                              </p:par>
                              <p:par>
                                <p:cTn id="12" presetID="3" presetClass="entr" presetSubtype="10" fill="hold" nodeType="withEffect">
                                  <p:stCondLst>
                                    <p:cond delay="0"/>
                                  </p:stCondLst>
                                  <p:childTnLst>
                                    <p:set>
                                      <p:cBhvr>
                                        <p:cTn id="13" dur="1" fill="hold">
                                          <p:stCondLst>
                                            <p:cond delay="0"/>
                                          </p:stCondLst>
                                        </p:cTn>
                                        <p:tgtEl>
                                          <p:spTgt spid="22530">
                                            <p:txEl>
                                              <p:pRg st="3" end="3"/>
                                            </p:txEl>
                                          </p:spTgt>
                                        </p:tgtEl>
                                        <p:attrNameLst>
                                          <p:attrName>style.visibility</p:attrName>
                                        </p:attrNameLst>
                                      </p:cBhvr>
                                      <p:to>
                                        <p:strVal val="visible"/>
                                      </p:to>
                                    </p:set>
                                    <p:animEffect>
                                      <p:cBhvr>
                                        <p:cTn id="14" dur="500"/>
                                        <p:tgtEl>
                                          <p:spTgt spid="22530">
                                            <p:txEl>
                                              <p:pRg st="3" end="3"/>
                                            </p:txEl>
                                          </p:spTgt>
                                        </p:tgtEl>
                                      </p:cBhvr>
                                    </p:animEffect>
                                  </p:childTnLst>
                                </p:cTn>
                              </p:par>
                              <p:par>
                                <p:cTn id="15" presetID="3" presetClass="entr" presetSubtype="10" fill="hold" nodeType="withEffect">
                                  <p:stCondLst>
                                    <p:cond delay="0"/>
                                  </p:stCondLst>
                                  <p:childTnLst>
                                    <p:set>
                                      <p:cBhvr>
                                        <p:cTn id="16" dur="1" fill="hold">
                                          <p:stCondLst>
                                            <p:cond delay="0"/>
                                          </p:stCondLst>
                                        </p:cTn>
                                        <p:tgtEl>
                                          <p:spTgt spid="22530">
                                            <p:txEl>
                                              <p:pRg st="4" end="4"/>
                                            </p:txEl>
                                          </p:spTgt>
                                        </p:tgtEl>
                                        <p:attrNameLst>
                                          <p:attrName>style.visibility</p:attrName>
                                        </p:attrNameLst>
                                      </p:cBhvr>
                                      <p:to>
                                        <p:strVal val="visible"/>
                                      </p:to>
                                    </p:set>
                                    <p:animEffect>
                                      <p:cBhvr>
                                        <p:cTn id="17" dur="500"/>
                                        <p:tgtEl>
                                          <p:spTgt spid="22530">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2530">
                                            <p:txEl>
                                              <p:pRg st="5" end="5"/>
                                            </p:txEl>
                                          </p:spTgt>
                                        </p:tgtEl>
                                        <p:attrNameLst>
                                          <p:attrName>style.visibility</p:attrName>
                                        </p:attrNameLst>
                                      </p:cBhvr>
                                      <p:to>
                                        <p:strVal val="visible"/>
                                      </p:to>
                                    </p:set>
                                    <p:animEffect>
                                      <p:cBhvr>
                                        <p:cTn id="22" dur="500"/>
                                        <p:tgtEl>
                                          <p:spTgt spid="22530">
                                            <p:txEl>
                                              <p:pRg st="5" end="5"/>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22530">
                                            <p:txEl>
                                              <p:pRg st="6" end="6"/>
                                            </p:txEl>
                                          </p:spTgt>
                                        </p:tgtEl>
                                        <p:attrNameLst>
                                          <p:attrName>style.visibility</p:attrName>
                                        </p:attrNameLst>
                                      </p:cBhvr>
                                      <p:to>
                                        <p:strVal val="visible"/>
                                      </p:to>
                                    </p:set>
                                    <p:animEffect>
                                      <p:cBhvr>
                                        <p:cTn id="25" dur="500"/>
                                        <p:tgtEl>
                                          <p:spTgt spid="22530">
                                            <p:txEl>
                                              <p:pRg st="6" end="6"/>
                                            </p:txEl>
                                          </p:spTgt>
                                        </p:tgtEl>
                                      </p:cBhvr>
                                    </p:animEffect>
                                  </p:childTnLst>
                                </p:cTn>
                              </p:par>
                            </p:childTnLst>
                          </p:cTn>
                        </p:par>
                        <p:par>
                          <p:cTn id="26" fill="hold">
                            <p:stCondLst>
                              <p:cond delay="500"/>
                            </p:stCondLst>
                            <p:childTnLst>
                              <p:par>
                                <p:cTn id="27" presetID="3" presetClass="entr" presetSubtype="10" fill="hold" nodeType="afterEffect">
                                  <p:stCondLst>
                                    <p:cond delay="0"/>
                                  </p:stCondLst>
                                  <p:childTnLst>
                                    <p:set>
                                      <p:cBhvr>
                                        <p:cTn id="28" dur="1" fill="hold">
                                          <p:stCondLst>
                                            <p:cond delay="0"/>
                                          </p:stCondLst>
                                        </p:cTn>
                                        <p:tgtEl>
                                          <p:spTgt spid="22531"/>
                                        </p:tgtEl>
                                        <p:attrNameLst>
                                          <p:attrName>style.visibility</p:attrName>
                                        </p:attrNameLst>
                                      </p:cBhvr>
                                      <p:to>
                                        <p:strVal val="visible"/>
                                      </p:to>
                                    </p:set>
                                    <p:animEffect>
                                      <p:cBhvr>
                                        <p:cTn id="29" dur="500"/>
                                        <p:tgtEl>
                                          <p:spTgt spid="22531"/>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22532"/>
                                        </p:tgtEl>
                                        <p:attrNameLst>
                                          <p:attrName>style.visibility</p:attrName>
                                        </p:attrNameLst>
                                      </p:cBhvr>
                                      <p:to>
                                        <p:strVal val="visible"/>
                                      </p:to>
                                    </p:set>
                                    <p:animEffect>
                                      <p:cBhvr>
                                        <p:cTn id="32" dur="500"/>
                                        <p:tgtEl>
                                          <p:spTgt spid="2253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2530">
                                            <p:txEl>
                                              <p:pRg st="7" end="7"/>
                                            </p:txEl>
                                          </p:spTgt>
                                        </p:tgtEl>
                                        <p:attrNameLst>
                                          <p:attrName>style.visibility</p:attrName>
                                        </p:attrNameLst>
                                      </p:cBhvr>
                                      <p:to>
                                        <p:strVal val="visible"/>
                                      </p:to>
                                    </p:set>
                                    <p:animEffect>
                                      <p:cBhvr>
                                        <p:cTn id="37" dur="500"/>
                                        <p:tgtEl>
                                          <p:spTgt spid="22530">
                                            <p:txEl>
                                              <p:pRg st="7" end="7"/>
                                            </p:txEl>
                                          </p:spTgt>
                                        </p:tgtEl>
                                      </p:cBhvr>
                                    </p:animEffect>
                                  </p:childTnLst>
                                </p:cTn>
                              </p:par>
                            </p:childTnLst>
                          </p:cTn>
                        </p:par>
                        <p:par>
                          <p:cTn id="38" fill="hold">
                            <p:stCondLst>
                              <p:cond delay="500"/>
                            </p:stCondLst>
                            <p:childTnLst>
                              <p:par>
                                <p:cTn id="39" presetID="3" presetClass="entr" presetSubtype="10" fill="hold" grpId="0" nodeType="afterEffect">
                                  <p:stCondLst>
                                    <p:cond delay="0"/>
                                  </p:stCondLst>
                                  <p:childTnLst>
                                    <p:set>
                                      <p:cBhvr>
                                        <p:cTn id="40" dur="1" fill="hold">
                                          <p:stCondLst>
                                            <p:cond delay="0"/>
                                          </p:stCondLst>
                                        </p:cTn>
                                        <p:tgtEl>
                                          <p:spTgt spid="22538"/>
                                        </p:tgtEl>
                                        <p:attrNameLst>
                                          <p:attrName>style.visibility</p:attrName>
                                        </p:attrNameLst>
                                      </p:cBhvr>
                                      <p:to>
                                        <p:strVal val="visible"/>
                                      </p:to>
                                    </p:set>
                                    <p:animEffect>
                                      <p:cBhvr>
                                        <p:cTn id="41" dur="500"/>
                                        <p:tgtEl>
                                          <p:spTgt spid="2253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22530">
                                            <p:txEl>
                                              <p:pRg st="8" end="8"/>
                                            </p:txEl>
                                          </p:spTgt>
                                        </p:tgtEl>
                                        <p:attrNameLst>
                                          <p:attrName>style.visibility</p:attrName>
                                        </p:attrNameLst>
                                      </p:cBhvr>
                                      <p:to>
                                        <p:strVal val="visible"/>
                                      </p:to>
                                    </p:set>
                                    <p:animEffect>
                                      <p:cBhvr>
                                        <p:cTn id="46" dur="500"/>
                                        <p:tgtEl>
                                          <p:spTgt spid="22530">
                                            <p:txEl>
                                              <p:pRg st="8" end="8"/>
                                            </p:txEl>
                                          </p:spTgt>
                                        </p:tgtEl>
                                      </p:cBhvr>
                                    </p:animEffect>
                                  </p:childTnLst>
                                </p:cTn>
                              </p:par>
                            </p:childTnLst>
                          </p:cTn>
                        </p:par>
                        <p:par>
                          <p:cTn id="47" fill="hold">
                            <p:stCondLst>
                              <p:cond delay="500"/>
                            </p:stCondLst>
                            <p:childTnLst>
                              <p:par>
                                <p:cTn id="48" presetID="3" presetClass="entr" presetSubtype="10" fill="hold" grpId="0" nodeType="afterEffect">
                                  <p:stCondLst>
                                    <p:cond delay="0"/>
                                  </p:stCondLst>
                                  <p:childTnLst>
                                    <p:set>
                                      <p:cBhvr>
                                        <p:cTn id="49" dur="1" fill="hold">
                                          <p:stCondLst>
                                            <p:cond delay="0"/>
                                          </p:stCondLst>
                                        </p:cTn>
                                        <p:tgtEl>
                                          <p:spTgt spid="22533"/>
                                        </p:tgtEl>
                                        <p:attrNameLst>
                                          <p:attrName>style.visibility</p:attrName>
                                        </p:attrNameLst>
                                      </p:cBhvr>
                                      <p:to>
                                        <p:strVal val="visible"/>
                                      </p:to>
                                    </p:set>
                                    <p:animEffect>
                                      <p:cBhvr>
                                        <p:cTn id="50" dur="500"/>
                                        <p:tgtEl>
                                          <p:spTgt spid="22533"/>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22530">
                                            <p:txEl>
                                              <p:pRg st="9" end="9"/>
                                            </p:txEl>
                                          </p:spTgt>
                                        </p:tgtEl>
                                        <p:attrNameLst>
                                          <p:attrName>style.visibility</p:attrName>
                                        </p:attrNameLst>
                                      </p:cBhvr>
                                      <p:to>
                                        <p:strVal val="visible"/>
                                      </p:to>
                                    </p:set>
                                    <p:animEffect>
                                      <p:cBhvr>
                                        <p:cTn id="55" dur="500"/>
                                        <p:tgtEl>
                                          <p:spTgt spid="22530">
                                            <p:txEl>
                                              <p:pRg st="9" end="9"/>
                                            </p:txEl>
                                          </p:spTgt>
                                        </p:tgtEl>
                                      </p:cBhvr>
                                    </p:animEffect>
                                  </p:childTnLst>
                                </p:cTn>
                              </p:par>
                            </p:childTnLst>
                          </p:cTn>
                        </p:par>
                        <p:par>
                          <p:cTn id="56" fill="hold">
                            <p:stCondLst>
                              <p:cond delay="500"/>
                            </p:stCondLst>
                            <p:childTnLst>
                              <p:par>
                                <p:cTn id="57" presetID="3" presetClass="entr" presetSubtype="10" fill="hold" grpId="0" nodeType="afterEffect">
                                  <p:stCondLst>
                                    <p:cond delay="0"/>
                                  </p:stCondLst>
                                  <p:childTnLst>
                                    <p:set>
                                      <p:cBhvr>
                                        <p:cTn id="58" dur="1" fill="hold">
                                          <p:stCondLst>
                                            <p:cond delay="0"/>
                                          </p:stCondLst>
                                        </p:cTn>
                                        <p:tgtEl>
                                          <p:spTgt spid="22539"/>
                                        </p:tgtEl>
                                        <p:attrNameLst>
                                          <p:attrName>style.visibility</p:attrName>
                                        </p:attrNameLst>
                                      </p:cBhvr>
                                      <p:to>
                                        <p:strVal val="visible"/>
                                      </p:to>
                                    </p:set>
                                    <p:animEffect>
                                      <p:cBhvr>
                                        <p:cTn id="59" dur="500"/>
                                        <p:tgtEl>
                                          <p:spTgt spid="225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2" grpId="0" bldLvl="0" animBg="1" autoUpdateAnimBg="0"/>
      <p:bldP spid="22533" grpId="0" animBg="1"/>
      <p:bldP spid="22538" grpId="0" animBg="1"/>
      <p:bldP spid="22539"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4" name="矩形 8"/>
          <p:cNvSpPr>
            <a:spLocks noChangeArrowheads="1"/>
          </p:cNvSpPr>
          <p:nvPr/>
        </p:nvSpPr>
        <p:spPr bwMode="auto">
          <a:xfrm>
            <a:off x="1835696" y="836712"/>
            <a:ext cx="6480720" cy="830997"/>
          </a:xfrm>
          <a:prstGeom prst="rect">
            <a:avLst/>
          </a:prstGeom>
          <a:solidFill>
            <a:schemeClr val="bg1">
              <a:lumMod val="85000"/>
            </a:schemeClr>
          </a:solidFill>
          <a:ln w="9525">
            <a:solidFill>
              <a:srgbClr val="C00000"/>
            </a:solidFill>
            <a:miter lim="800000"/>
            <a:headEnd/>
            <a:tailEnd/>
          </a:ln>
        </p:spPr>
        <p:txBody>
          <a:bodyPr wrap="square">
            <a:spAutoFit/>
          </a:bodyPr>
          <a:lstStyle/>
          <a:p>
            <a:pPr algn="ctr"/>
            <a:r>
              <a:rPr lang="zh-CN" altLang="en-US" sz="2400" b="1" dirty="0">
                <a:solidFill>
                  <a:srgbClr val="0000FF"/>
                </a:solidFill>
                <a:latin typeface="楷体_GB2312" pitchFamily="49" charset="-122"/>
                <a:ea typeface="楷体_GB2312" pitchFamily="49" charset="-122"/>
                <a:sym typeface="楷体_GB2312" pitchFamily="49" charset="-122"/>
              </a:rPr>
              <a:t>导热性、耐腐蚀性、工艺性良好；摩擦系数与膨胀系数较小，抗咬合能力强</a:t>
            </a:r>
          </a:p>
        </p:txBody>
      </p:sp>
      <p:sp>
        <p:nvSpPr>
          <p:cNvPr id="22535" name="矩形 11"/>
          <p:cNvSpPr>
            <a:spLocks noChangeArrowheads="1"/>
          </p:cNvSpPr>
          <p:nvPr/>
        </p:nvSpPr>
        <p:spPr bwMode="auto">
          <a:xfrm>
            <a:off x="1907704" y="2814027"/>
            <a:ext cx="6336704" cy="830997"/>
          </a:xfrm>
          <a:prstGeom prst="rect">
            <a:avLst/>
          </a:prstGeom>
          <a:solidFill>
            <a:schemeClr val="bg1">
              <a:lumMod val="85000"/>
            </a:schemeClr>
          </a:solidFill>
          <a:ln w="9525">
            <a:solidFill>
              <a:srgbClr val="C00000"/>
            </a:solidFill>
            <a:miter lim="800000"/>
            <a:headEnd/>
            <a:tailEnd/>
          </a:ln>
        </p:spPr>
        <p:txBody>
          <a:bodyPr wrap="square">
            <a:spAutoFit/>
          </a:bodyPr>
          <a:lstStyle/>
          <a:p>
            <a:pPr algn="ctr"/>
            <a:r>
              <a:rPr lang="zh-CN" altLang="en-US" sz="2400" b="1" dirty="0">
                <a:solidFill>
                  <a:srgbClr val="0000FF"/>
                </a:solidFill>
                <a:latin typeface="楷体_GB2312" pitchFamily="49" charset="-122"/>
                <a:ea typeface="楷体_GB2312" pitchFamily="49" charset="-122"/>
                <a:sym typeface="楷体_GB2312" pitchFamily="49" charset="-122"/>
              </a:rPr>
              <a:t>广泛应用于制作航空发动机</a:t>
            </a:r>
            <a:r>
              <a:rPr lang="en-US" sz="2400" b="1" dirty="0">
                <a:solidFill>
                  <a:srgbClr val="0000FF"/>
                </a:solidFill>
                <a:latin typeface="楷体_GB2312" pitchFamily="49" charset="-122"/>
                <a:ea typeface="楷体_GB2312" pitchFamily="49" charset="-122"/>
                <a:sym typeface="楷体_GB2312" pitchFamily="49" charset="-122"/>
              </a:rPr>
              <a:t>,</a:t>
            </a:r>
            <a:r>
              <a:rPr lang="zh-CN" altLang="en-US" sz="2400" b="1" dirty="0">
                <a:solidFill>
                  <a:srgbClr val="0000FF"/>
                </a:solidFill>
                <a:latin typeface="楷体_GB2312" pitchFamily="49" charset="-122"/>
                <a:ea typeface="楷体_GB2312" pitchFamily="49" charset="-122"/>
                <a:sym typeface="楷体_GB2312" pitchFamily="49" charset="-122"/>
              </a:rPr>
              <a:t>气轮机</a:t>
            </a:r>
            <a:r>
              <a:rPr lang="en-US" sz="2400" b="1" dirty="0">
                <a:solidFill>
                  <a:srgbClr val="0000FF"/>
                </a:solidFill>
                <a:latin typeface="楷体_GB2312" pitchFamily="49" charset="-122"/>
                <a:ea typeface="楷体_GB2312" pitchFamily="49" charset="-122"/>
                <a:sym typeface="楷体_GB2312" pitchFamily="49" charset="-122"/>
              </a:rPr>
              <a:t>,</a:t>
            </a:r>
            <a:r>
              <a:rPr lang="zh-CN" altLang="en-US" sz="2400" b="1" dirty="0">
                <a:solidFill>
                  <a:srgbClr val="0000FF"/>
                </a:solidFill>
                <a:latin typeface="楷体_GB2312" pitchFamily="49" charset="-122"/>
                <a:ea typeface="楷体_GB2312" pitchFamily="49" charset="-122"/>
                <a:sym typeface="楷体_GB2312" pitchFamily="49" charset="-122"/>
              </a:rPr>
              <a:t>内燃机等大型机器中的高速轴承</a:t>
            </a:r>
          </a:p>
        </p:txBody>
      </p:sp>
      <p:pic>
        <p:nvPicPr>
          <p:cNvPr id="22537" name="Picture 2" descr="c:\DOCUME~1\yangping\APPLIC~1\360se6\USERDA~1\Temp\189C3A~1.JPG"/>
          <p:cNvPicPr>
            <a:picLocks noChangeAspect="1" noChangeArrowheads="1"/>
          </p:cNvPicPr>
          <p:nvPr/>
        </p:nvPicPr>
        <p:blipFill>
          <a:blip r:embed="rId2" cstate="print"/>
          <a:srcRect/>
          <a:stretch>
            <a:fillRect/>
          </a:stretch>
        </p:blipFill>
        <p:spPr bwMode="auto">
          <a:xfrm>
            <a:off x="2699792" y="3861048"/>
            <a:ext cx="4081976" cy="2268729"/>
          </a:xfrm>
          <a:prstGeom prst="rect">
            <a:avLst/>
          </a:prstGeom>
          <a:noFill/>
          <a:ln w="9525">
            <a:noFill/>
            <a:miter lim="800000"/>
            <a:headEnd/>
            <a:tailEnd/>
          </a:ln>
        </p:spPr>
      </p:pic>
      <p:sp>
        <p:nvSpPr>
          <p:cNvPr id="13" name="矩形 12"/>
          <p:cNvSpPr/>
          <p:nvPr/>
        </p:nvSpPr>
        <p:spPr>
          <a:xfrm>
            <a:off x="539552" y="548680"/>
            <a:ext cx="954107" cy="461665"/>
          </a:xfrm>
          <a:prstGeom prst="rect">
            <a:avLst/>
          </a:prstGeom>
        </p:spPr>
        <p:txBody>
          <a:bodyPr wrap="none">
            <a:spAutoFit/>
          </a:bodyPr>
          <a:lstStyle/>
          <a:p>
            <a:r>
              <a:rPr lang="zh-CN" altLang="en-US" sz="2400" b="1" dirty="0" smtClean="0">
                <a:solidFill>
                  <a:srgbClr val="000000"/>
                </a:solidFill>
                <a:latin typeface="黑体" pitchFamily="2" charset="-122"/>
                <a:ea typeface="黑体" pitchFamily="2" charset="-122"/>
              </a:rPr>
              <a:t>性能</a:t>
            </a:r>
            <a:r>
              <a:rPr lang="en-US" altLang="zh-CN" sz="2400" b="1" dirty="0" smtClean="0">
                <a:solidFill>
                  <a:srgbClr val="000000"/>
                </a:solidFill>
                <a:latin typeface="黑体" pitchFamily="2" charset="-122"/>
                <a:ea typeface="黑体" pitchFamily="2" charset="-122"/>
              </a:rPr>
              <a:t>:</a:t>
            </a:r>
            <a:endParaRPr lang="zh-CN" altLang="en-US" sz="2400" b="1" dirty="0"/>
          </a:p>
        </p:txBody>
      </p:sp>
      <p:sp>
        <p:nvSpPr>
          <p:cNvPr id="14" name="矩形 13"/>
          <p:cNvSpPr/>
          <p:nvPr/>
        </p:nvSpPr>
        <p:spPr>
          <a:xfrm>
            <a:off x="611560" y="2463279"/>
            <a:ext cx="954107" cy="461665"/>
          </a:xfrm>
          <a:prstGeom prst="rect">
            <a:avLst/>
          </a:prstGeom>
        </p:spPr>
        <p:txBody>
          <a:bodyPr wrap="none">
            <a:spAutoFit/>
          </a:bodyPr>
          <a:lstStyle/>
          <a:p>
            <a:r>
              <a:rPr lang="zh-CN" altLang="en-US" sz="2400" b="1" dirty="0" smtClean="0">
                <a:solidFill>
                  <a:srgbClr val="000000"/>
                </a:solidFill>
                <a:latin typeface="黑体" pitchFamily="2" charset="-122"/>
                <a:ea typeface="黑体" pitchFamily="2" charset="-122"/>
              </a:rPr>
              <a:t>应用</a:t>
            </a:r>
            <a:r>
              <a:rPr lang="en-US" altLang="zh-CN" sz="2400" b="1" dirty="0" smtClean="0">
                <a:solidFill>
                  <a:srgbClr val="000000"/>
                </a:solidFill>
                <a:latin typeface="黑体" pitchFamily="2" charset="-122"/>
                <a:ea typeface="黑体" pitchFamily="2" charset="-122"/>
              </a:rPr>
              <a:t>:</a:t>
            </a:r>
            <a:endParaRPr lang="zh-CN" altLang="en-US" sz="2400" b="1" dirty="0"/>
          </a:p>
        </p:txBody>
      </p:sp>
      <p:sp>
        <p:nvSpPr>
          <p:cNvPr id="16" name="下箭头 15"/>
          <p:cNvSpPr/>
          <p:nvPr/>
        </p:nvSpPr>
        <p:spPr bwMode="auto">
          <a:xfrm>
            <a:off x="4427984" y="2060848"/>
            <a:ext cx="1008112" cy="360040"/>
          </a:xfrm>
          <a:prstGeom prst="downArrow">
            <a:avLst/>
          </a:prstGeom>
          <a:solidFill>
            <a:schemeClr val="bg1">
              <a:lumMod val="85000"/>
            </a:schemeClr>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534"/>
                                        </p:tgtEl>
                                        <p:attrNameLst>
                                          <p:attrName>style.visibility</p:attrName>
                                        </p:attrNameLst>
                                      </p:cBhvr>
                                      <p:to>
                                        <p:strVal val="visible"/>
                                      </p:to>
                                    </p:set>
                                    <p:animEffect>
                                      <p:cBhvr>
                                        <p:cTn id="7" dur="500"/>
                                        <p:tgtEl>
                                          <p:spTgt spid="22534"/>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blinds(horizontal)">
                                      <p:cBhvr>
                                        <p:cTn id="11" dur="500"/>
                                        <p:tgtEl>
                                          <p:spTgt spid="16"/>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22535"/>
                                        </p:tgtEl>
                                        <p:attrNameLst>
                                          <p:attrName>style.visibility</p:attrName>
                                        </p:attrNameLst>
                                      </p:cBhvr>
                                      <p:to>
                                        <p:strVal val="visible"/>
                                      </p:to>
                                    </p:set>
                                    <p:animEffect>
                                      <p:cBhvr>
                                        <p:cTn id="15" dur="500"/>
                                        <p:tgtEl>
                                          <p:spTgt spid="22535"/>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22537"/>
                                        </p:tgtEl>
                                        <p:attrNameLst>
                                          <p:attrName>style.visibility</p:attrName>
                                        </p:attrNameLst>
                                      </p:cBhvr>
                                      <p:to>
                                        <p:strVal val="visible"/>
                                      </p:to>
                                    </p:set>
                                    <p:animEffect>
                                      <p:cBhvr>
                                        <p:cTn id="19" dur="500"/>
                                        <p:tgtEl>
                                          <p:spTgt spid="225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4" grpId="0" bldLvl="0" animBg="1" autoUpdateAnimBg="0"/>
      <p:bldP spid="22535" grpId="0" bldLvl="0" animBg="1" autoUpdateAnimBg="0"/>
      <p:bldP spid="16"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Grp="1" noRot="1" noChangeArrowheads="1"/>
          </p:cNvSpPr>
          <p:nvPr>
            <p:ph type="body" idx="4294967295"/>
          </p:nvPr>
        </p:nvSpPr>
        <p:spPr>
          <a:xfrm>
            <a:off x="72008" y="404664"/>
            <a:ext cx="8748464" cy="5976938"/>
          </a:xfrm>
          <a:ln/>
        </p:spPr>
        <p:txBody>
          <a:bodyPr/>
          <a:lstStyle/>
          <a:p>
            <a:pPr marL="971550" lvl="1" indent="-457200" eaLnBrk="1" hangingPunct="1">
              <a:lnSpc>
                <a:spcPct val="120000"/>
              </a:lnSpc>
              <a:spcBef>
                <a:spcPts val="600"/>
              </a:spcBef>
              <a:buFont typeface="Wingdings" pitchFamily="2" charset="2"/>
              <a:buAutoNum type="alphaLcParenR" startAt="2"/>
            </a:pPr>
            <a:r>
              <a:rPr lang="zh-CN" altLang="en-US" sz="2400" dirty="0">
                <a:latin typeface="黑体" pitchFamily="2" charset="-122"/>
                <a:ea typeface="黑体" pitchFamily="2" charset="-122"/>
              </a:rPr>
              <a:t>铅基轴承合金</a:t>
            </a:r>
            <a:r>
              <a:rPr lang="en-US" sz="2400" dirty="0">
                <a:latin typeface="黑体" pitchFamily="2" charset="-122"/>
                <a:ea typeface="黑体" pitchFamily="2" charset="-122"/>
              </a:rPr>
              <a:t>:</a:t>
            </a:r>
            <a:endParaRPr lang="zh-CN" altLang="en-US" sz="2400" dirty="0">
              <a:latin typeface="黑体" pitchFamily="2" charset="-122"/>
              <a:ea typeface="黑体" pitchFamily="2" charset="-122"/>
            </a:endParaRPr>
          </a:p>
          <a:p>
            <a:pPr marL="1371600" lvl="2" indent="-457200" eaLnBrk="1" hangingPunct="1">
              <a:lnSpc>
                <a:spcPct val="120000"/>
              </a:lnSpc>
              <a:spcBef>
                <a:spcPts val="600"/>
              </a:spcBef>
              <a:buFont typeface="Wingdings" pitchFamily="2" charset="2"/>
              <a:buChar char="Ø"/>
            </a:pPr>
            <a:r>
              <a:rPr lang="zh-CN" altLang="en-US" dirty="0" smtClean="0">
                <a:latin typeface="黑体" pitchFamily="2" charset="-122"/>
                <a:ea typeface="黑体" pitchFamily="2" charset="-122"/>
              </a:rPr>
              <a:t>组织</a:t>
            </a:r>
            <a:r>
              <a:rPr lang="en-US" dirty="0" smtClean="0">
                <a:latin typeface="黑体" pitchFamily="2" charset="-122"/>
                <a:ea typeface="黑体" pitchFamily="2" charset="-122"/>
              </a:rPr>
              <a:t>:  </a:t>
            </a:r>
            <a:endParaRPr lang="zh-CN" altLang="en-US" dirty="0">
              <a:latin typeface="黑体" pitchFamily="2" charset="-122"/>
              <a:ea typeface="黑体" pitchFamily="2" charset="-122"/>
            </a:endParaRPr>
          </a:p>
          <a:p>
            <a:pPr marL="1752600" lvl="3" indent="-381000" eaLnBrk="1" hangingPunct="1">
              <a:lnSpc>
                <a:spcPct val="120000"/>
              </a:lnSpc>
              <a:spcBef>
                <a:spcPts val="600"/>
              </a:spcBef>
              <a:buClr>
                <a:srgbClr val="7030A0"/>
              </a:buClr>
              <a:buFont typeface="Wingdings" pitchFamily="2" charset="2"/>
              <a:buChar char="ü"/>
            </a:pPr>
            <a:r>
              <a:rPr lang="zh-CN" altLang="en-US" sz="2400" dirty="0"/>
              <a:t>软基体：</a:t>
            </a:r>
            <a:r>
              <a:rPr lang="en-US" sz="2400" dirty="0"/>
              <a:t>(</a:t>
            </a:r>
            <a:r>
              <a:rPr lang="en-US" sz="2400" dirty="0" err="1"/>
              <a:t>α+β</a:t>
            </a:r>
            <a:r>
              <a:rPr lang="en-US" sz="2400" dirty="0"/>
              <a:t>)</a:t>
            </a:r>
            <a:r>
              <a:rPr lang="zh-CN" altLang="en-US" sz="2400" dirty="0"/>
              <a:t>共晶体</a:t>
            </a:r>
            <a:endParaRPr lang="en-US" sz="2400" dirty="0"/>
          </a:p>
          <a:p>
            <a:pPr marL="2209800" lvl="4" indent="-381000" eaLnBrk="1" hangingPunct="1">
              <a:lnSpc>
                <a:spcPct val="120000"/>
              </a:lnSpc>
              <a:spcBef>
                <a:spcPts val="600"/>
              </a:spcBef>
            </a:pPr>
            <a:r>
              <a:rPr lang="en-US" dirty="0"/>
              <a:t>α</a:t>
            </a:r>
            <a:r>
              <a:rPr lang="zh-CN" altLang="en-US" dirty="0"/>
              <a:t>为锑溶于铅的固溶体</a:t>
            </a:r>
            <a:r>
              <a:rPr lang="en-US" dirty="0"/>
              <a:t>,β</a:t>
            </a:r>
            <a:r>
              <a:rPr lang="zh-CN" altLang="en-US" dirty="0"/>
              <a:t>为铅溶于锑的固溶体</a:t>
            </a:r>
          </a:p>
          <a:p>
            <a:pPr marL="1752600" lvl="3" indent="-381000" eaLnBrk="1" hangingPunct="1">
              <a:lnSpc>
                <a:spcPct val="120000"/>
              </a:lnSpc>
              <a:spcBef>
                <a:spcPts val="600"/>
              </a:spcBef>
              <a:buClr>
                <a:srgbClr val="7030A0"/>
              </a:buClr>
              <a:buFont typeface="Wingdings" pitchFamily="2" charset="2"/>
              <a:buChar char="ü"/>
            </a:pPr>
            <a:r>
              <a:rPr lang="zh-CN" altLang="en-US" sz="2400" dirty="0"/>
              <a:t>硬质点：</a:t>
            </a:r>
            <a:r>
              <a:rPr lang="en-US" sz="2400" dirty="0" err="1"/>
              <a:t>Cu2Sb</a:t>
            </a:r>
            <a:r>
              <a:rPr lang="en-US" sz="2400" dirty="0"/>
              <a:t>,</a:t>
            </a:r>
            <a:endParaRPr lang="zh-CN" altLang="en-US" sz="2400" dirty="0"/>
          </a:p>
          <a:p>
            <a:pPr marL="1371600" lvl="2" indent="-457200" eaLnBrk="1" hangingPunct="1">
              <a:lnSpc>
                <a:spcPct val="120000"/>
              </a:lnSpc>
              <a:spcBef>
                <a:spcPts val="600"/>
              </a:spcBef>
              <a:buFont typeface="Wingdings" pitchFamily="2" charset="2"/>
              <a:buChar char="Ø"/>
            </a:pPr>
            <a:r>
              <a:rPr lang="zh-CN" altLang="en-US" dirty="0">
                <a:latin typeface="黑体" pitchFamily="2" charset="-122"/>
                <a:ea typeface="黑体" pitchFamily="2" charset="-122"/>
              </a:rPr>
              <a:t>性能</a:t>
            </a:r>
            <a:r>
              <a:rPr lang="en-US" dirty="0" smtClean="0">
                <a:latin typeface="黑体" pitchFamily="2" charset="-122"/>
                <a:ea typeface="黑体" pitchFamily="2" charset="-122"/>
              </a:rPr>
              <a:t>:</a:t>
            </a:r>
            <a:r>
              <a:rPr lang="zh-CN" altLang="en-US" dirty="0" smtClean="0"/>
              <a:t>力学性能</a:t>
            </a:r>
            <a:r>
              <a:rPr lang="en-US" dirty="0"/>
              <a:t>,</a:t>
            </a:r>
            <a:r>
              <a:rPr lang="zh-CN" altLang="en-US" dirty="0"/>
              <a:t>导热</a:t>
            </a:r>
            <a:r>
              <a:rPr lang="en-US" dirty="0"/>
              <a:t>,</a:t>
            </a:r>
            <a:r>
              <a:rPr lang="zh-CN" altLang="en-US" dirty="0"/>
              <a:t>抗蚀</a:t>
            </a:r>
            <a:r>
              <a:rPr lang="en-US" dirty="0"/>
              <a:t>,</a:t>
            </a:r>
            <a:r>
              <a:rPr lang="zh-CN" altLang="en-US" dirty="0"/>
              <a:t>件摩等性能比锡基合金差</a:t>
            </a:r>
          </a:p>
          <a:p>
            <a:pPr marL="1371600" lvl="2" indent="-457200" eaLnBrk="1" hangingPunct="1">
              <a:lnSpc>
                <a:spcPct val="120000"/>
              </a:lnSpc>
              <a:spcBef>
                <a:spcPts val="600"/>
              </a:spcBef>
              <a:buFont typeface="Wingdings" pitchFamily="2" charset="2"/>
              <a:buChar char="Ø"/>
            </a:pPr>
            <a:r>
              <a:rPr lang="zh-CN" altLang="en-US" dirty="0">
                <a:latin typeface="黑体" pitchFamily="2" charset="-122"/>
                <a:ea typeface="黑体" pitchFamily="2" charset="-122"/>
              </a:rPr>
              <a:t>应用</a:t>
            </a:r>
            <a:r>
              <a:rPr lang="en-US" dirty="0" smtClean="0">
                <a:latin typeface="黑体" pitchFamily="2" charset="-122"/>
                <a:ea typeface="黑体" pitchFamily="2" charset="-122"/>
              </a:rPr>
              <a:t>:</a:t>
            </a:r>
            <a:r>
              <a:rPr lang="zh-CN" altLang="en-US" dirty="0" smtClean="0"/>
              <a:t>主要</a:t>
            </a:r>
            <a:r>
              <a:rPr lang="zh-CN" altLang="en-US" dirty="0"/>
              <a:t>用于制作汽车</a:t>
            </a:r>
            <a:r>
              <a:rPr lang="en-US" dirty="0"/>
              <a:t>,</a:t>
            </a:r>
            <a:r>
              <a:rPr lang="zh-CN" altLang="en-US" dirty="0"/>
              <a:t>轮船</a:t>
            </a:r>
            <a:r>
              <a:rPr lang="en-US" dirty="0"/>
              <a:t>,</a:t>
            </a:r>
            <a:r>
              <a:rPr lang="zh-CN" altLang="en-US" dirty="0"/>
              <a:t>柴油机</a:t>
            </a:r>
            <a:r>
              <a:rPr lang="en-US" dirty="0"/>
              <a:t>,</a:t>
            </a:r>
            <a:r>
              <a:rPr lang="zh-CN" altLang="en-US" dirty="0"/>
              <a:t>减速器等中低运转的轴承，制造成本低廉</a:t>
            </a:r>
            <a:r>
              <a:rPr lang="en-US" dirty="0"/>
              <a:t>.</a:t>
            </a:r>
          </a:p>
        </p:txBody>
      </p:sp>
      <p:pic>
        <p:nvPicPr>
          <p:cNvPr id="23555" name="Picture 6" descr="c:\DOCUME~1\yangping\APPLIC~1\360se6\USERDA~1\Temp\------~1.JPG"/>
          <p:cNvPicPr>
            <a:picLocks noChangeAspect="1" noChangeArrowheads="1"/>
          </p:cNvPicPr>
          <p:nvPr/>
        </p:nvPicPr>
        <p:blipFill>
          <a:blip r:embed="rId2" cstate="print"/>
          <a:srcRect/>
          <a:stretch>
            <a:fillRect/>
          </a:stretch>
        </p:blipFill>
        <p:spPr bwMode="auto">
          <a:xfrm>
            <a:off x="5652120" y="4159019"/>
            <a:ext cx="2771478" cy="2078293"/>
          </a:xfrm>
          <a:prstGeom prst="rect">
            <a:avLst/>
          </a:prstGeom>
          <a:noFill/>
          <a:ln w="9525">
            <a:noFill/>
            <a:miter lim="800000"/>
            <a:headEnd/>
            <a:tailEnd/>
          </a:ln>
        </p:spPr>
      </p:pic>
      <p:pic>
        <p:nvPicPr>
          <p:cNvPr id="5" name="Picture 3" descr="http://166.111.92.10/data/jpkc71/wlkc3/CH3/images-ch3/3.4.4-1.a.jpg"/>
          <p:cNvPicPr>
            <a:picLocks noChangeAspect="1" noChangeArrowheads="1"/>
          </p:cNvPicPr>
          <p:nvPr/>
        </p:nvPicPr>
        <p:blipFill>
          <a:blip r:embed="rId3" cstate="print"/>
          <a:srcRect/>
          <a:stretch>
            <a:fillRect/>
          </a:stretch>
        </p:blipFill>
        <p:spPr bwMode="auto">
          <a:xfrm>
            <a:off x="2915816" y="4646637"/>
            <a:ext cx="2195512" cy="15906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554">
                                            <p:txEl>
                                              <p:pRg st="5" end="5"/>
                                            </p:txEl>
                                          </p:spTgt>
                                        </p:tgtEl>
                                        <p:attrNameLst>
                                          <p:attrName>style.visibility</p:attrName>
                                        </p:attrNameLst>
                                      </p:cBhvr>
                                      <p:to>
                                        <p:strVal val="visible"/>
                                      </p:to>
                                    </p:set>
                                    <p:animEffect>
                                      <p:cBhvr>
                                        <p:cTn id="7" dur="500"/>
                                        <p:tgtEl>
                                          <p:spTgt spid="23554">
                                            <p:txEl>
                                              <p:pRg st="5"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3554">
                                            <p:txEl>
                                              <p:pRg st="6" end="6"/>
                                            </p:txEl>
                                          </p:spTgt>
                                        </p:tgtEl>
                                        <p:attrNameLst>
                                          <p:attrName>style.visibility</p:attrName>
                                        </p:attrNameLst>
                                      </p:cBhvr>
                                      <p:to>
                                        <p:strVal val="visible"/>
                                      </p:to>
                                    </p:set>
                                    <p:animEffect>
                                      <p:cBhvr>
                                        <p:cTn id="10" dur="500"/>
                                        <p:tgtEl>
                                          <p:spTgt spid="23554">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3555"/>
                                        </p:tgtEl>
                                        <p:attrNameLst>
                                          <p:attrName>style.visibility</p:attrName>
                                        </p:attrNameLst>
                                      </p:cBhvr>
                                      <p:to>
                                        <p:strVal val="visible"/>
                                      </p:to>
                                    </p:set>
                                    <p:animEffect>
                                      <p:cBhvr>
                                        <p:cTn id="15" dur="500"/>
                                        <p:tgtEl>
                                          <p:spTgt spid="23555"/>
                                        </p:tgtEl>
                                      </p:cBhvr>
                                    </p:animEffect>
                                  </p:childTnLst>
                                </p:cTn>
                              </p:par>
                            </p:childTnLst>
                          </p:cTn>
                        </p:par>
                        <p:par>
                          <p:cTn id="16" fill="hold">
                            <p:stCondLst>
                              <p:cond delay="500"/>
                            </p:stCondLst>
                            <p:childTnLst>
                              <p:par>
                                <p:cTn id="17" presetID="3" presetClass="entr" presetSubtype="1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rrowheads="1"/>
          </p:cNvSpPr>
          <p:nvPr>
            <p:ph type="title" idx="4294967295"/>
          </p:nvPr>
        </p:nvSpPr>
        <p:spPr>
          <a:xfrm>
            <a:off x="301625" y="452214"/>
            <a:ext cx="8540750" cy="744538"/>
          </a:xfrm>
          <a:prstGeom prst="rect">
            <a:avLst/>
          </a:prstGeom>
        </p:spPr>
        <p:txBody>
          <a:bodyPr/>
          <a:lstStyle/>
          <a:p>
            <a:pPr algn="l" eaLnBrk="1" hangingPunct="1"/>
            <a:r>
              <a:rPr lang="zh-CN" sz="3200" b="1" dirty="0" smtClean="0">
                <a:latin typeface="黑体" pitchFamily="2" charset="-122"/>
                <a:ea typeface="黑体" pitchFamily="2" charset="-122"/>
              </a:rPr>
              <a:t>二、铜及铜合金（自学）</a:t>
            </a:r>
          </a:p>
        </p:txBody>
      </p:sp>
      <p:sp>
        <p:nvSpPr>
          <p:cNvPr id="21507" name="Rectangle 3"/>
          <p:cNvSpPr>
            <a:spLocks noGrp="1" noRot="1" noChangeArrowheads="1"/>
          </p:cNvSpPr>
          <p:nvPr>
            <p:ph type="body" idx="4294967295"/>
          </p:nvPr>
        </p:nvSpPr>
        <p:spPr>
          <a:xfrm>
            <a:off x="301625" y="1268413"/>
            <a:ext cx="8540750" cy="4754562"/>
          </a:xfrm>
        </p:spPr>
        <p:txBody>
          <a:bodyPr/>
          <a:lstStyle/>
          <a:p>
            <a:pPr marL="609600" indent="-609600" eaLnBrk="1" hangingPunct="1">
              <a:buNone/>
            </a:pPr>
            <a:r>
              <a:rPr lang="en-US" altLang="zh-CN" sz="2800" dirty="0" smtClean="0">
                <a:solidFill>
                  <a:srgbClr val="0000CC"/>
                </a:solidFill>
              </a:rPr>
              <a:t>1. </a:t>
            </a:r>
            <a:r>
              <a:rPr lang="zh-CN" altLang="en-US" sz="2800" dirty="0" smtClean="0">
                <a:solidFill>
                  <a:srgbClr val="0000CC"/>
                </a:solidFill>
              </a:rPr>
              <a:t>铜及铜合金的特性</a:t>
            </a:r>
          </a:p>
          <a:p>
            <a:pPr marL="990600" lvl="1" indent="-533400" eaLnBrk="1" hangingPunct="1"/>
            <a:r>
              <a:rPr lang="zh-CN" altLang="en-US" dirty="0" smtClean="0"/>
              <a:t>优异的物理化学性能：导电性、导热性好；抗蚀能力高；铜（紫铜）抗磁性</a:t>
            </a:r>
          </a:p>
          <a:p>
            <a:pPr marL="990600" lvl="1" indent="-533400" eaLnBrk="1" hangingPunct="1"/>
            <a:r>
              <a:rPr lang="zh-CN" altLang="en-US" dirty="0" smtClean="0"/>
              <a:t>良好的加工性能：塑性好，铸造性能好</a:t>
            </a:r>
          </a:p>
          <a:p>
            <a:pPr marL="990600" lvl="1" indent="-533400" eaLnBrk="1" hangingPunct="1"/>
            <a:r>
              <a:rPr lang="zh-CN" altLang="en-US" dirty="0" smtClean="0"/>
              <a:t>特殊机械性能：减摩性耐磨性好，高的弹性极限和疲劳极限</a:t>
            </a:r>
          </a:p>
          <a:p>
            <a:pPr marL="990600" lvl="1" indent="-533400" eaLnBrk="1" hangingPunct="1"/>
            <a:r>
              <a:rPr lang="zh-CN" altLang="en-US" dirty="0" smtClean="0"/>
              <a:t>色泽美观</a:t>
            </a:r>
          </a:p>
          <a:p>
            <a:pPr marL="609600" indent="-609600" eaLnBrk="1" hangingPunct="1">
              <a:buNone/>
            </a:pPr>
            <a:endParaRPr lang="en-US" altLang="zh-CN" dirty="0" smtClean="0"/>
          </a:p>
        </p:txBody>
      </p:sp>
      <p:pic>
        <p:nvPicPr>
          <p:cNvPr id="21508" name="Picture 4" descr="奥氏体3"/>
          <p:cNvPicPr>
            <a:picLocks noChangeAspect="1" noChangeArrowheads="1"/>
          </p:cNvPicPr>
          <p:nvPr/>
        </p:nvPicPr>
        <p:blipFill>
          <a:blip r:embed="rId2" cstate="print"/>
          <a:srcRect/>
          <a:stretch>
            <a:fillRect/>
          </a:stretch>
        </p:blipFill>
        <p:spPr bwMode="auto">
          <a:xfrm>
            <a:off x="5651500" y="3933056"/>
            <a:ext cx="3024188" cy="1814513"/>
          </a:xfrm>
          <a:prstGeom prst="rect">
            <a:avLst/>
          </a:prstGeom>
          <a:noFill/>
          <a:ln w="9525">
            <a:noFill/>
            <a:miter lim="800000"/>
            <a:headEnd/>
            <a:tailEnd/>
          </a:ln>
        </p:spPr>
      </p:pic>
      <p:sp>
        <p:nvSpPr>
          <p:cNvPr id="21509" name="Text Box 5"/>
          <p:cNvSpPr txBox="1">
            <a:spLocks noChangeArrowheads="1"/>
          </p:cNvSpPr>
          <p:nvPr/>
        </p:nvSpPr>
        <p:spPr bwMode="auto">
          <a:xfrm>
            <a:off x="6300788" y="5805264"/>
            <a:ext cx="1905000" cy="400110"/>
          </a:xfrm>
          <a:prstGeom prst="rect">
            <a:avLst/>
          </a:prstGeom>
          <a:solidFill>
            <a:schemeClr val="bg1">
              <a:lumMod val="85000"/>
            </a:schemeClr>
          </a:solidFill>
          <a:ln w="9525">
            <a:noFill/>
            <a:miter lim="800000"/>
            <a:headEnd/>
            <a:tailEnd/>
          </a:ln>
        </p:spPr>
        <p:txBody>
          <a:bodyPr>
            <a:spAutoFit/>
          </a:bodyPr>
          <a:lstStyle/>
          <a:p>
            <a:pPr algn="ctr"/>
            <a:r>
              <a:rPr lang="zh-CN" altLang="en-US" sz="2000" dirty="0">
                <a:solidFill>
                  <a:srgbClr val="0000CC"/>
                </a:solidFill>
                <a:latin typeface="黑体" pitchFamily="2" charset="-122"/>
                <a:ea typeface="黑体" pitchFamily="2" charset="-122"/>
              </a:rPr>
              <a:t>铜组织</a:t>
            </a:r>
            <a:endParaRPr lang="zh-CN" altLang="en-US" sz="1600" dirty="0">
              <a:solidFill>
                <a:srgbClr val="0000CC"/>
              </a:solidFill>
              <a:latin typeface="黑体" pitchFamily="2" charset="-122"/>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animEffect transition="in" filter="blinds(horizontal)">
                                      <p:cBhvr>
                                        <p:cTn id="7" dur="500"/>
                                        <p:tgtEl>
                                          <p:spTgt spid="21507">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1507">
                                            <p:txEl>
                                              <p:pRg st="1" end="1"/>
                                            </p:txEl>
                                          </p:spTgt>
                                        </p:tgtEl>
                                        <p:attrNameLst>
                                          <p:attrName>style.visibility</p:attrName>
                                        </p:attrNameLst>
                                      </p:cBhvr>
                                      <p:to>
                                        <p:strVal val="visible"/>
                                      </p:to>
                                    </p:set>
                                    <p:animEffect transition="in" filter="blinds(horizontal)">
                                      <p:cBhvr>
                                        <p:cTn id="10" dur="500"/>
                                        <p:tgtEl>
                                          <p:spTgt spid="21507">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1507">
                                            <p:txEl>
                                              <p:pRg st="2" end="2"/>
                                            </p:txEl>
                                          </p:spTgt>
                                        </p:tgtEl>
                                        <p:attrNameLst>
                                          <p:attrName>style.visibility</p:attrName>
                                        </p:attrNameLst>
                                      </p:cBhvr>
                                      <p:to>
                                        <p:strVal val="visible"/>
                                      </p:to>
                                    </p:set>
                                    <p:animEffect transition="in" filter="blinds(horizontal)">
                                      <p:cBhvr>
                                        <p:cTn id="13" dur="500"/>
                                        <p:tgtEl>
                                          <p:spTgt spid="21507">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1507">
                                            <p:txEl>
                                              <p:pRg st="3" end="3"/>
                                            </p:txEl>
                                          </p:spTgt>
                                        </p:tgtEl>
                                        <p:attrNameLst>
                                          <p:attrName>style.visibility</p:attrName>
                                        </p:attrNameLst>
                                      </p:cBhvr>
                                      <p:to>
                                        <p:strVal val="visible"/>
                                      </p:to>
                                    </p:set>
                                    <p:animEffect transition="in" filter="blinds(horizontal)">
                                      <p:cBhvr>
                                        <p:cTn id="16" dur="500"/>
                                        <p:tgtEl>
                                          <p:spTgt spid="21507">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1507">
                                            <p:txEl>
                                              <p:pRg st="4" end="4"/>
                                            </p:txEl>
                                          </p:spTgt>
                                        </p:tgtEl>
                                        <p:attrNameLst>
                                          <p:attrName>style.visibility</p:attrName>
                                        </p:attrNameLst>
                                      </p:cBhvr>
                                      <p:to>
                                        <p:strVal val="visible"/>
                                      </p:to>
                                    </p:set>
                                    <p:animEffect transition="in" filter="blinds(horizontal)">
                                      <p:cBhvr>
                                        <p:cTn id="19" dur="500"/>
                                        <p:tgtEl>
                                          <p:spTgt spid="21507">
                                            <p:txEl>
                                              <p:pRg st="4" end="4"/>
                                            </p:txEl>
                                          </p:spTgt>
                                        </p:tgtEl>
                                      </p:cBhvr>
                                    </p:animEffect>
                                  </p:childTnLst>
                                </p:cTn>
                              </p:par>
                            </p:childTnLst>
                          </p:cTn>
                        </p:par>
                        <p:par>
                          <p:cTn id="20" fill="hold">
                            <p:stCondLst>
                              <p:cond delay="500"/>
                            </p:stCondLst>
                            <p:childTnLst>
                              <p:par>
                                <p:cTn id="21" presetID="3" presetClass="entr" presetSubtype="10" fill="hold" nodeType="afterEffect">
                                  <p:stCondLst>
                                    <p:cond delay="0"/>
                                  </p:stCondLst>
                                  <p:childTnLst>
                                    <p:set>
                                      <p:cBhvr>
                                        <p:cTn id="22" dur="1" fill="hold">
                                          <p:stCondLst>
                                            <p:cond delay="0"/>
                                          </p:stCondLst>
                                        </p:cTn>
                                        <p:tgtEl>
                                          <p:spTgt spid="21508"/>
                                        </p:tgtEl>
                                        <p:attrNameLst>
                                          <p:attrName>style.visibility</p:attrName>
                                        </p:attrNameLst>
                                      </p:cBhvr>
                                      <p:to>
                                        <p:strVal val="visible"/>
                                      </p:to>
                                    </p:set>
                                    <p:animEffect transition="in" filter="blinds(horizontal)">
                                      <p:cBhvr>
                                        <p:cTn id="23" dur="500"/>
                                        <p:tgtEl>
                                          <p:spTgt spid="21508"/>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1509"/>
                                        </p:tgtEl>
                                        <p:attrNameLst>
                                          <p:attrName>style.visibility</p:attrName>
                                        </p:attrNameLst>
                                      </p:cBhvr>
                                      <p:to>
                                        <p:strVal val="visible"/>
                                      </p:to>
                                    </p:set>
                                    <p:animEffect transition="in" filter="blinds(horizontal)">
                                      <p:cBhvr>
                                        <p:cTn id="26" dur="500"/>
                                        <p:tgtEl>
                                          <p:spTgt spid="21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build="p"/>
      <p:bldP spid="21509"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Rot="1" noChangeArrowheads="1"/>
          </p:cNvSpPr>
          <p:nvPr>
            <p:ph type="body" idx="4294967295"/>
          </p:nvPr>
        </p:nvSpPr>
        <p:spPr>
          <a:xfrm>
            <a:off x="301625" y="404813"/>
            <a:ext cx="8540750" cy="5618162"/>
          </a:xfrm>
        </p:spPr>
        <p:txBody>
          <a:bodyPr/>
          <a:lstStyle/>
          <a:p>
            <a:pPr marL="609600" indent="-609600" eaLnBrk="1" hangingPunct="1">
              <a:lnSpc>
                <a:spcPct val="120000"/>
              </a:lnSpc>
              <a:spcBef>
                <a:spcPts val="600"/>
              </a:spcBef>
              <a:buNone/>
            </a:pPr>
            <a:r>
              <a:rPr lang="en-US" altLang="zh-CN" sz="2800" dirty="0" smtClean="0">
                <a:solidFill>
                  <a:srgbClr val="0000CC"/>
                </a:solidFill>
              </a:rPr>
              <a:t>2.</a:t>
            </a:r>
            <a:r>
              <a:rPr lang="zh-CN" altLang="en-US" sz="2800" dirty="0" smtClean="0">
                <a:solidFill>
                  <a:srgbClr val="0000CC"/>
                </a:solidFill>
              </a:rPr>
              <a:t>铜及其合金的分类与牌号：</a:t>
            </a:r>
          </a:p>
          <a:p>
            <a:pPr marL="990600" lvl="1" indent="-533400" eaLnBrk="1" hangingPunct="1">
              <a:lnSpc>
                <a:spcPct val="120000"/>
              </a:lnSpc>
              <a:spcBef>
                <a:spcPts val="600"/>
              </a:spcBef>
              <a:buNone/>
            </a:pPr>
            <a:r>
              <a:rPr lang="zh-CN" altLang="en-US" dirty="0" smtClean="0">
                <a:solidFill>
                  <a:srgbClr val="C00000"/>
                </a:solidFill>
                <a:latin typeface="黑体" pitchFamily="2" charset="-122"/>
                <a:ea typeface="黑体" pitchFamily="2" charset="-122"/>
              </a:rPr>
              <a:t>（</a:t>
            </a:r>
            <a:r>
              <a:rPr lang="en-US" altLang="zh-CN" dirty="0" smtClean="0">
                <a:solidFill>
                  <a:srgbClr val="C00000"/>
                </a:solidFill>
                <a:latin typeface="黑体" pitchFamily="2" charset="-122"/>
                <a:ea typeface="黑体" pitchFamily="2" charset="-122"/>
              </a:rPr>
              <a:t>1</a:t>
            </a:r>
            <a:r>
              <a:rPr lang="zh-CN" altLang="en-US" dirty="0" smtClean="0">
                <a:solidFill>
                  <a:srgbClr val="C00000"/>
                </a:solidFill>
                <a:latin typeface="黑体" pitchFamily="2" charset="-122"/>
                <a:ea typeface="黑体" pitchFamily="2" charset="-122"/>
              </a:rPr>
              <a:t>）紫铜（纯铜）</a:t>
            </a:r>
          </a:p>
          <a:p>
            <a:pPr marL="971550" lvl="1" indent="-457200" eaLnBrk="1" hangingPunct="1">
              <a:lnSpc>
                <a:spcPct val="120000"/>
              </a:lnSpc>
              <a:spcBef>
                <a:spcPts val="600"/>
              </a:spcBef>
            </a:pPr>
            <a:r>
              <a:rPr lang="en-US" altLang="zh-CN" sz="2400" dirty="0" smtClean="0"/>
              <a:t>FCC</a:t>
            </a:r>
            <a:r>
              <a:rPr lang="zh-CN" altLang="en-US" sz="2400" dirty="0" smtClean="0"/>
              <a:t>，无磁性，无同素异构转变，熔点</a:t>
            </a:r>
            <a:r>
              <a:rPr lang="en-US" altLang="zh-CN" sz="2400" dirty="0" smtClean="0"/>
              <a:t>1083℃</a:t>
            </a:r>
            <a:r>
              <a:rPr lang="zh-CN" altLang="en-US" sz="2400" dirty="0" smtClean="0"/>
              <a:t>。</a:t>
            </a:r>
          </a:p>
          <a:p>
            <a:pPr marL="971550" lvl="1" indent="-457200" eaLnBrk="1" hangingPunct="1">
              <a:lnSpc>
                <a:spcPct val="120000"/>
              </a:lnSpc>
              <a:spcBef>
                <a:spcPts val="600"/>
              </a:spcBef>
            </a:pPr>
            <a:r>
              <a:rPr lang="zh-CN" altLang="en-US" sz="2400" dirty="0" smtClean="0"/>
              <a:t>根据铜中的含氧量可分为三类：</a:t>
            </a:r>
          </a:p>
          <a:p>
            <a:pPr marL="1295400" lvl="2" indent="-381000" eaLnBrk="1" hangingPunct="1">
              <a:lnSpc>
                <a:spcPct val="120000"/>
              </a:lnSpc>
              <a:spcBef>
                <a:spcPts val="600"/>
              </a:spcBef>
              <a:buFont typeface="Wingdings" pitchFamily="2" charset="2"/>
              <a:buChar char="Ø"/>
            </a:pPr>
            <a:r>
              <a:rPr lang="zh-CN" altLang="en-US" dirty="0" smtClean="0"/>
              <a:t>工业纯铜：</a:t>
            </a:r>
            <a:r>
              <a:rPr lang="en-US" altLang="zh-CN" dirty="0" smtClean="0"/>
              <a:t>O%=0.02-0.10%. </a:t>
            </a:r>
            <a:r>
              <a:rPr lang="zh-CN" altLang="en-US" dirty="0" smtClean="0"/>
              <a:t>牌号为</a:t>
            </a:r>
            <a:r>
              <a:rPr lang="en-US" altLang="zh-CN" dirty="0" err="1" smtClean="0"/>
              <a:t>T1</a:t>
            </a:r>
            <a:r>
              <a:rPr lang="en-US" altLang="zh-CN" dirty="0" smtClean="0"/>
              <a:t>, </a:t>
            </a:r>
            <a:r>
              <a:rPr lang="en-US" altLang="zh-CN" dirty="0" err="1" smtClean="0"/>
              <a:t>T2</a:t>
            </a:r>
            <a:r>
              <a:rPr lang="en-US" altLang="zh-CN" dirty="0" smtClean="0"/>
              <a:t>, </a:t>
            </a:r>
            <a:r>
              <a:rPr lang="en-US" altLang="zh-CN" dirty="0" err="1" smtClean="0"/>
              <a:t>T3</a:t>
            </a:r>
            <a:r>
              <a:rPr lang="en-US" altLang="zh-CN" dirty="0" smtClean="0"/>
              <a:t>, </a:t>
            </a:r>
            <a:r>
              <a:rPr lang="zh-CN" altLang="en-US" dirty="0" smtClean="0"/>
              <a:t>由</a:t>
            </a:r>
            <a:r>
              <a:rPr lang="en-US" altLang="zh-CN" dirty="0" smtClean="0"/>
              <a:t>1</a:t>
            </a:r>
            <a:r>
              <a:rPr lang="en-US" altLang="zh-CN" dirty="0" smtClean="0">
                <a:latin typeface="华文细黑" pitchFamily="2" charset="-122"/>
              </a:rPr>
              <a:t>—</a:t>
            </a:r>
            <a:r>
              <a:rPr lang="en-US" altLang="zh-CN" dirty="0" smtClean="0"/>
              <a:t>3</a:t>
            </a:r>
            <a:r>
              <a:rPr lang="zh-CN" altLang="en-US" dirty="0" smtClean="0"/>
              <a:t>，含</a:t>
            </a:r>
            <a:r>
              <a:rPr lang="en-US" altLang="zh-CN" dirty="0" smtClean="0"/>
              <a:t>Cu </a:t>
            </a:r>
            <a:r>
              <a:rPr lang="zh-CN" altLang="en-US" dirty="0" smtClean="0"/>
              <a:t>为 </a:t>
            </a:r>
            <a:r>
              <a:rPr lang="en-US" altLang="zh-CN" dirty="0" smtClean="0"/>
              <a:t>99.95---99.70%</a:t>
            </a:r>
          </a:p>
          <a:p>
            <a:pPr marL="1295400" lvl="2" indent="-381000" eaLnBrk="1" hangingPunct="1">
              <a:lnSpc>
                <a:spcPct val="120000"/>
              </a:lnSpc>
              <a:spcBef>
                <a:spcPts val="600"/>
              </a:spcBef>
              <a:buFont typeface="Wingdings" pitchFamily="2" charset="2"/>
              <a:buChar char="Ø"/>
            </a:pPr>
            <a:r>
              <a:rPr lang="zh-CN" altLang="en-US" dirty="0" smtClean="0"/>
              <a:t>磷脱氧铜：</a:t>
            </a:r>
            <a:r>
              <a:rPr lang="en-US" altLang="zh-CN" dirty="0" smtClean="0"/>
              <a:t>O%&lt;0.01%. </a:t>
            </a:r>
            <a:r>
              <a:rPr lang="zh-CN" altLang="en-US" dirty="0" smtClean="0"/>
              <a:t>牌号</a:t>
            </a:r>
            <a:r>
              <a:rPr lang="en-US" altLang="zh-CN" dirty="0" err="1" smtClean="0"/>
              <a:t>TP1</a:t>
            </a:r>
            <a:r>
              <a:rPr lang="en-US" altLang="zh-CN" dirty="0" smtClean="0"/>
              <a:t>(99.90%)</a:t>
            </a:r>
            <a:r>
              <a:rPr lang="zh-CN" altLang="en-US" dirty="0" smtClean="0"/>
              <a:t>， </a:t>
            </a:r>
            <a:r>
              <a:rPr lang="en-US" altLang="zh-CN" dirty="0" err="1" smtClean="0"/>
              <a:t>TP2</a:t>
            </a:r>
            <a:r>
              <a:rPr lang="en-US" altLang="zh-CN" dirty="0" smtClean="0"/>
              <a:t>(99.85%)</a:t>
            </a:r>
          </a:p>
          <a:p>
            <a:pPr marL="1295400" lvl="2" indent="-381000" eaLnBrk="1" hangingPunct="1">
              <a:lnSpc>
                <a:spcPct val="120000"/>
              </a:lnSpc>
              <a:spcBef>
                <a:spcPts val="600"/>
              </a:spcBef>
              <a:buFont typeface="Wingdings" pitchFamily="2" charset="2"/>
              <a:buChar char="Ø"/>
            </a:pPr>
            <a:r>
              <a:rPr lang="zh-CN" altLang="en-US" dirty="0" smtClean="0"/>
              <a:t>无氧铜：</a:t>
            </a:r>
            <a:r>
              <a:rPr lang="en-US" altLang="zh-CN" dirty="0" smtClean="0"/>
              <a:t>O%&lt;0.003%. </a:t>
            </a:r>
            <a:r>
              <a:rPr lang="zh-CN" altLang="en-US" dirty="0" smtClean="0"/>
              <a:t>牌号为</a:t>
            </a:r>
            <a:r>
              <a:rPr lang="en-US" altLang="zh-CN" dirty="0" err="1" smtClean="0"/>
              <a:t>TU1</a:t>
            </a:r>
            <a:r>
              <a:rPr lang="en-US" altLang="zh-CN" dirty="0" smtClean="0"/>
              <a:t>(99.97%)</a:t>
            </a:r>
            <a:r>
              <a:rPr lang="zh-CN" altLang="en-US" dirty="0" smtClean="0"/>
              <a:t>，</a:t>
            </a:r>
            <a:r>
              <a:rPr lang="en-US" altLang="zh-CN" dirty="0" err="1" smtClean="0"/>
              <a:t>TU2</a:t>
            </a:r>
            <a:r>
              <a:rPr lang="en-US" altLang="zh-CN" dirty="0" smtClean="0"/>
              <a:t>(99.95%)</a:t>
            </a:r>
          </a:p>
        </p:txBody>
      </p:sp>
      <p:pic>
        <p:nvPicPr>
          <p:cNvPr id="22531" name="Picture 4" descr="2"/>
          <p:cNvPicPr>
            <a:picLocks noChangeAspect="1" noChangeArrowheads="1"/>
          </p:cNvPicPr>
          <p:nvPr/>
        </p:nvPicPr>
        <p:blipFill>
          <a:blip r:embed="rId2" cstate="print"/>
          <a:srcRect/>
          <a:stretch>
            <a:fillRect/>
          </a:stretch>
        </p:blipFill>
        <p:spPr bwMode="auto">
          <a:xfrm>
            <a:off x="6443663" y="5013325"/>
            <a:ext cx="2376487" cy="1447800"/>
          </a:xfrm>
          <a:prstGeom prst="rect">
            <a:avLst/>
          </a:prstGeom>
          <a:noFill/>
          <a:ln w="9525">
            <a:noFill/>
            <a:miter lim="800000"/>
            <a:headEnd/>
            <a:tailEnd/>
          </a:ln>
        </p:spPr>
      </p:pic>
      <p:sp>
        <p:nvSpPr>
          <p:cNvPr id="22532" name="Rectangle 5"/>
          <p:cNvSpPr>
            <a:spLocks noChangeArrowheads="1"/>
          </p:cNvSpPr>
          <p:nvPr/>
        </p:nvSpPr>
        <p:spPr bwMode="auto">
          <a:xfrm>
            <a:off x="5292080" y="5805264"/>
            <a:ext cx="1103313" cy="400110"/>
          </a:xfrm>
          <a:prstGeom prst="rect">
            <a:avLst/>
          </a:prstGeom>
          <a:solidFill>
            <a:schemeClr val="bg1">
              <a:lumMod val="85000"/>
            </a:schemeClr>
          </a:solidFill>
          <a:ln w="9525">
            <a:noFill/>
            <a:miter lim="800000"/>
            <a:headEnd/>
            <a:tailEnd/>
          </a:ln>
        </p:spPr>
        <p:txBody>
          <a:bodyPr wrap="square">
            <a:spAutoFit/>
          </a:bodyPr>
          <a:lstStyle/>
          <a:p>
            <a:pPr algn="ctr"/>
            <a:r>
              <a:rPr lang="zh-CN" altLang="en-US" sz="2000" dirty="0">
                <a:solidFill>
                  <a:srgbClr val="0000CC"/>
                </a:solidFill>
                <a:latin typeface="黑体" pitchFamily="2" charset="-122"/>
                <a:ea typeface="黑体" pitchFamily="2" charset="-122"/>
              </a:rPr>
              <a:t>紫铜丝</a:t>
            </a:r>
            <a:endParaRPr lang="zh-CN" altLang="en-US" sz="1600" dirty="0">
              <a:solidFill>
                <a:srgbClr val="0000CC"/>
              </a:solidFill>
              <a:latin typeface="黑体" pitchFamily="2" charset="-122"/>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530">
                                            <p:txEl>
                                              <p:pRg st="1" end="1"/>
                                            </p:txEl>
                                          </p:spTgt>
                                        </p:tgtEl>
                                        <p:attrNameLst>
                                          <p:attrName>style.visibility</p:attrName>
                                        </p:attrNameLst>
                                      </p:cBhvr>
                                      <p:to>
                                        <p:strVal val="visible"/>
                                      </p:to>
                                    </p:set>
                                    <p:animEffect transition="in" filter="blinds(horizontal)">
                                      <p:cBhvr>
                                        <p:cTn id="7" dur="500"/>
                                        <p:tgtEl>
                                          <p:spTgt spid="22530">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2530">
                                            <p:txEl>
                                              <p:pRg st="2" end="2"/>
                                            </p:txEl>
                                          </p:spTgt>
                                        </p:tgtEl>
                                        <p:attrNameLst>
                                          <p:attrName>style.visibility</p:attrName>
                                        </p:attrNameLst>
                                      </p:cBhvr>
                                      <p:to>
                                        <p:strVal val="visible"/>
                                      </p:to>
                                    </p:set>
                                    <p:animEffect transition="in" filter="blinds(horizontal)">
                                      <p:cBhvr>
                                        <p:cTn id="10" dur="500"/>
                                        <p:tgtEl>
                                          <p:spTgt spid="22530">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2530">
                                            <p:txEl>
                                              <p:pRg st="3" end="3"/>
                                            </p:txEl>
                                          </p:spTgt>
                                        </p:tgtEl>
                                        <p:attrNameLst>
                                          <p:attrName>style.visibility</p:attrName>
                                        </p:attrNameLst>
                                      </p:cBhvr>
                                      <p:to>
                                        <p:strVal val="visible"/>
                                      </p:to>
                                    </p:set>
                                    <p:animEffect transition="in" filter="blinds(horizontal)">
                                      <p:cBhvr>
                                        <p:cTn id="13" dur="500"/>
                                        <p:tgtEl>
                                          <p:spTgt spid="22530">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2530">
                                            <p:txEl>
                                              <p:pRg st="4" end="4"/>
                                            </p:txEl>
                                          </p:spTgt>
                                        </p:tgtEl>
                                        <p:attrNameLst>
                                          <p:attrName>style.visibility</p:attrName>
                                        </p:attrNameLst>
                                      </p:cBhvr>
                                      <p:to>
                                        <p:strVal val="visible"/>
                                      </p:to>
                                    </p:set>
                                    <p:animEffect transition="in" filter="blinds(horizontal)">
                                      <p:cBhvr>
                                        <p:cTn id="16" dur="500"/>
                                        <p:tgtEl>
                                          <p:spTgt spid="22530">
                                            <p:txEl>
                                              <p:pRg st="4" end="4"/>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22530">
                                            <p:txEl>
                                              <p:pRg st="5" end="5"/>
                                            </p:txEl>
                                          </p:spTgt>
                                        </p:tgtEl>
                                        <p:attrNameLst>
                                          <p:attrName>style.visibility</p:attrName>
                                        </p:attrNameLst>
                                      </p:cBhvr>
                                      <p:to>
                                        <p:strVal val="visible"/>
                                      </p:to>
                                    </p:set>
                                    <p:animEffect transition="in" filter="blinds(horizontal)">
                                      <p:cBhvr>
                                        <p:cTn id="19" dur="500"/>
                                        <p:tgtEl>
                                          <p:spTgt spid="22530">
                                            <p:txEl>
                                              <p:pRg st="5" end="5"/>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22530">
                                            <p:txEl>
                                              <p:pRg st="6" end="6"/>
                                            </p:txEl>
                                          </p:spTgt>
                                        </p:tgtEl>
                                        <p:attrNameLst>
                                          <p:attrName>style.visibility</p:attrName>
                                        </p:attrNameLst>
                                      </p:cBhvr>
                                      <p:to>
                                        <p:strVal val="visible"/>
                                      </p:to>
                                    </p:set>
                                    <p:animEffect transition="in" filter="blinds(horizontal)">
                                      <p:cBhvr>
                                        <p:cTn id="22" dur="500"/>
                                        <p:tgtEl>
                                          <p:spTgt spid="22530">
                                            <p:txEl>
                                              <p:pRg st="6" end="6"/>
                                            </p:txEl>
                                          </p:spTgt>
                                        </p:tgtEl>
                                      </p:cBhvr>
                                    </p:animEffect>
                                  </p:childTnLst>
                                </p:cTn>
                              </p:par>
                            </p:childTnLst>
                          </p:cTn>
                        </p:par>
                        <p:par>
                          <p:cTn id="23" fill="hold">
                            <p:stCondLst>
                              <p:cond delay="500"/>
                            </p:stCondLst>
                            <p:childTnLst>
                              <p:par>
                                <p:cTn id="24" presetID="3" presetClass="entr" presetSubtype="10" fill="hold" nodeType="afterEffect">
                                  <p:stCondLst>
                                    <p:cond delay="0"/>
                                  </p:stCondLst>
                                  <p:childTnLst>
                                    <p:set>
                                      <p:cBhvr>
                                        <p:cTn id="25" dur="1" fill="hold">
                                          <p:stCondLst>
                                            <p:cond delay="0"/>
                                          </p:stCondLst>
                                        </p:cTn>
                                        <p:tgtEl>
                                          <p:spTgt spid="22531"/>
                                        </p:tgtEl>
                                        <p:attrNameLst>
                                          <p:attrName>style.visibility</p:attrName>
                                        </p:attrNameLst>
                                      </p:cBhvr>
                                      <p:to>
                                        <p:strVal val="visible"/>
                                      </p:to>
                                    </p:set>
                                    <p:animEffect transition="in" filter="blinds(horizontal)">
                                      <p:cBhvr>
                                        <p:cTn id="26" dur="500"/>
                                        <p:tgtEl>
                                          <p:spTgt spid="22531"/>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22532"/>
                                        </p:tgtEl>
                                        <p:attrNameLst>
                                          <p:attrName>style.visibility</p:attrName>
                                        </p:attrNameLst>
                                      </p:cBhvr>
                                      <p:to>
                                        <p:strVal val="visible"/>
                                      </p:to>
                                    </p:set>
                                    <p:animEffect transition="in" filter="blinds(horizontal)">
                                      <p:cBhvr>
                                        <p:cTn id="29" dur="500"/>
                                        <p:tgtEl>
                                          <p:spTgt spid="22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2"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Grp="1" noRot="1" noChangeArrowheads="1"/>
          </p:cNvSpPr>
          <p:nvPr>
            <p:ph type="body" idx="4294967295"/>
          </p:nvPr>
        </p:nvSpPr>
        <p:spPr>
          <a:xfrm>
            <a:off x="301625" y="476250"/>
            <a:ext cx="8540750" cy="5546725"/>
          </a:xfrm>
        </p:spPr>
        <p:txBody>
          <a:bodyPr/>
          <a:lstStyle/>
          <a:p>
            <a:pPr marL="590550" indent="-533400" eaLnBrk="1" hangingPunct="1">
              <a:lnSpc>
                <a:spcPct val="120000"/>
              </a:lnSpc>
              <a:spcBef>
                <a:spcPts val="600"/>
              </a:spcBef>
              <a:buNone/>
            </a:pPr>
            <a:r>
              <a:rPr lang="zh-CN" altLang="en-US" sz="2800" dirty="0" smtClean="0"/>
              <a:t>（</a:t>
            </a:r>
            <a:r>
              <a:rPr lang="en-US" altLang="zh-CN" sz="2800" dirty="0" smtClean="0"/>
              <a:t>2</a:t>
            </a:r>
            <a:r>
              <a:rPr lang="zh-CN" altLang="en-US" sz="2800" dirty="0" smtClean="0"/>
              <a:t>）黄铜（以</a:t>
            </a:r>
            <a:r>
              <a:rPr lang="en-US" altLang="zh-CN" sz="2800" dirty="0" smtClean="0"/>
              <a:t>Zn</a:t>
            </a:r>
            <a:r>
              <a:rPr lang="zh-CN" altLang="en-US" sz="2800" dirty="0" smtClean="0"/>
              <a:t>为主要合金元素的铜合金）：</a:t>
            </a:r>
          </a:p>
          <a:p>
            <a:pPr marL="1371600" lvl="2" indent="-457200" eaLnBrk="1" hangingPunct="1">
              <a:lnSpc>
                <a:spcPct val="120000"/>
              </a:lnSpc>
              <a:spcBef>
                <a:spcPts val="1800"/>
              </a:spcBef>
              <a:buFont typeface="Wingdings" pitchFamily="2" charset="2"/>
              <a:buNone/>
            </a:pPr>
            <a:r>
              <a:rPr lang="zh-CN" altLang="en-US" dirty="0" smtClean="0"/>
              <a:t>黄铜分普通黄铜和复杂黄铜两种</a:t>
            </a:r>
          </a:p>
          <a:p>
            <a:pPr marL="971550" lvl="1" indent="-457200" eaLnBrk="1" hangingPunct="1">
              <a:lnSpc>
                <a:spcPct val="120000"/>
              </a:lnSpc>
              <a:spcBef>
                <a:spcPts val="600"/>
              </a:spcBef>
            </a:pPr>
            <a:r>
              <a:rPr lang="zh-CN" altLang="en-US" sz="2400" dirty="0" smtClean="0"/>
              <a:t>普通黄铜</a:t>
            </a:r>
          </a:p>
          <a:p>
            <a:pPr marL="1295400" lvl="2" indent="-381000" eaLnBrk="1" hangingPunct="1">
              <a:lnSpc>
                <a:spcPct val="120000"/>
              </a:lnSpc>
              <a:spcBef>
                <a:spcPts val="600"/>
              </a:spcBef>
              <a:buFont typeface="Wingdings" pitchFamily="2" charset="2"/>
              <a:buChar char="Ø"/>
            </a:pPr>
            <a:r>
              <a:rPr lang="zh-CN" altLang="en-US" dirty="0" smtClean="0"/>
              <a:t>如：</a:t>
            </a:r>
            <a:r>
              <a:rPr lang="en-US" altLang="zh-CN" dirty="0" err="1" smtClean="0"/>
              <a:t>H96</a:t>
            </a:r>
            <a:r>
              <a:rPr lang="en-US" altLang="zh-CN" dirty="0" smtClean="0"/>
              <a:t>, </a:t>
            </a:r>
            <a:r>
              <a:rPr lang="en-US" altLang="zh-CN" dirty="0" err="1" smtClean="0"/>
              <a:t>H80</a:t>
            </a:r>
            <a:r>
              <a:rPr lang="en-US" altLang="zh-CN" dirty="0" smtClean="0"/>
              <a:t>, </a:t>
            </a:r>
            <a:r>
              <a:rPr lang="en-US" altLang="zh-CN" dirty="0" err="1" smtClean="0"/>
              <a:t>H70</a:t>
            </a:r>
            <a:r>
              <a:rPr lang="en-US" altLang="zh-CN" dirty="0" smtClean="0"/>
              <a:t>, </a:t>
            </a:r>
            <a:r>
              <a:rPr lang="en-US" altLang="zh-CN" dirty="0" err="1" smtClean="0"/>
              <a:t>H68</a:t>
            </a:r>
            <a:r>
              <a:rPr lang="en-US" altLang="zh-CN" dirty="0" smtClean="0"/>
              <a:t>, </a:t>
            </a:r>
            <a:r>
              <a:rPr lang="en-US" altLang="zh-CN" dirty="0" err="1" smtClean="0"/>
              <a:t>H59</a:t>
            </a:r>
            <a:r>
              <a:rPr lang="zh-CN" altLang="en-US" dirty="0" smtClean="0"/>
              <a:t>等。</a:t>
            </a:r>
          </a:p>
          <a:p>
            <a:pPr marL="1752600" lvl="3" indent="-381000" eaLnBrk="1" hangingPunct="1">
              <a:lnSpc>
                <a:spcPct val="120000"/>
              </a:lnSpc>
              <a:spcBef>
                <a:spcPts val="600"/>
              </a:spcBef>
              <a:buNone/>
            </a:pPr>
            <a:r>
              <a:rPr lang="en-US" altLang="zh-CN" dirty="0" err="1" smtClean="0"/>
              <a:t>H70</a:t>
            </a:r>
            <a:r>
              <a:rPr lang="zh-CN" altLang="en-US" dirty="0" smtClean="0"/>
              <a:t>称：</a:t>
            </a:r>
            <a:r>
              <a:rPr lang="zh-CN" altLang="en-US" dirty="0" smtClean="0">
                <a:latin typeface="华文细黑" pitchFamily="2" charset="-122"/>
              </a:rPr>
              <a:t>“</a:t>
            </a:r>
            <a:r>
              <a:rPr lang="zh-CN" altLang="en-US" dirty="0" smtClean="0"/>
              <a:t>三七黄铜</a:t>
            </a:r>
            <a:r>
              <a:rPr lang="zh-CN" altLang="en-US" dirty="0" smtClean="0">
                <a:latin typeface="华文细黑" pitchFamily="2" charset="-122"/>
              </a:rPr>
              <a:t>”</a:t>
            </a:r>
            <a:r>
              <a:rPr lang="zh-CN" altLang="en-US" dirty="0" smtClean="0"/>
              <a:t>，形变强化后大量用于作弹壳、套管和复杂深冲零件。</a:t>
            </a:r>
          </a:p>
          <a:p>
            <a:pPr marL="971550" lvl="1" indent="-457200" eaLnBrk="1" hangingPunct="1">
              <a:lnSpc>
                <a:spcPct val="120000"/>
              </a:lnSpc>
              <a:spcBef>
                <a:spcPts val="600"/>
              </a:spcBef>
            </a:pPr>
            <a:r>
              <a:rPr lang="zh-CN" altLang="en-US" sz="2400" dirty="0" smtClean="0"/>
              <a:t>复杂黄铜</a:t>
            </a:r>
          </a:p>
          <a:p>
            <a:pPr marL="1295400" lvl="2" indent="-381000" eaLnBrk="1" hangingPunct="1">
              <a:lnSpc>
                <a:spcPct val="120000"/>
              </a:lnSpc>
              <a:spcBef>
                <a:spcPts val="600"/>
              </a:spcBef>
              <a:buFont typeface="Wingdings" pitchFamily="2" charset="2"/>
              <a:buChar char="Ø"/>
            </a:pPr>
            <a:r>
              <a:rPr lang="zh-CN" altLang="en-US" dirty="0" smtClean="0"/>
              <a:t>在</a:t>
            </a:r>
            <a:r>
              <a:rPr lang="en-US" altLang="zh-CN" dirty="0" smtClean="0"/>
              <a:t>Cu-Zn</a:t>
            </a:r>
            <a:r>
              <a:rPr lang="zh-CN" altLang="en-US" dirty="0" smtClean="0"/>
              <a:t>二元合金基础上加入其它合金元素形成</a:t>
            </a:r>
          </a:p>
          <a:p>
            <a:pPr marL="1752600" lvl="3" indent="-381000" eaLnBrk="1" hangingPunct="1">
              <a:lnSpc>
                <a:spcPct val="120000"/>
              </a:lnSpc>
              <a:spcBef>
                <a:spcPts val="600"/>
              </a:spcBef>
              <a:buClr>
                <a:srgbClr val="7030A0"/>
              </a:buClr>
              <a:buNone/>
            </a:pPr>
            <a:r>
              <a:rPr lang="zh-CN" altLang="en-US" dirty="0" smtClean="0"/>
              <a:t>如</a:t>
            </a:r>
            <a:r>
              <a:rPr lang="en-US" altLang="zh-CN" dirty="0" err="1" smtClean="0"/>
              <a:t>Pb</a:t>
            </a:r>
            <a:r>
              <a:rPr lang="zh-CN" altLang="en-US" dirty="0" smtClean="0"/>
              <a:t>黄铜，</a:t>
            </a:r>
            <a:r>
              <a:rPr lang="en-US" altLang="zh-CN" dirty="0" err="1" smtClean="0"/>
              <a:t>Sn</a:t>
            </a:r>
            <a:r>
              <a:rPr lang="zh-CN" altLang="en-US" dirty="0" smtClean="0"/>
              <a:t>黄铜，</a:t>
            </a:r>
            <a:r>
              <a:rPr lang="en-US" altLang="zh-CN" dirty="0" smtClean="0"/>
              <a:t>Al</a:t>
            </a:r>
            <a:r>
              <a:rPr lang="zh-CN" altLang="en-US" dirty="0" smtClean="0"/>
              <a:t>黄铜，</a:t>
            </a:r>
            <a:r>
              <a:rPr lang="en-US" altLang="zh-CN" dirty="0" smtClean="0"/>
              <a:t>Si </a:t>
            </a:r>
            <a:r>
              <a:rPr lang="zh-CN" altLang="en-US" dirty="0" smtClean="0"/>
              <a:t>黄铜等。</a:t>
            </a:r>
          </a:p>
        </p:txBody>
      </p:sp>
      <p:pic>
        <p:nvPicPr>
          <p:cNvPr id="23555" name="Picture 4" descr="tg"/>
          <p:cNvPicPr>
            <a:picLocks noChangeAspect="1" noChangeArrowheads="1"/>
          </p:cNvPicPr>
          <p:nvPr/>
        </p:nvPicPr>
        <p:blipFill>
          <a:blip r:embed="rId2" cstate="print"/>
          <a:srcRect/>
          <a:stretch>
            <a:fillRect/>
          </a:stretch>
        </p:blipFill>
        <p:spPr bwMode="auto">
          <a:xfrm>
            <a:off x="6588224" y="1093203"/>
            <a:ext cx="2411760" cy="161571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554">
                                            <p:txEl>
                                              <p:pRg st="2" end="2"/>
                                            </p:txEl>
                                          </p:spTgt>
                                        </p:tgtEl>
                                        <p:attrNameLst>
                                          <p:attrName>style.visibility</p:attrName>
                                        </p:attrNameLst>
                                      </p:cBhvr>
                                      <p:to>
                                        <p:strVal val="visible"/>
                                      </p:to>
                                    </p:set>
                                    <p:animEffect transition="in" filter="blinds(horizontal)">
                                      <p:cBhvr>
                                        <p:cTn id="7" dur="500"/>
                                        <p:tgtEl>
                                          <p:spTgt spid="23554">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3554">
                                            <p:txEl>
                                              <p:pRg st="3" end="3"/>
                                            </p:txEl>
                                          </p:spTgt>
                                        </p:tgtEl>
                                        <p:attrNameLst>
                                          <p:attrName>style.visibility</p:attrName>
                                        </p:attrNameLst>
                                      </p:cBhvr>
                                      <p:to>
                                        <p:strVal val="visible"/>
                                      </p:to>
                                    </p:set>
                                    <p:animEffect transition="in" filter="blinds(horizontal)">
                                      <p:cBhvr>
                                        <p:cTn id="10" dur="500"/>
                                        <p:tgtEl>
                                          <p:spTgt spid="23554">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3554">
                                            <p:txEl>
                                              <p:pRg st="4" end="4"/>
                                            </p:txEl>
                                          </p:spTgt>
                                        </p:tgtEl>
                                        <p:attrNameLst>
                                          <p:attrName>style.visibility</p:attrName>
                                        </p:attrNameLst>
                                      </p:cBhvr>
                                      <p:to>
                                        <p:strVal val="visible"/>
                                      </p:to>
                                    </p:set>
                                    <p:animEffect transition="in" filter="blinds(horizontal)">
                                      <p:cBhvr>
                                        <p:cTn id="13" dur="500"/>
                                        <p:tgtEl>
                                          <p:spTgt spid="23554">
                                            <p:txEl>
                                              <p:pRg st="4" end="4"/>
                                            </p:txEl>
                                          </p:spTgt>
                                        </p:tgtEl>
                                      </p:cBhvr>
                                    </p:animEffect>
                                  </p:childTnLst>
                                </p:cTn>
                              </p:par>
                            </p:childTnLst>
                          </p:cTn>
                        </p:par>
                        <p:par>
                          <p:cTn id="14" fill="hold">
                            <p:stCondLst>
                              <p:cond delay="500"/>
                            </p:stCondLst>
                            <p:childTnLst>
                              <p:par>
                                <p:cTn id="15" presetID="3" presetClass="entr" presetSubtype="10" fill="hold" nodeType="afterEffect">
                                  <p:stCondLst>
                                    <p:cond delay="0"/>
                                  </p:stCondLst>
                                  <p:childTnLst>
                                    <p:set>
                                      <p:cBhvr>
                                        <p:cTn id="16" dur="1" fill="hold">
                                          <p:stCondLst>
                                            <p:cond delay="0"/>
                                          </p:stCondLst>
                                        </p:cTn>
                                        <p:tgtEl>
                                          <p:spTgt spid="23554">
                                            <p:txEl>
                                              <p:pRg st="5" end="5"/>
                                            </p:txEl>
                                          </p:spTgt>
                                        </p:tgtEl>
                                        <p:attrNameLst>
                                          <p:attrName>style.visibility</p:attrName>
                                        </p:attrNameLst>
                                      </p:cBhvr>
                                      <p:to>
                                        <p:strVal val="visible"/>
                                      </p:to>
                                    </p:set>
                                    <p:animEffect transition="in" filter="blinds(horizontal)">
                                      <p:cBhvr>
                                        <p:cTn id="17" dur="500"/>
                                        <p:tgtEl>
                                          <p:spTgt spid="23554">
                                            <p:txEl>
                                              <p:pRg st="5" end="5"/>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23554">
                                            <p:txEl>
                                              <p:pRg st="6" end="6"/>
                                            </p:txEl>
                                          </p:spTgt>
                                        </p:tgtEl>
                                        <p:attrNameLst>
                                          <p:attrName>style.visibility</p:attrName>
                                        </p:attrNameLst>
                                      </p:cBhvr>
                                      <p:to>
                                        <p:strVal val="visible"/>
                                      </p:to>
                                    </p:set>
                                    <p:animEffect transition="in" filter="blinds(horizontal)">
                                      <p:cBhvr>
                                        <p:cTn id="20" dur="500"/>
                                        <p:tgtEl>
                                          <p:spTgt spid="23554">
                                            <p:txEl>
                                              <p:pRg st="6" end="6"/>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23554">
                                            <p:txEl>
                                              <p:pRg st="7" end="7"/>
                                            </p:txEl>
                                          </p:spTgt>
                                        </p:tgtEl>
                                        <p:attrNameLst>
                                          <p:attrName>style.visibility</p:attrName>
                                        </p:attrNameLst>
                                      </p:cBhvr>
                                      <p:to>
                                        <p:strVal val="visible"/>
                                      </p:to>
                                    </p:set>
                                    <p:animEffect transition="in" filter="blinds(horizontal)">
                                      <p:cBhvr>
                                        <p:cTn id="23" dur="500"/>
                                        <p:tgtEl>
                                          <p:spTgt spid="2355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Grp="1" noRot="1" noChangeArrowheads="1"/>
          </p:cNvSpPr>
          <p:nvPr>
            <p:ph type="body" idx="4294967295"/>
          </p:nvPr>
        </p:nvSpPr>
        <p:spPr>
          <a:xfrm>
            <a:off x="323850" y="404813"/>
            <a:ext cx="8540750" cy="6192837"/>
          </a:xfrm>
        </p:spPr>
        <p:txBody>
          <a:bodyPr/>
          <a:lstStyle/>
          <a:p>
            <a:pPr marL="514350" indent="-457200" eaLnBrk="1" hangingPunct="1">
              <a:lnSpc>
                <a:spcPct val="120000"/>
              </a:lnSpc>
              <a:spcBef>
                <a:spcPts val="600"/>
              </a:spcBef>
              <a:buNone/>
            </a:pPr>
            <a:r>
              <a:rPr lang="zh-CN" altLang="en-US" sz="2800" dirty="0" smtClean="0">
                <a:solidFill>
                  <a:srgbClr val="C00000"/>
                </a:solidFill>
              </a:rPr>
              <a:t>（</a:t>
            </a:r>
            <a:r>
              <a:rPr lang="en-US" altLang="zh-CN" sz="2800" dirty="0" smtClean="0">
                <a:solidFill>
                  <a:srgbClr val="C00000"/>
                </a:solidFill>
              </a:rPr>
              <a:t>3</a:t>
            </a:r>
            <a:r>
              <a:rPr lang="zh-CN" altLang="en-US" sz="2800" dirty="0" smtClean="0">
                <a:solidFill>
                  <a:srgbClr val="C00000"/>
                </a:solidFill>
              </a:rPr>
              <a:t>）青铜：</a:t>
            </a:r>
          </a:p>
          <a:p>
            <a:pPr marL="895350" lvl="1" indent="-381000" eaLnBrk="1" hangingPunct="1">
              <a:lnSpc>
                <a:spcPct val="120000"/>
              </a:lnSpc>
              <a:spcBef>
                <a:spcPts val="600"/>
              </a:spcBef>
              <a:buFont typeface="Wingdings" pitchFamily="2" charset="2"/>
              <a:buNone/>
            </a:pPr>
            <a:r>
              <a:rPr lang="zh-CN" altLang="en-US" sz="2400" dirty="0" smtClean="0"/>
              <a:t>含有</a:t>
            </a:r>
            <a:r>
              <a:rPr lang="en-US" altLang="zh-CN" sz="2400" dirty="0" err="1" smtClean="0"/>
              <a:t>Sn</a:t>
            </a:r>
            <a:r>
              <a:rPr lang="en-US" altLang="zh-CN" sz="2400" dirty="0" smtClean="0"/>
              <a:t>. Al. Si. </a:t>
            </a:r>
            <a:r>
              <a:rPr lang="en-US" altLang="zh-CN" sz="2400" dirty="0" err="1" smtClean="0"/>
              <a:t>Pb</a:t>
            </a:r>
            <a:r>
              <a:rPr lang="en-US" altLang="zh-CN" sz="2400" dirty="0" smtClean="0"/>
              <a:t>. Be, </a:t>
            </a:r>
            <a:r>
              <a:rPr lang="en-US" altLang="zh-CN" sz="2400" dirty="0" err="1" smtClean="0"/>
              <a:t>Mn</a:t>
            </a:r>
            <a:r>
              <a:rPr lang="zh-CN" altLang="en-US" sz="2400" dirty="0" smtClean="0"/>
              <a:t>等的铜基合金</a:t>
            </a:r>
            <a:r>
              <a:rPr lang="en-US" altLang="zh-CN" sz="2400" dirty="0" smtClean="0">
                <a:latin typeface="华文细黑" pitchFamily="2" charset="-122"/>
              </a:rPr>
              <a:t>——</a:t>
            </a:r>
            <a:r>
              <a:rPr lang="zh-CN" altLang="en-US" sz="2400" dirty="0" smtClean="0"/>
              <a:t>锡青铜，铝青铜，铍青铜等等。</a:t>
            </a:r>
            <a:r>
              <a:rPr lang="en-US" altLang="zh-CN" sz="2400" dirty="0" smtClean="0">
                <a:latin typeface="华文细黑" pitchFamily="2" charset="-122"/>
              </a:rPr>
              <a:t>——</a:t>
            </a:r>
            <a:r>
              <a:rPr lang="zh-CN" altLang="en-US" sz="2400" dirty="0" smtClean="0"/>
              <a:t>用于高级精密弹性元件和耐磨元件。</a:t>
            </a:r>
          </a:p>
          <a:p>
            <a:pPr marL="895350" lvl="1" indent="-381000" eaLnBrk="1" hangingPunct="1">
              <a:lnSpc>
                <a:spcPct val="120000"/>
              </a:lnSpc>
              <a:spcBef>
                <a:spcPts val="600"/>
              </a:spcBef>
            </a:pPr>
            <a:r>
              <a:rPr lang="zh-CN" altLang="en-US" sz="2400" dirty="0" smtClean="0"/>
              <a:t>压力加工青铜（以压力加工产品的形式供应）</a:t>
            </a:r>
          </a:p>
          <a:p>
            <a:pPr marL="895350" lvl="1" indent="-381000" eaLnBrk="1" hangingPunct="1">
              <a:lnSpc>
                <a:spcPct val="120000"/>
              </a:lnSpc>
              <a:spcBef>
                <a:spcPts val="600"/>
              </a:spcBef>
            </a:pPr>
            <a:r>
              <a:rPr lang="zh-CN" altLang="en-US" sz="2400" dirty="0" smtClean="0"/>
              <a:t>铸造青铜</a:t>
            </a:r>
          </a:p>
          <a:p>
            <a:pPr marL="895350" lvl="1" indent="-381000" eaLnBrk="1" hangingPunct="1">
              <a:lnSpc>
                <a:spcPct val="120000"/>
              </a:lnSpc>
              <a:spcBef>
                <a:spcPts val="600"/>
              </a:spcBef>
            </a:pPr>
            <a:r>
              <a:rPr lang="zh-CN" altLang="en-US" sz="2400" dirty="0" smtClean="0"/>
              <a:t>牌号</a:t>
            </a:r>
          </a:p>
          <a:p>
            <a:pPr marL="1257300" lvl="2" indent="-342900" eaLnBrk="1" hangingPunct="1">
              <a:lnSpc>
                <a:spcPct val="120000"/>
              </a:lnSpc>
              <a:spcBef>
                <a:spcPts val="600"/>
              </a:spcBef>
              <a:buFont typeface="Wingdings" pitchFamily="2" charset="2"/>
              <a:buChar char="Ø"/>
            </a:pPr>
            <a:r>
              <a:rPr lang="en-US" altLang="zh-CN" dirty="0" smtClean="0"/>
              <a:t>Q+</a:t>
            </a:r>
            <a:r>
              <a:rPr lang="zh-CN" altLang="en-US" dirty="0" smtClean="0"/>
              <a:t>主加元素符号</a:t>
            </a:r>
            <a:r>
              <a:rPr lang="en-US" altLang="zh-CN" dirty="0" smtClean="0"/>
              <a:t>+</a:t>
            </a:r>
            <a:r>
              <a:rPr lang="zh-CN" altLang="en-US" dirty="0" smtClean="0"/>
              <a:t>主加元素含量</a:t>
            </a:r>
            <a:r>
              <a:rPr lang="en-US" altLang="zh-CN" dirty="0" smtClean="0"/>
              <a:t>+</a:t>
            </a:r>
            <a:r>
              <a:rPr lang="zh-CN" altLang="en-US" dirty="0" smtClean="0"/>
              <a:t>其它元素含量</a:t>
            </a:r>
          </a:p>
          <a:p>
            <a:pPr marL="1714500" lvl="3" indent="-342900" eaLnBrk="1" hangingPunct="1">
              <a:lnSpc>
                <a:spcPct val="120000"/>
              </a:lnSpc>
              <a:spcBef>
                <a:spcPts val="600"/>
              </a:spcBef>
              <a:buNone/>
            </a:pPr>
            <a:r>
              <a:rPr lang="zh-CN" altLang="en-US" dirty="0" smtClean="0"/>
              <a:t>如：</a:t>
            </a:r>
            <a:r>
              <a:rPr lang="en-US" altLang="zh-CN" dirty="0" err="1" smtClean="0"/>
              <a:t>QSn4</a:t>
            </a:r>
            <a:r>
              <a:rPr lang="en-US" altLang="zh-CN" dirty="0" smtClean="0"/>
              <a:t>-3, </a:t>
            </a:r>
            <a:r>
              <a:rPr lang="zh-CN" altLang="en-US" dirty="0" smtClean="0"/>
              <a:t>表示含</a:t>
            </a:r>
            <a:r>
              <a:rPr lang="en-US" altLang="zh-CN" dirty="0" err="1" smtClean="0"/>
              <a:t>4%Sn</a:t>
            </a:r>
            <a:r>
              <a:rPr lang="en-US" altLang="zh-CN" dirty="0" smtClean="0"/>
              <a:t> </a:t>
            </a:r>
            <a:r>
              <a:rPr lang="zh-CN" altLang="en-US" dirty="0" smtClean="0"/>
              <a:t>、</a:t>
            </a:r>
            <a:r>
              <a:rPr lang="en-US" altLang="zh-CN" dirty="0" err="1" smtClean="0"/>
              <a:t>3%Zn</a:t>
            </a:r>
            <a:r>
              <a:rPr lang="zh-CN" altLang="en-US" dirty="0" smtClean="0"/>
              <a:t>的锡青铜。</a:t>
            </a:r>
          </a:p>
          <a:p>
            <a:pPr marL="1257300" lvl="2" indent="-342900" eaLnBrk="1" hangingPunct="1">
              <a:lnSpc>
                <a:spcPct val="120000"/>
              </a:lnSpc>
              <a:spcBef>
                <a:spcPts val="600"/>
              </a:spcBef>
              <a:buFont typeface="Wingdings" pitchFamily="2" charset="2"/>
              <a:buChar char="Ø"/>
            </a:pPr>
            <a:r>
              <a:rPr lang="zh-CN" altLang="en-US" dirty="0" smtClean="0"/>
              <a:t>铸造青铜在编号前加</a:t>
            </a:r>
            <a:r>
              <a:rPr lang="zh-CN" altLang="en-US" dirty="0" smtClean="0">
                <a:latin typeface="华文细黑" pitchFamily="2" charset="-122"/>
              </a:rPr>
              <a:t>“</a:t>
            </a:r>
            <a:r>
              <a:rPr lang="en-US" altLang="zh-CN" dirty="0" smtClean="0"/>
              <a:t>Z</a:t>
            </a:r>
            <a:r>
              <a:rPr lang="en-US" altLang="zh-CN" dirty="0" smtClean="0">
                <a:latin typeface="华文细黑" pitchFamily="2" charset="-122"/>
              </a:rPr>
              <a:t>”</a:t>
            </a:r>
            <a:r>
              <a:rPr lang="zh-CN" altLang="en-US" dirty="0" smtClean="0"/>
              <a:t>字，</a:t>
            </a:r>
          </a:p>
          <a:p>
            <a:pPr marL="1714500" lvl="3" indent="-342900" eaLnBrk="1" hangingPunct="1">
              <a:lnSpc>
                <a:spcPct val="120000"/>
              </a:lnSpc>
              <a:spcBef>
                <a:spcPts val="600"/>
              </a:spcBef>
              <a:buNone/>
            </a:pPr>
            <a:r>
              <a:rPr lang="zh-CN" altLang="en-US" dirty="0" smtClean="0"/>
              <a:t>如：</a:t>
            </a:r>
            <a:r>
              <a:rPr lang="en-US" altLang="zh-CN" dirty="0" err="1" smtClean="0"/>
              <a:t>ZQSn10</a:t>
            </a:r>
            <a:r>
              <a:rPr lang="en-US" altLang="zh-CN" dirty="0" smtClean="0"/>
              <a:t>-5</a:t>
            </a:r>
            <a:r>
              <a:rPr lang="zh-CN" altLang="en-US" dirty="0" smtClean="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578">
                                            <p:txEl>
                                              <p:pRg st="2" end="2"/>
                                            </p:txEl>
                                          </p:spTgt>
                                        </p:tgtEl>
                                        <p:attrNameLst>
                                          <p:attrName>style.visibility</p:attrName>
                                        </p:attrNameLst>
                                      </p:cBhvr>
                                      <p:to>
                                        <p:strVal val="visible"/>
                                      </p:to>
                                    </p:set>
                                    <p:animEffect transition="in" filter="blinds(horizontal)">
                                      <p:cBhvr>
                                        <p:cTn id="7" dur="500"/>
                                        <p:tgtEl>
                                          <p:spTgt spid="24578">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4578">
                                            <p:txEl>
                                              <p:pRg st="3" end="3"/>
                                            </p:txEl>
                                          </p:spTgt>
                                        </p:tgtEl>
                                        <p:attrNameLst>
                                          <p:attrName>style.visibility</p:attrName>
                                        </p:attrNameLst>
                                      </p:cBhvr>
                                      <p:to>
                                        <p:strVal val="visible"/>
                                      </p:to>
                                    </p:set>
                                    <p:animEffect transition="in" filter="blinds(horizontal)">
                                      <p:cBhvr>
                                        <p:cTn id="10" dur="500"/>
                                        <p:tgtEl>
                                          <p:spTgt spid="24578">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4578">
                                            <p:txEl>
                                              <p:pRg st="4" end="4"/>
                                            </p:txEl>
                                          </p:spTgt>
                                        </p:tgtEl>
                                        <p:attrNameLst>
                                          <p:attrName>style.visibility</p:attrName>
                                        </p:attrNameLst>
                                      </p:cBhvr>
                                      <p:to>
                                        <p:strVal val="visible"/>
                                      </p:to>
                                    </p:set>
                                    <p:animEffect transition="in" filter="blinds(horizontal)">
                                      <p:cBhvr>
                                        <p:cTn id="13" dur="500"/>
                                        <p:tgtEl>
                                          <p:spTgt spid="24578">
                                            <p:txEl>
                                              <p:pRg st="4" end="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4578">
                                            <p:txEl>
                                              <p:pRg st="5" end="5"/>
                                            </p:txEl>
                                          </p:spTgt>
                                        </p:tgtEl>
                                        <p:attrNameLst>
                                          <p:attrName>style.visibility</p:attrName>
                                        </p:attrNameLst>
                                      </p:cBhvr>
                                      <p:to>
                                        <p:strVal val="visible"/>
                                      </p:to>
                                    </p:set>
                                    <p:animEffect transition="in" filter="blinds(horizontal)">
                                      <p:cBhvr>
                                        <p:cTn id="16" dur="500"/>
                                        <p:tgtEl>
                                          <p:spTgt spid="24578">
                                            <p:txEl>
                                              <p:pRg st="5" end="5"/>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24578">
                                            <p:txEl>
                                              <p:pRg st="6" end="6"/>
                                            </p:txEl>
                                          </p:spTgt>
                                        </p:tgtEl>
                                        <p:attrNameLst>
                                          <p:attrName>style.visibility</p:attrName>
                                        </p:attrNameLst>
                                      </p:cBhvr>
                                      <p:to>
                                        <p:strVal val="visible"/>
                                      </p:to>
                                    </p:set>
                                    <p:animEffect transition="in" filter="blinds(horizontal)">
                                      <p:cBhvr>
                                        <p:cTn id="19" dur="500"/>
                                        <p:tgtEl>
                                          <p:spTgt spid="24578">
                                            <p:txEl>
                                              <p:pRg st="6" end="6"/>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24578">
                                            <p:txEl>
                                              <p:pRg st="7" end="7"/>
                                            </p:txEl>
                                          </p:spTgt>
                                        </p:tgtEl>
                                        <p:attrNameLst>
                                          <p:attrName>style.visibility</p:attrName>
                                        </p:attrNameLst>
                                      </p:cBhvr>
                                      <p:to>
                                        <p:strVal val="visible"/>
                                      </p:to>
                                    </p:set>
                                    <p:animEffect transition="in" filter="blinds(horizontal)">
                                      <p:cBhvr>
                                        <p:cTn id="22" dur="500"/>
                                        <p:tgtEl>
                                          <p:spTgt spid="24578">
                                            <p:txEl>
                                              <p:pRg st="7" end="7"/>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24578">
                                            <p:txEl>
                                              <p:pRg st="8" end="8"/>
                                            </p:txEl>
                                          </p:spTgt>
                                        </p:tgtEl>
                                        <p:attrNameLst>
                                          <p:attrName>style.visibility</p:attrName>
                                        </p:attrNameLst>
                                      </p:cBhvr>
                                      <p:to>
                                        <p:strVal val="visible"/>
                                      </p:to>
                                    </p:set>
                                    <p:animEffect transition="in" filter="blinds(horizontal)">
                                      <p:cBhvr>
                                        <p:cTn id="25" dur="500"/>
                                        <p:tgtEl>
                                          <p:spTgt spid="2457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Grp="1" noRot="1" noChangeArrowheads="1"/>
          </p:cNvSpPr>
          <p:nvPr>
            <p:ph type="body" idx="4294967295"/>
          </p:nvPr>
        </p:nvSpPr>
        <p:spPr>
          <a:xfrm>
            <a:off x="323850" y="404813"/>
            <a:ext cx="8540750" cy="6192837"/>
          </a:xfrm>
        </p:spPr>
        <p:txBody>
          <a:bodyPr/>
          <a:lstStyle/>
          <a:p>
            <a:pPr marL="514350" indent="-457200" eaLnBrk="1" hangingPunct="1">
              <a:lnSpc>
                <a:spcPct val="120000"/>
              </a:lnSpc>
              <a:spcBef>
                <a:spcPts val="600"/>
              </a:spcBef>
              <a:buNone/>
            </a:pPr>
            <a:r>
              <a:rPr lang="zh-CN" altLang="en-US" dirty="0" smtClean="0">
                <a:solidFill>
                  <a:srgbClr val="C00000"/>
                </a:solidFill>
              </a:rPr>
              <a:t>（</a:t>
            </a:r>
            <a:r>
              <a:rPr lang="en-US" altLang="zh-CN" dirty="0" smtClean="0">
                <a:solidFill>
                  <a:srgbClr val="C00000"/>
                </a:solidFill>
              </a:rPr>
              <a:t>4</a:t>
            </a:r>
            <a:r>
              <a:rPr lang="zh-CN" altLang="en-US" sz="2800" dirty="0" smtClean="0">
                <a:solidFill>
                  <a:srgbClr val="C00000"/>
                </a:solidFill>
              </a:rPr>
              <a:t>）白铜</a:t>
            </a:r>
          </a:p>
          <a:p>
            <a:pPr marL="895350" lvl="1" indent="-381000" eaLnBrk="1" hangingPunct="1">
              <a:lnSpc>
                <a:spcPct val="120000"/>
              </a:lnSpc>
              <a:spcBef>
                <a:spcPts val="600"/>
              </a:spcBef>
              <a:buFont typeface="Wingdings" pitchFamily="2" charset="2"/>
              <a:buNone/>
            </a:pPr>
            <a:r>
              <a:rPr lang="zh-CN" altLang="en-US" sz="2400" dirty="0" smtClean="0"/>
              <a:t>以</a:t>
            </a:r>
            <a:r>
              <a:rPr lang="en-US" altLang="zh-CN" sz="2400" dirty="0" smtClean="0"/>
              <a:t>Ni</a:t>
            </a:r>
            <a:r>
              <a:rPr lang="zh-CN" altLang="en-US" sz="2400" dirty="0" smtClean="0"/>
              <a:t>为主要合金元素的铜合金。</a:t>
            </a:r>
          </a:p>
          <a:p>
            <a:pPr marL="895350" lvl="1" indent="-381000" eaLnBrk="1" hangingPunct="1">
              <a:lnSpc>
                <a:spcPct val="120000"/>
              </a:lnSpc>
              <a:spcBef>
                <a:spcPts val="600"/>
              </a:spcBef>
            </a:pPr>
            <a:r>
              <a:rPr lang="zh-CN" altLang="en-US" sz="2400" dirty="0" smtClean="0"/>
              <a:t>结构白铜：普通白铜</a:t>
            </a:r>
            <a:r>
              <a:rPr lang="en-US" altLang="zh-CN" sz="2400" dirty="0" smtClean="0">
                <a:latin typeface="华文细黑" pitchFamily="2" charset="-122"/>
              </a:rPr>
              <a:t>——</a:t>
            </a:r>
            <a:r>
              <a:rPr lang="zh-CN" altLang="en-US" sz="2400" dirty="0" smtClean="0"/>
              <a:t>高温与强腐蚀介质中工作的零件</a:t>
            </a:r>
          </a:p>
          <a:p>
            <a:pPr marL="895350" lvl="1" indent="-381000" eaLnBrk="1" hangingPunct="1">
              <a:lnSpc>
                <a:spcPct val="120000"/>
              </a:lnSpc>
              <a:spcBef>
                <a:spcPts val="600"/>
              </a:spcBef>
            </a:pPr>
            <a:r>
              <a:rPr lang="zh-CN" altLang="en-US" sz="2400" dirty="0" smtClean="0"/>
              <a:t>电工白铜：锰白铜</a:t>
            </a:r>
          </a:p>
          <a:p>
            <a:pPr marL="895350" lvl="1" indent="-381000" eaLnBrk="1" hangingPunct="1">
              <a:lnSpc>
                <a:spcPct val="120000"/>
              </a:lnSpc>
              <a:spcBef>
                <a:spcPts val="600"/>
              </a:spcBef>
            </a:pPr>
            <a:r>
              <a:rPr lang="zh-CN" altLang="en-US" sz="2400" dirty="0" smtClean="0"/>
              <a:t>编号为：</a:t>
            </a:r>
            <a:r>
              <a:rPr lang="en-US" altLang="zh-CN" sz="2400" dirty="0" smtClean="0"/>
              <a:t>B+</a:t>
            </a:r>
            <a:r>
              <a:rPr lang="zh-CN" altLang="en-US" sz="2400" dirty="0" smtClean="0"/>
              <a:t>镍的平均含量，</a:t>
            </a:r>
            <a:r>
              <a:rPr lang="zh-CN" altLang="en-US" sz="2400" dirty="0" smtClean="0">
                <a:latin typeface="华文细黑" pitchFamily="2" charset="-122"/>
              </a:rPr>
              <a:t>“</a:t>
            </a:r>
            <a:r>
              <a:rPr lang="en-US" altLang="zh-CN" sz="2400" dirty="0" smtClean="0"/>
              <a:t>B</a:t>
            </a:r>
            <a:r>
              <a:rPr lang="en-US" altLang="zh-CN" sz="2400" dirty="0" smtClean="0">
                <a:latin typeface="华文细黑" pitchFamily="2" charset="-122"/>
              </a:rPr>
              <a:t>”</a:t>
            </a:r>
            <a:r>
              <a:rPr lang="zh-CN" altLang="en-US" sz="2400" dirty="0" smtClean="0"/>
              <a:t>意指</a:t>
            </a:r>
            <a:r>
              <a:rPr lang="zh-CN" altLang="en-US" sz="2400" dirty="0" smtClean="0">
                <a:latin typeface="华文细黑" pitchFamily="2" charset="-122"/>
              </a:rPr>
              <a:t>“</a:t>
            </a:r>
            <a:r>
              <a:rPr lang="zh-CN" altLang="en-US" sz="2400" dirty="0" smtClean="0"/>
              <a:t>白铜</a:t>
            </a:r>
            <a:r>
              <a:rPr lang="zh-CN" altLang="en-US" sz="2400" dirty="0" smtClean="0">
                <a:latin typeface="华文细黑" pitchFamily="2" charset="-122"/>
              </a:rPr>
              <a:t>”</a:t>
            </a:r>
            <a:endParaRPr lang="zh-CN" altLang="en-US" sz="2400" dirty="0" smtClean="0"/>
          </a:p>
          <a:p>
            <a:pPr marL="1257300" lvl="2" indent="-342900" eaLnBrk="1" hangingPunct="1">
              <a:lnSpc>
                <a:spcPct val="120000"/>
              </a:lnSpc>
              <a:spcBef>
                <a:spcPts val="600"/>
              </a:spcBef>
              <a:buFont typeface="Wingdings" pitchFamily="2" charset="2"/>
              <a:buChar char="Ø"/>
            </a:pPr>
            <a:r>
              <a:rPr lang="zh-CN" altLang="en-US" dirty="0" smtClean="0"/>
              <a:t>如：</a:t>
            </a:r>
            <a:r>
              <a:rPr lang="en-US" altLang="zh-CN" dirty="0" err="1" smtClean="0"/>
              <a:t>B19</a:t>
            </a:r>
            <a:r>
              <a:rPr lang="zh-CN" altLang="en-US" dirty="0" smtClean="0"/>
              <a:t>表示含</a:t>
            </a:r>
            <a:r>
              <a:rPr lang="en-US" altLang="zh-CN" dirty="0" err="1" smtClean="0"/>
              <a:t>19%Ni</a:t>
            </a:r>
            <a:r>
              <a:rPr lang="zh-CN" altLang="en-US" dirty="0" smtClean="0"/>
              <a:t>的普通白铜。</a:t>
            </a:r>
          </a:p>
        </p:txBody>
      </p:sp>
      <p:pic>
        <p:nvPicPr>
          <p:cNvPr id="24579" name="Picture 4" descr="200455102520p2-2"/>
          <p:cNvPicPr>
            <a:picLocks noChangeAspect="1" noChangeArrowheads="1"/>
          </p:cNvPicPr>
          <p:nvPr/>
        </p:nvPicPr>
        <p:blipFill>
          <a:blip r:embed="rId2" cstate="print"/>
          <a:srcRect/>
          <a:stretch>
            <a:fillRect/>
          </a:stretch>
        </p:blipFill>
        <p:spPr bwMode="auto">
          <a:xfrm>
            <a:off x="5327310" y="4149080"/>
            <a:ext cx="3024501" cy="2030867"/>
          </a:xfrm>
          <a:prstGeom prst="rect">
            <a:avLst/>
          </a:prstGeom>
          <a:noFill/>
          <a:ln w="9525">
            <a:noFill/>
            <a:miter lim="800000"/>
            <a:headEnd/>
            <a:tailEnd/>
          </a:ln>
        </p:spPr>
      </p:pic>
      <p:sp>
        <p:nvSpPr>
          <p:cNvPr id="24580" name="Rectangle 5"/>
          <p:cNvSpPr>
            <a:spLocks noChangeArrowheads="1"/>
          </p:cNvSpPr>
          <p:nvPr/>
        </p:nvSpPr>
        <p:spPr bwMode="auto">
          <a:xfrm>
            <a:off x="4333163" y="5705872"/>
            <a:ext cx="958917" cy="461665"/>
          </a:xfrm>
          <a:prstGeom prst="rect">
            <a:avLst/>
          </a:prstGeom>
          <a:solidFill>
            <a:schemeClr val="bg1">
              <a:lumMod val="85000"/>
            </a:schemeClr>
          </a:solidFill>
          <a:ln w="9525">
            <a:noFill/>
            <a:miter lim="800000"/>
            <a:headEnd/>
            <a:tailEnd/>
          </a:ln>
        </p:spPr>
        <p:txBody>
          <a:bodyPr wrap="none" anchor="ctr">
            <a:spAutoFit/>
          </a:bodyPr>
          <a:lstStyle/>
          <a:p>
            <a:pPr algn="ctr"/>
            <a:r>
              <a:rPr lang="zh-CN" altLang="en-US" sz="2400" dirty="0">
                <a:solidFill>
                  <a:srgbClr val="0000CC"/>
                </a:solidFill>
                <a:latin typeface="黑体" pitchFamily="2" charset="-122"/>
                <a:ea typeface="黑体" pitchFamily="2" charset="-122"/>
              </a:rPr>
              <a:t>白铜 </a:t>
            </a:r>
            <a:endParaRPr lang="zh-CN" altLang="en-US" dirty="0">
              <a:solidFill>
                <a:srgbClr val="0000CC"/>
              </a:solidFill>
              <a:latin typeface="黑体" pitchFamily="2" charset="-122"/>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578">
                                            <p:txEl>
                                              <p:pRg st="2" end="2"/>
                                            </p:txEl>
                                          </p:spTgt>
                                        </p:tgtEl>
                                        <p:attrNameLst>
                                          <p:attrName>style.visibility</p:attrName>
                                        </p:attrNameLst>
                                      </p:cBhvr>
                                      <p:to>
                                        <p:strVal val="visible"/>
                                      </p:to>
                                    </p:set>
                                    <p:animEffect transition="in" filter="blinds(horizontal)">
                                      <p:cBhvr>
                                        <p:cTn id="7" dur="500"/>
                                        <p:tgtEl>
                                          <p:spTgt spid="24578">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4578">
                                            <p:txEl>
                                              <p:pRg st="3" end="3"/>
                                            </p:txEl>
                                          </p:spTgt>
                                        </p:tgtEl>
                                        <p:attrNameLst>
                                          <p:attrName>style.visibility</p:attrName>
                                        </p:attrNameLst>
                                      </p:cBhvr>
                                      <p:to>
                                        <p:strVal val="visible"/>
                                      </p:to>
                                    </p:set>
                                    <p:animEffect transition="in" filter="blinds(horizontal)">
                                      <p:cBhvr>
                                        <p:cTn id="10" dur="500"/>
                                        <p:tgtEl>
                                          <p:spTgt spid="24578">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4578">
                                            <p:txEl>
                                              <p:pRg st="4" end="4"/>
                                            </p:txEl>
                                          </p:spTgt>
                                        </p:tgtEl>
                                        <p:attrNameLst>
                                          <p:attrName>style.visibility</p:attrName>
                                        </p:attrNameLst>
                                      </p:cBhvr>
                                      <p:to>
                                        <p:strVal val="visible"/>
                                      </p:to>
                                    </p:set>
                                    <p:animEffect transition="in" filter="blinds(horizontal)">
                                      <p:cBhvr>
                                        <p:cTn id="13" dur="500"/>
                                        <p:tgtEl>
                                          <p:spTgt spid="24578">
                                            <p:txEl>
                                              <p:pRg st="4" end="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4578">
                                            <p:txEl>
                                              <p:pRg st="5" end="5"/>
                                            </p:txEl>
                                          </p:spTgt>
                                        </p:tgtEl>
                                        <p:attrNameLst>
                                          <p:attrName>style.visibility</p:attrName>
                                        </p:attrNameLst>
                                      </p:cBhvr>
                                      <p:to>
                                        <p:strVal val="visible"/>
                                      </p:to>
                                    </p:set>
                                    <p:animEffect transition="in" filter="blinds(horizontal)">
                                      <p:cBhvr>
                                        <p:cTn id="16" dur="500"/>
                                        <p:tgtEl>
                                          <p:spTgt spid="24578">
                                            <p:txEl>
                                              <p:pRg st="5" end="5"/>
                                            </p:txEl>
                                          </p:spTgt>
                                        </p:tgtEl>
                                      </p:cBhvr>
                                    </p:animEffect>
                                  </p:childTnLst>
                                </p:cTn>
                              </p:par>
                            </p:childTnLst>
                          </p:cTn>
                        </p:par>
                        <p:par>
                          <p:cTn id="17" fill="hold">
                            <p:stCondLst>
                              <p:cond delay="500"/>
                            </p:stCondLst>
                            <p:childTnLst>
                              <p:par>
                                <p:cTn id="18" presetID="3" presetClass="entr" presetSubtype="10" fill="hold" nodeType="afterEffect">
                                  <p:stCondLst>
                                    <p:cond delay="0"/>
                                  </p:stCondLst>
                                  <p:childTnLst>
                                    <p:set>
                                      <p:cBhvr>
                                        <p:cTn id="19" dur="1" fill="hold">
                                          <p:stCondLst>
                                            <p:cond delay="0"/>
                                          </p:stCondLst>
                                        </p:cTn>
                                        <p:tgtEl>
                                          <p:spTgt spid="24579"/>
                                        </p:tgtEl>
                                        <p:attrNameLst>
                                          <p:attrName>style.visibility</p:attrName>
                                        </p:attrNameLst>
                                      </p:cBhvr>
                                      <p:to>
                                        <p:strVal val="visible"/>
                                      </p:to>
                                    </p:set>
                                    <p:animEffect transition="in" filter="blinds(horizontal)">
                                      <p:cBhvr>
                                        <p:cTn id="20" dur="500"/>
                                        <p:tgtEl>
                                          <p:spTgt spid="24579"/>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4580"/>
                                        </p:tgtEl>
                                        <p:attrNameLst>
                                          <p:attrName>style.visibility</p:attrName>
                                        </p:attrNameLst>
                                      </p:cBhvr>
                                      <p:to>
                                        <p:strVal val="visible"/>
                                      </p:to>
                                    </p:set>
                                    <p:animEffect transition="in" filter="blinds(horizontal)">
                                      <p:cBhvr>
                                        <p:cTn id="23" dur="500"/>
                                        <p:tgtEl>
                                          <p:spTgt spid="24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3"/>
          <p:cNvSpPr txBox="1">
            <a:spLocks noRot="1" noChangeArrowheads="1"/>
          </p:cNvSpPr>
          <p:nvPr/>
        </p:nvSpPr>
        <p:spPr bwMode="auto">
          <a:xfrm>
            <a:off x="429482" y="404664"/>
            <a:ext cx="8318982" cy="1728792"/>
          </a:xfrm>
          <a:prstGeom prst="rect">
            <a:avLst/>
          </a:prstGeom>
          <a:noFill/>
          <a:ln w="9525" cmpd="sng">
            <a:noFill/>
            <a:miter lim="800000"/>
            <a:headEnd/>
            <a:tailEnd/>
          </a:ln>
        </p:spPr>
        <p:txBody>
          <a:bodyPr vert="horz" wrap="square" lIns="91440" tIns="45720" rIns="91440" bIns="45720" numCol="1" anchor="t" anchorCtr="0" compatLnSpc="1">
            <a:prstTxWarp prst="textNoShape">
              <a:avLst/>
            </a:prstTxWarp>
          </a:bodyPr>
          <a:lstStyle/>
          <a:p>
            <a:pPr marL="342900" lvl="0" indent="-342900" defTabSz="0" eaLnBrk="1" hangingPunct="1">
              <a:spcBef>
                <a:spcPts val="600"/>
              </a:spcBef>
              <a:buClr>
                <a:srgbClr val="0000CC"/>
              </a:buClr>
              <a:buFont typeface="Wingdings" pitchFamily="2" charset="2"/>
              <a:buChar char="u"/>
            </a:pPr>
            <a:r>
              <a:rPr lang="en-US" altLang="zh-CN" sz="2400" b="1" dirty="0" smtClean="0">
                <a:latin typeface="黑体" pitchFamily="2" charset="-122"/>
                <a:ea typeface="黑体" pitchFamily="2" charset="-122"/>
              </a:rPr>
              <a:t>A</a:t>
            </a:r>
            <a:r>
              <a:rPr lang="zh-CN" altLang="zh-CN" sz="2400" b="1" dirty="0" smtClean="0">
                <a:latin typeface="黑体" pitchFamily="2" charset="-122"/>
                <a:ea typeface="黑体" pitchFamily="2" charset="-122"/>
              </a:rPr>
              <a:t>稳定化元素</a:t>
            </a:r>
            <a:endParaRPr lang="en-US" altLang="zh-CN" sz="2400" b="1" dirty="0" smtClean="0">
              <a:latin typeface="黑体" pitchFamily="2" charset="-122"/>
              <a:ea typeface="黑体" pitchFamily="2" charset="-122"/>
            </a:endParaRPr>
          </a:p>
          <a:p>
            <a:pPr marL="742950" lvl="1" indent="-285750" defTabSz="0" eaLnBrk="1" hangingPunct="1">
              <a:spcBef>
                <a:spcPts val="600"/>
              </a:spcBef>
              <a:buClr>
                <a:srgbClr val="7030A0"/>
              </a:buClr>
              <a:buFont typeface="Wingdings" pitchFamily="2" charset="2"/>
              <a:buChar char="Ø"/>
            </a:pPr>
            <a:r>
              <a:rPr kumimoji="0" lang="zh-CN" altLang="zh-CN" sz="24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sym typeface="Arial" pitchFamily="34" charset="0"/>
              </a:rPr>
              <a:t>Mn,Ni,Co</a:t>
            </a:r>
            <a:r>
              <a:rPr kumimoji="0" lang="zh-CN" sz="24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sym typeface="Arial" pitchFamily="34" charset="0"/>
              </a:rPr>
              <a:t>作用最强，使</a:t>
            </a:r>
            <a:r>
              <a:rPr kumimoji="0" lang="zh-CN" altLang="zh-CN" sz="24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sym typeface="Arial" pitchFamily="34" charset="0"/>
              </a:rPr>
              <a:t>α</a:t>
            </a:r>
            <a:r>
              <a:rPr kumimoji="0" lang="zh-CN" sz="24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sym typeface="Arial" pitchFamily="34" charset="0"/>
              </a:rPr>
              <a:t>相消失， </a:t>
            </a:r>
            <a:r>
              <a:rPr kumimoji="0" lang="zh-CN" altLang="zh-CN" sz="24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sym typeface="Arial" pitchFamily="34" charset="0"/>
              </a:rPr>
              <a:t>γ</a:t>
            </a:r>
            <a:r>
              <a:rPr kumimoji="0" lang="zh-CN" sz="24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sym typeface="Arial" pitchFamily="34" charset="0"/>
              </a:rPr>
              <a:t>相扩大至室温。</a:t>
            </a:r>
            <a:endParaRPr lang="zh-CN" sz="2400" b="1" kern="0" dirty="0" smtClean="0">
              <a:latin typeface="楷体_GB2312" pitchFamily="49" charset="-122"/>
              <a:ea typeface="楷体_GB2312" pitchFamily="49" charset="-122"/>
              <a:sym typeface="Arial" pitchFamily="34" charset="0"/>
            </a:endParaRPr>
          </a:p>
          <a:p>
            <a:pPr marL="742950" marR="0" lvl="1" indent="-285750" algn="l" defTabSz="0" rtl="0" eaLnBrk="1" fontAlgn="base" latinLnBrk="0" hangingPunct="1">
              <a:spcBef>
                <a:spcPts val="600"/>
              </a:spcBef>
              <a:spcAft>
                <a:spcPct val="0"/>
              </a:spcAft>
              <a:buClr>
                <a:srgbClr val="7030A0"/>
              </a:buClr>
              <a:buSzTx/>
              <a:buFont typeface="Wingdings" pitchFamily="2" charset="2"/>
              <a:buChar char="Ø"/>
              <a:tabLst/>
              <a:defRPr/>
            </a:pPr>
            <a:r>
              <a:rPr kumimoji="0" lang="zh-CN" altLang="zh-CN" sz="24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sym typeface="Arial" pitchFamily="34" charset="0"/>
              </a:rPr>
              <a:t>Co, C, N, Cu</a:t>
            </a:r>
            <a:r>
              <a:rPr kumimoji="0" lang="zh-CN" sz="24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sym typeface="Arial" pitchFamily="34" charset="0"/>
              </a:rPr>
              <a:t>作用次之。</a:t>
            </a:r>
            <a:endParaRPr kumimoji="0" lang="zh-CN" sz="2400" b="1" i="0" u="none" strike="noStrike" kern="0" cap="none" spc="0" normalizeH="0" baseline="0" noProof="0" dirty="0">
              <a:ln>
                <a:noFill/>
              </a:ln>
              <a:solidFill>
                <a:schemeClr val="tx1"/>
              </a:solidFill>
              <a:effectLst/>
              <a:uLnTx/>
              <a:uFillTx/>
              <a:latin typeface="楷体_GB2312" pitchFamily="49" charset="-122"/>
              <a:ea typeface="楷体_GB2312" pitchFamily="49" charset="-122"/>
              <a:sym typeface="Arial" pitchFamily="34" charset="0"/>
            </a:endParaRPr>
          </a:p>
        </p:txBody>
      </p:sp>
      <p:pic>
        <p:nvPicPr>
          <p:cNvPr id="22" name="Picture 8"/>
          <p:cNvPicPr>
            <a:picLocks noChangeAspect="1" noChangeArrowheads="1"/>
          </p:cNvPicPr>
          <p:nvPr/>
        </p:nvPicPr>
        <p:blipFill>
          <a:blip r:embed="rId3" cstate="print">
            <a:clrChange>
              <a:clrFrom>
                <a:srgbClr val="FFFFFF"/>
              </a:clrFrom>
              <a:clrTo>
                <a:srgbClr val="FFFFFF">
                  <a:alpha val="0"/>
                </a:srgbClr>
              </a:clrTo>
            </a:clrChange>
          </a:blip>
          <a:srcRect t="5403" r="5747"/>
          <a:stretch>
            <a:fillRect/>
          </a:stretch>
        </p:blipFill>
        <p:spPr bwMode="auto">
          <a:xfrm>
            <a:off x="323528" y="2680314"/>
            <a:ext cx="3888432" cy="3556998"/>
          </a:xfrm>
          <a:prstGeom prst="rect">
            <a:avLst/>
          </a:prstGeom>
          <a:solidFill>
            <a:schemeClr val="bg1"/>
          </a:solidFill>
          <a:ln w="9525" cmpd="sng">
            <a:noFill/>
            <a:miter lim="800000"/>
            <a:headEnd/>
            <a:tailEnd/>
          </a:ln>
        </p:spPr>
      </p:pic>
      <p:sp>
        <p:nvSpPr>
          <p:cNvPr id="14" name="Text Box 11"/>
          <p:cNvSpPr>
            <a:spLocks noChangeArrowheads="1"/>
          </p:cNvSpPr>
          <p:nvPr/>
        </p:nvSpPr>
        <p:spPr bwMode="auto">
          <a:xfrm>
            <a:off x="683568" y="1916832"/>
            <a:ext cx="4105881" cy="461665"/>
          </a:xfrm>
          <a:prstGeom prst="rect">
            <a:avLst/>
          </a:prstGeom>
          <a:solidFill>
            <a:schemeClr val="bg2">
              <a:lumMod val="20000"/>
              <a:lumOff val="80000"/>
            </a:schemeClr>
          </a:solidFill>
          <a:ln w="25400" cmpd="sng">
            <a:noFill/>
            <a:miter lim="800000"/>
            <a:headEnd/>
            <a:tailEnd/>
          </a:ln>
        </p:spPr>
        <p:txBody>
          <a:bodyPr wrap="square">
            <a:spAutoFit/>
          </a:bodyPr>
          <a:lstStyle/>
          <a:p>
            <a:pPr algn="ctr"/>
            <a:r>
              <a:rPr lang="zh-CN" altLang="en-US" sz="2400" b="1" dirty="0">
                <a:solidFill>
                  <a:srgbClr val="0000CC"/>
                </a:solidFill>
                <a:ea typeface="楷体_GB2312" pitchFamily="49" charset="-122"/>
              </a:rPr>
              <a:t>主要还是以固溶形式存在！</a:t>
            </a:r>
            <a:endParaRPr lang="zh-CN" altLang="en-US" sz="1800" b="1" dirty="0">
              <a:solidFill>
                <a:srgbClr val="0000CC"/>
              </a:solidFill>
            </a:endParaRPr>
          </a:p>
        </p:txBody>
      </p:sp>
      <p:sp>
        <p:nvSpPr>
          <p:cNvPr id="15" name="Text Box 10"/>
          <p:cNvSpPr>
            <a:spLocks noChangeArrowheads="1"/>
          </p:cNvSpPr>
          <p:nvPr/>
        </p:nvSpPr>
        <p:spPr bwMode="auto">
          <a:xfrm>
            <a:off x="4427984" y="4221088"/>
            <a:ext cx="4033848" cy="1821076"/>
          </a:xfrm>
          <a:prstGeom prst="rect">
            <a:avLst/>
          </a:prstGeom>
          <a:solidFill>
            <a:schemeClr val="bg2">
              <a:lumMod val="20000"/>
              <a:lumOff val="80000"/>
            </a:schemeClr>
          </a:solidFill>
          <a:ln w="38100" cmpd="sng">
            <a:solidFill>
              <a:srgbClr val="C00000"/>
            </a:solidFill>
            <a:miter lim="800000"/>
            <a:headEnd/>
            <a:tailEnd/>
          </a:ln>
        </p:spPr>
        <p:txBody>
          <a:bodyPr wrap="square">
            <a:spAutoFit/>
          </a:bodyPr>
          <a:lstStyle/>
          <a:p>
            <a:pPr>
              <a:lnSpc>
                <a:spcPct val="120000"/>
              </a:lnSpc>
              <a:spcBef>
                <a:spcPts val="0"/>
              </a:spcBef>
            </a:pPr>
            <a:r>
              <a:rPr lang="zh-CN" altLang="en-US" sz="2400" b="1" dirty="0">
                <a:solidFill>
                  <a:srgbClr val="0000CC"/>
                </a:solidFill>
                <a:latin typeface="楷体_GB2312" pitchFamily="49" charset="-122"/>
                <a:ea typeface="楷体_GB2312" pitchFamily="49" charset="-122"/>
                <a:sym typeface="楷体_GB2312" pitchFamily="49" charset="-122"/>
              </a:rPr>
              <a:t>Notes: </a:t>
            </a:r>
          </a:p>
          <a:p>
            <a:pPr>
              <a:lnSpc>
                <a:spcPct val="120000"/>
              </a:lnSpc>
              <a:spcBef>
                <a:spcPts val="0"/>
              </a:spcBef>
            </a:pPr>
            <a:r>
              <a:rPr lang="zh-CN" altLang="en-US" sz="2400" b="1" dirty="0">
                <a:latin typeface="楷体_GB2312" pitchFamily="49" charset="-122"/>
                <a:ea typeface="楷体_GB2312" pitchFamily="49" charset="-122"/>
                <a:sym typeface="楷体_GB2312" pitchFamily="49" charset="-122"/>
              </a:rPr>
              <a:t>除Mn外均为非碳化合物形成元素，而Mn的碳化物稳定性也是最差的！</a:t>
            </a:r>
            <a:endParaRPr lang="zh-CN" altLang="en-US" sz="2000" b="1" dirty="0"/>
          </a:p>
        </p:txBody>
      </p:sp>
      <p:sp>
        <p:nvSpPr>
          <p:cNvPr id="16" name="椭圆 15"/>
          <p:cNvSpPr/>
          <p:nvPr/>
        </p:nvSpPr>
        <p:spPr bwMode="auto">
          <a:xfrm>
            <a:off x="3779737" y="2608306"/>
            <a:ext cx="504231" cy="1152128"/>
          </a:xfrm>
          <a:prstGeom prst="ellipse">
            <a:avLst/>
          </a:prstGeom>
          <a:noFill/>
          <a:ln w="19050" cap="flat" cmpd="sng" algn="ctr">
            <a:solidFill>
              <a:schemeClr val="accent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itchFamily="34"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p:cBhvr>
                                        <p:cTn id="7" dur="500"/>
                                        <p:tgtEl>
                                          <p:spTgt spid="21">
                                            <p:txEl>
                                              <p:pRg st="0" end="0"/>
                                            </p:tx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1">
                                            <p:txEl>
                                              <p:pRg st="1" end="1"/>
                                            </p:txEl>
                                          </p:spTgt>
                                        </p:tgtEl>
                                        <p:attrNameLst>
                                          <p:attrName>style.visibility</p:attrName>
                                        </p:attrNameLst>
                                      </p:cBhvr>
                                      <p:to>
                                        <p:strVal val="visible"/>
                                      </p:to>
                                    </p:set>
                                    <p:animEffect>
                                      <p:cBhvr>
                                        <p:cTn id="11" dur="500"/>
                                        <p:tgtEl>
                                          <p:spTgt spid="21">
                                            <p:txEl>
                                              <p:pRg st="1" end="1"/>
                                            </p:txEl>
                                          </p:spTgt>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blinds(horizontal)">
                                      <p:cBhvr>
                                        <p:cTn id="15" dur="500"/>
                                        <p:tgtEl>
                                          <p:spTgt spid="22"/>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1">
                                            <p:txEl>
                                              <p:pRg st="2" end="2"/>
                                            </p:txEl>
                                          </p:spTgt>
                                        </p:tgtEl>
                                        <p:attrNameLst>
                                          <p:attrName>style.visibility</p:attrName>
                                        </p:attrNameLst>
                                      </p:cBhvr>
                                      <p:to>
                                        <p:strVal val="visible"/>
                                      </p:to>
                                    </p:set>
                                    <p:animEffect>
                                      <p:cBhvr>
                                        <p:cTn id="19" dur="500"/>
                                        <p:tgtEl>
                                          <p:spTgt spid="21">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ox(in)">
                                      <p:cBhvr>
                                        <p:cTn id="24" dur="500"/>
                                        <p:tgtEl>
                                          <p:spTgt spid="16"/>
                                        </p:tgtEl>
                                      </p:cBhvr>
                                    </p:animEffect>
                                  </p:childTnLst>
                                </p:cTn>
                              </p:par>
                            </p:childTnLst>
                          </p:cTn>
                        </p:par>
                        <p:par>
                          <p:cTn id="25" fill="hold">
                            <p:stCondLst>
                              <p:cond delay="500"/>
                            </p:stCondLst>
                            <p:childTnLst>
                              <p:par>
                                <p:cTn id="26" presetID="4" presetClass="entr" presetSubtype="16"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par>
                          <p:cTn id="33" fill="hold">
                            <p:stCondLst>
                              <p:cond delay="0"/>
                            </p:stCondLst>
                            <p:childTnLst>
                              <p:par>
                                <p:cTn id="34" presetID="26" presetClass="emph" presetSubtype="0" fill="hold" grpId="1" nodeType="afterEffect">
                                  <p:stCondLst>
                                    <p:cond delay="0"/>
                                  </p:stCondLst>
                                  <p:childTnLst>
                                    <p:animEffect>
                                      <p:cBhvr>
                                        <p:cTn id="35" dur="500" tmFilter="0, 0; .2, .5; .8, .5; 1, 0"/>
                                        <p:tgtEl>
                                          <p:spTgt spid="14"/>
                                        </p:tgtEl>
                                      </p:cBhvr>
                                    </p:animEffect>
                                    <p:animScale>
                                      <p:cBhvr>
                                        <p:cTn id="36"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bldLvl="2" autoUpdateAnimBg="0"/>
      <p:bldP spid="14" grpId="0" bldLvl="0" animBg="1" autoUpdateAnimBg="0"/>
      <p:bldP spid="14" grpId="1" bldLvl="0" animBg="1" autoUpdateAnimBg="0"/>
      <p:bldP spid="15" grpId="0" bldLvl="0" animBg="1" autoUpdateAnimBg="0"/>
      <p:bldP spid="16"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p:cNvSpPr>
            <a:spLocks noGrp="1" noRot="1" noChangeArrowheads="1"/>
          </p:cNvSpPr>
          <p:nvPr>
            <p:ph type="body" idx="4294967295"/>
          </p:nvPr>
        </p:nvSpPr>
        <p:spPr>
          <a:xfrm>
            <a:off x="301625" y="404664"/>
            <a:ext cx="8540750" cy="5618311"/>
          </a:xfrm>
        </p:spPr>
        <p:txBody>
          <a:bodyPr/>
          <a:lstStyle/>
          <a:p>
            <a:pPr marL="609600" indent="-609600" eaLnBrk="1" hangingPunct="1">
              <a:lnSpc>
                <a:spcPct val="120000"/>
              </a:lnSpc>
              <a:spcBef>
                <a:spcPts val="600"/>
              </a:spcBef>
              <a:buNone/>
            </a:pPr>
            <a:r>
              <a:rPr lang="en-US" altLang="zh-CN" sz="2800" dirty="0" smtClean="0">
                <a:solidFill>
                  <a:srgbClr val="0000CC"/>
                </a:solidFill>
              </a:rPr>
              <a:t>3. </a:t>
            </a:r>
            <a:r>
              <a:rPr lang="zh-CN" altLang="en-US" sz="2800" dirty="0" smtClean="0">
                <a:solidFill>
                  <a:srgbClr val="0000CC"/>
                </a:solidFill>
              </a:rPr>
              <a:t>常用铜合金选用原则：</a:t>
            </a:r>
          </a:p>
          <a:p>
            <a:pPr marL="990600" lvl="1" indent="-533400" eaLnBrk="1" hangingPunct="1">
              <a:lnSpc>
                <a:spcPct val="120000"/>
              </a:lnSpc>
              <a:spcBef>
                <a:spcPts val="600"/>
              </a:spcBef>
            </a:pPr>
            <a:r>
              <a:rPr lang="zh-CN" altLang="en-US" sz="2400" dirty="0" smtClean="0"/>
              <a:t>充分考虑其导电导热性能特点：</a:t>
            </a:r>
          </a:p>
          <a:p>
            <a:pPr marL="1371600" lvl="2" indent="-457200" eaLnBrk="1" hangingPunct="1">
              <a:lnSpc>
                <a:spcPct val="120000"/>
              </a:lnSpc>
              <a:spcBef>
                <a:spcPts val="600"/>
              </a:spcBef>
              <a:buFont typeface="Wingdings" pitchFamily="2" charset="2"/>
              <a:buChar char="Ø"/>
            </a:pPr>
            <a:r>
              <a:rPr lang="zh-CN" altLang="en-US" dirty="0" smtClean="0"/>
              <a:t>导体及散热器片、线材、管材、薄板材、电缆等</a:t>
            </a:r>
          </a:p>
          <a:p>
            <a:pPr marL="990600" lvl="1" indent="-533400" eaLnBrk="1" hangingPunct="1">
              <a:lnSpc>
                <a:spcPct val="120000"/>
              </a:lnSpc>
              <a:spcBef>
                <a:spcPts val="600"/>
              </a:spcBef>
            </a:pPr>
            <a:r>
              <a:rPr lang="zh-CN" altLang="en-US" sz="2400" dirty="0" smtClean="0"/>
              <a:t>考虑其机械性能及耐磨，耐蚀性能等</a:t>
            </a:r>
          </a:p>
          <a:p>
            <a:pPr marL="1371600" lvl="2" indent="-457200" eaLnBrk="1" hangingPunct="1">
              <a:lnSpc>
                <a:spcPct val="120000"/>
              </a:lnSpc>
              <a:spcBef>
                <a:spcPts val="600"/>
              </a:spcBef>
              <a:buFont typeface="Wingdings" pitchFamily="2" charset="2"/>
              <a:buChar char="Ø"/>
            </a:pPr>
            <a:r>
              <a:rPr lang="zh-CN" altLang="en-US" dirty="0" smtClean="0"/>
              <a:t>耐蚀件、散热器件、减摩零件及弹性元件等</a:t>
            </a:r>
          </a:p>
          <a:p>
            <a:pPr marL="990600" lvl="1" indent="-533400" eaLnBrk="1" hangingPunct="1">
              <a:lnSpc>
                <a:spcPct val="120000"/>
              </a:lnSpc>
              <a:spcBef>
                <a:spcPts val="600"/>
              </a:spcBef>
            </a:pPr>
            <a:r>
              <a:rPr lang="zh-CN" altLang="en-US" sz="2400" dirty="0" smtClean="0"/>
              <a:t>考虑其工艺性能特点</a:t>
            </a:r>
          </a:p>
          <a:p>
            <a:pPr marL="1371600" lvl="2" indent="-457200" eaLnBrk="1" hangingPunct="1">
              <a:lnSpc>
                <a:spcPct val="120000"/>
              </a:lnSpc>
              <a:spcBef>
                <a:spcPts val="600"/>
              </a:spcBef>
              <a:buFont typeface="Wingdings" pitchFamily="2" charset="2"/>
              <a:buChar char="Ø"/>
            </a:pPr>
            <a:r>
              <a:rPr lang="zh-CN" altLang="en-US" dirty="0" smtClean="0"/>
              <a:t>塑性好：冲压或锻轧成型件</a:t>
            </a:r>
          </a:p>
          <a:p>
            <a:pPr marL="1371600" lvl="2" indent="-457200" eaLnBrk="1" hangingPunct="1">
              <a:lnSpc>
                <a:spcPct val="120000"/>
              </a:lnSpc>
              <a:spcBef>
                <a:spcPts val="600"/>
              </a:spcBef>
              <a:buFont typeface="Wingdings" pitchFamily="2" charset="2"/>
              <a:buChar char="Ø"/>
            </a:pPr>
            <a:r>
              <a:rPr lang="zh-CN" altLang="en-US" dirty="0" smtClean="0"/>
              <a:t>铸造性能好：普通铸件和压铸件</a:t>
            </a:r>
          </a:p>
          <a:p>
            <a:pPr marL="1371600" lvl="2" indent="-457200" eaLnBrk="1" hangingPunct="1">
              <a:lnSpc>
                <a:spcPct val="120000"/>
              </a:lnSpc>
              <a:spcBef>
                <a:spcPts val="600"/>
              </a:spcBef>
              <a:buFont typeface="Wingdings" pitchFamily="2" charset="2"/>
              <a:buChar char="Ø"/>
            </a:pPr>
            <a:r>
              <a:rPr lang="zh-CN" altLang="en-US" dirty="0" smtClean="0"/>
              <a:t>切削加工性好和光洁度高：切削成型件</a:t>
            </a:r>
          </a:p>
        </p:txBody>
      </p:sp>
      <p:sp>
        <p:nvSpPr>
          <p:cNvPr id="3" name="矩形 2"/>
          <p:cNvSpPr/>
          <p:nvPr/>
        </p:nvSpPr>
        <p:spPr>
          <a:xfrm>
            <a:off x="2195736" y="5445224"/>
            <a:ext cx="5256584" cy="461665"/>
          </a:xfrm>
          <a:prstGeom prst="rect">
            <a:avLst/>
          </a:prstGeom>
          <a:solidFill>
            <a:schemeClr val="bg1">
              <a:lumMod val="85000"/>
            </a:schemeClr>
          </a:solidFill>
          <a:ln>
            <a:solidFill>
              <a:srgbClr val="C00000"/>
            </a:solidFill>
          </a:ln>
        </p:spPr>
        <p:txBody>
          <a:bodyPr wrap="square">
            <a:spAutoFit/>
          </a:bodyPr>
          <a:lstStyle/>
          <a:p>
            <a:pPr marL="533400" indent="-533400" algn="ctr">
              <a:spcBef>
                <a:spcPct val="20000"/>
              </a:spcBef>
              <a:buClr>
                <a:srgbClr val="0000FF"/>
              </a:buClr>
            </a:pPr>
            <a:r>
              <a:rPr lang="zh-CN" altLang="en-US" sz="2400" b="1" kern="0" dirty="0" smtClean="0">
                <a:solidFill>
                  <a:srgbClr val="0000CC"/>
                </a:solidFill>
                <a:latin typeface="黑体" pitchFamily="2" charset="-122"/>
                <a:ea typeface="黑体" pitchFamily="2" charset="-122"/>
              </a:rPr>
              <a:t>但是</a:t>
            </a:r>
            <a:r>
              <a:rPr lang="en-US" altLang="zh-CN" sz="2400" b="1" kern="0" dirty="0" smtClean="0">
                <a:solidFill>
                  <a:srgbClr val="0000CC"/>
                </a:solidFill>
                <a:latin typeface="黑体" pitchFamily="2" charset="-122"/>
                <a:ea typeface="黑体" pitchFamily="2" charset="-122"/>
              </a:rPr>
              <a:t>Cu</a:t>
            </a:r>
            <a:r>
              <a:rPr lang="zh-CN" altLang="en-US" sz="2400" b="1" kern="0" dirty="0" smtClean="0">
                <a:solidFill>
                  <a:srgbClr val="0000CC"/>
                </a:solidFill>
                <a:latin typeface="黑体" pitchFamily="2" charset="-122"/>
                <a:ea typeface="黑体" pitchFamily="2" charset="-122"/>
              </a:rPr>
              <a:t>的储量小，价格较贵</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602">
                                            <p:txEl>
                                              <p:pRg st="1" end="1"/>
                                            </p:txEl>
                                          </p:spTgt>
                                        </p:tgtEl>
                                        <p:attrNameLst>
                                          <p:attrName>style.visibility</p:attrName>
                                        </p:attrNameLst>
                                      </p:cBhvr>
                                      <p:to>
                                        <p:strVal val="visible"/>
                                      </p:to>
                                    </p:set>
                                    <p:animEffect transition="in" filter="blinds(horizontal)">
                                      <p:cBhvr>
                                        <p:cTn id="7" dur="500"/>
                                        <p:tgtEl>
                                          <p:spTgt spid="25602">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5602">
                                            <p:txEl>
                                              <p:pRg st="2" end="2"/>
                                            </p:txEl>
                                          </p:spTgt>
                                        </p:tgtEl>
                                        <p:attrNameLst>
                                          <p:attrName>style.visibility</p:attrName>
                                        </p:attrNameLst>
                                      </p:cBhvr>
                                      <p:to>
                                        <p:strVal val="visible"/>
                                      </p:to>
                                    </p:set>
                                    <p:animEffect transition="in" filter="blinds(horizontal)">
                                      <p:cBhvr>
                                        <p:cTn id="10" dur="500"/>
                                        <p:tgtEl>
                                          <p:spTgt spid="25602">
                                            <p:txEl>
                                              <p:pRg st="2" end="2"/>
                                            </p:txEl>
                                          </p:spTgt>
                                        </p:tgtEl>
                                      </p:cBhvr>
                                    </p:animEffect>
                                  </p:childTnLst>
                                </p:cTn>
                              </p:par>
                            </p:childTnLst>
                          </p:cTn>
                        </p:par>
                        <p:par>
                          <p:cTn id="11" fill="hold">
                            <p:stCondLst>
                              <p:cond delay="500"/>
                            </p:stCondLst>
                            <p:childTnLst>
                              <p:par>
                                <p:cTn id="12" presetID="3" presetClass="entr" presetSubtype="10" fill="hold" nodeType="afterEffect">
                                  <p:stCondLst>
                                    <p:cond delay="0"/>
                                  </p:stCondLst>
                                  <p:childTnLst>
                                    <p:set>
                                      <p:cBhvr>
                                        <p:cTn id="13" dur="1" fill="hold">
                                          <p:stCondLst>
                                            <p:cond delay="0"/>
                                          </p:stCondLst>
                                        </p:cTn>
                                        <p:tgtEl>
                                          <p:spTgt spid="25602">
                                            <p:txEl>
                                              <p:pRg st="3" end="3"/>
                                            </p:txEl>
                                          </p:spTgt>
                                        </p:tgtEl>
                                        <p:attrNameLst>
                                          <p:attrName>style.visibility</p:attrName>
                                        </p:attrNameLst>
                                      </p:cBhvr>
                                      <p:to>
                                        <p:strVal val="visible"/>
                                      </p:to>
                                    </p:set>
                                    <p:animEffect transition="in" filter="blinds(horizontal)">
                                      <p:cBhvr>
                                        <p:cTn id="14" dur="500"/>
                                        <p:tgtEl>
                                          <p:spTgt spid="25602">
                                            <p:txEl>
                                              <p:pRg st="3" end="3"/>
                                            </p:txEl>
                                          </p:spTgt>
                                        </p:tgtEl>
                                      </p:cBhvr>
                                    </p:animEffect>
                                  </p:childTnLst>
                                </p:cTn>
                              </p:par>
                              <p:par>
                                <p:cTn id="15" presetID="3" presetClass="entr" presetSubtype="10" fill="hold" nodeType="withEffect">
                                  <p:stCondLst>
                                    <p:cond delay="0"/>
                                  </p:stCondLst>
                                  <p:childTnLst>
                                    <p:set>
                                      <p:cBhvr>
                                        <p:cTn id="16" dur="1" fill="hold">
                                          <p:stCondLst>
                                            <p:cond delay="0"/>
                                          </p:stCondLst>
                                        </p:cTn>
                                        <p:tgtEl>
                                          <p:spTgt spid="25602">
                                            <p:txEl>
                                              <p:pRg st="4" end="4"/>
                                            </p:txEl>
                                          </p:spTgt>
                                        </p:tgtEl>
                                        <p:attrNameLst>
                                          <p:attrName>style.visibility</p:attrName>
                                        </p:attrNameLst>
                                      </p:cBhvr>
                                      <p:to>
                                        <p:strVal val="visible"/>
                                      </p:to>
                                    </p:set>
                                    <p:animEffect transition="in" filter="blinds(horizontal)">
                                      <p:cBhvr>
                                        <p:cTn id="17" dur="500"/>
                                        <p:tgtEl>
                                          <p:spTgt spid="25602">
                                            <p:txEl>
                                              <p:pRg st="4" end="4"/>
                                            </p:txEl>
                                          </p:spTgt>
                                        </p:tgtEl>
                                      </p:cBhvr>
                                    </p:animEffect>
                                  </p:childTnLst>
                                </p:cTn>
                              </p:par>
                            </p:childTnLst>
                          </p:cTn>
                        </p:par>
                        <p:par>
                          <p:cTn id="18" fill="hold">
                            <p:stCondLst>
                              <p:cond delay="1000"/>
                            </p:stCondLst>
                            <p:childTnLst>
                              <p:par>
                                <p:cTn id="19" presetID="3" presetClass="entr" presetSubtype="10" fill="hold" nodeType="afterEffect">
                                  <p:stCondLst>
                                    <p:cond delay="0"/>
                                  </p:stCondLst>
                                  <p:childTnLst>
                                    <p:set>
                                      <p:cBhvr>
                                        <p:cTn id="20" dur="1" fill="hold">
                                          <p:stCondLst>
                                            <p:cond delay="0"/>
                                          </p:stCondLst>
                                        </p:cTn>
                                        <p:tgtEl>
                                          <p:spTgt spid="25602">
                                            <p:txEl>
                                              <p:pRg st="5" end="5"/>
                                            </p:txEl>
                                          </p:spTgt>
                                        </p:tgtEl>
                                        <p:attrNameLst>
                                          <p:attrName>style.visibility</p:attrName>
                                        </p:attrNameLst>
                                      </p:cBhvr>
                                      <p:to>
                                        <p:strVal val="visible"/>
                                      </p:to>
                                    </p:set>
                                    <p:animEffect transition="in" filter="blinds(horizontal)">
                                      <p:cBhvr>
                                        <p:cTn id="21" dur="500"/>
                                        <p:tgtEl>
                                          <p:spTgt spid="25602">
                                            <p:txEl>
                                              <p:pRg st="5" end="5"/>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25602">
                                            <p:txEl>
                                              <p:pRg st="6" end="6"/>
                                            </p:txEl>
                                          </p:spTgt>
                                        </p:tgtEl>
                                        <p:attrNameLst>
                                          <p:attrName>style.visibility</p:attrName>
                                        </p:attrNameLst>
                                      </p:cBhvr>
                                      <p:to>
                                        <p:strVal val="visible"/>
                                      </p:to>
                                    </p:set>
                                    <p:animEffect transition="in" filter="blinds(horizontal)">
                                      <p:cBhvr>
                                        <p:cTn id="24" dur="500"/>
                                        <p:tgtEl>
                                          <p:spTgt spid="25602">
                                            <p:txEl>
                                              <p:pRg st="6" end="6"/>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25602">
                                            <p:txEl>
                                              <p:pRg st="7" end="7"/>
                                            </p:txEl>
                                          </p:spTgt>
                                        </p:tgtEl>
                                        <p:attrNameLst>
                                          <p:attrName>style.visibility</p:attrName>
                                        </p:attrNameLst>
                                      </p:cBhvr>
                                      <p:to>
                                        <p:strVal val="visible"/>
                                      </p:to>
                                    </p:set>
                                    <p:animEffect transition="in" filter="blinds(horizontal)">
                                      <p:cBhvr>
                                        <p:cTn id="27" dur="500"/>
                                        <p:tgtEl>
                                          <p:spTgt spid="25602">
                                            <p:txEl>
                                              <p:pRg st="7" end="7"/>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25602">
                                            <p:txEl>
                                              <p:pRg st="8" end="8"/>
                                            </p:txEl>
                                          </p:spTgt>
                                        </p:tgtEl>
                                        <p:attrNameLst>
                                          <p:attrName>style.visibility</p:attrName>
                                        </p:attrNameLst>
                                      </p:cBhvr>
                                      <p:to>
                                        <p:strVal val="visible"/>
                                      </p:to>
                                    </p:set>
                                    <p:animEffect transition="in" filter="blinds(horizontal)">
                                      <p:cBhvr>
                                        <p:cTn id="30" dur="500"/>
                                        <p:tgtEl>
                                          <p:spTgt spid="25602">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blinds(horizontal)">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rrowheads="1"/>
          </p:cNvSpPr>
          <p:nvPr>
            <p:ph type="title" idx="4294967295"/>
          </p:nvPr>
        </p:nvSpPr>
        <p:spPr>
          <a:xfrm>
            <a:off x="301625" y="381000"/>
            <a:ext cx="8540750" cy="671513"/>
          </a:xfrm>
          <a:prstGeom prst="rect">
            <a:avLst/>
          </a:prstGeom>
        </p:spPr>
        <p:txBody>
          <a:bodyPr/>
          <a:lstStyle/>
          <a:p>
            <a:pPr marL="838200" indent="-838200" algn="l" eaLnBrk="1" hangingPunct="1"/>
            <a:r>
              <a:rPr lang="zh-CN" sz="3200" b="1" dirty="0" smtClean="0">
                <a:latin typeface="黑体" pitchFamily="2" charset="-122"/>
                <a:ea typeface="黑体" pitchFamily="2" charset="-122"/>
              </a:rPr>
              <a:t>三、钛及钛合金</a:t>
            </a:r>
          </a:p>
        </p:txBody>
      </p:sp>
      <p:sp>
        <p:nvSpPr>
          <p:cNvPr id="26627" name="Rectangle 3"/>
          <p:cNvSpPr>
            <a:spLocks noGrp="1" noRot="1" noChangeArrowheads="1"/>
          </p:cNvSpPr>
          <p:nvPr>
            <p:ph type="body" idx="4294967295"/>
          </p:nvPr>
        </p:nvSpPr>
        <p:spPr>
          <a:xfrm>
            <a:off x="323529" y="1125538"/>
            <a:ext cx="8518846" cy="5183187"/>
          </a:xfrm>
        </p:spPr>
        <p:txBody>
          <a:bodyPr/>
          <a:lstStyle/>
          <a:p>
            <a:pPr marL="609600" indent="-609600" eaLnBrk="1" hangingPunct="1">
              <a:lnSpc>
                <a:spcPct val="120000"/>
              </a:lnSpc>
              <a:spcBef>
                <a:spcPts val="600"/>
              </a:spcBef>
              <a:buNone/>
            </a:pPr>
            <a:r>
              <a:rPr lang="zh-CN" altLang="en-US" sz="2400" dirty="0" smtClean="0">
                <a:latin typeface="楷体_GB2312" pitchFamily="49" charset="-122"/>
                <a:ea typeface="楷体_GB2312" pitchFamily="49" charset="-122"/>
              </a:rPr>
              <a:t>钛在地壳中蕴藏量丰富，仅次于</a:t>
            </a:r>
            <a:r>
              <a:rPr lang="en-US" altLang="zh-CN" sz="2400" dirty="0" smtClean="0">
                <a:latin typeface="楷体_GB2312" pitchFamily="49" charset="-122"/>
                <a:ea typeface="楷体_GB2312" pitchFamily="49" charset="-122"/>
              </a:rPr>
              <a:t>Al, Fe, Mg</a:t>
            </a:r>
            <a:r>
              <a:rPr lang="zh-CN" altLang="en-US" sz="2400" dirty="0" smtClean="0">
                <a:latin typeface="楷体_GB2312" pitchFamily="49" charset="-122"/>
                <a:ea typeface="楷体_GB2312" pitchFamily="49" charset="-122"/>
              </a:rPr>
              <a:t>，居第四位。</a:t>
            </a:r>
          </a:p>
          <a:p>
            <a:pPr marL="990600" lvl="1" indent="-533400" eaLnBrk="1" hangingPunct="1">
              <a:lnSpc>
                <a:spcPct val="120000"/>
              </a:lnSpc>
              <a:spcBef>
                <a:spcPts val="600"/>
              </a:spcBef>
            </a:pPr>
            <a:r>
              <a:rPr lang="zh-CN" altLang="en-US" sz="2400" dirty="0" smtClean="0"/>
              <a:t>同素异构转变</a:t>
            </a:r>
          </a:p>
          <a:p>
            <a:pPr marL="1371600" lvl="2" indent="-457200" eaLnBrk="1" hangingPunct="1">
              <a:lnSpc>
                <a:spcPct val="120000"/>
              </a:lnSpc>
              <a:spcBef>
                <a:spcPts val="600"/>
              </a:spcBef>
              <a:buFont typeface="Wingdings" pitchFamily="2" charset="2"/>
              <a:buChar char="Ø"/>
            </a:pPr>
            <a:r>
              <a:rPr lang="en-US" altLang="zh-CN" dirty="0" smtClean="0"/>
              <a:t>882.5 ℃</a:t>
            </a:r>
            <a:r>
              <a:rPr lang="zh-CN" altLang="en-US" dirty="0" smtClean="0"/>
              <a:t>以下</a:t>
            </a:r>
            <a:r>
              <a:rPr lang="en-US" altLang="zh-CN" dirty="0" smtClean="0">
                <a:latin typeface="华文细黑" pitchFamily="2" charset="-122"/>
              </a:rPr>
              <a:t>——</a:t>
            </a:r>
            <a:r>
              <a:rPr lang="en-US" altLang="zh-CN" dirty="0" smtClean="0"/>
              <a:t>α</a:t>
            </a:r>
            <a:r>
              <a:rPr lang="en-US" altLang="zh-CN" dirty="0" smtClean="0">
                <a:latin typeface="华文细黑" pitchFamily="2" charset="-122"/>
              </a:rPr>
              <a:t>—</a:t>
            </a:r>
            <a:r>
              <a:rPr lang="en-US" altLang="zh-CN" dirty="0" smtClean="0"/>
              <a:t>Ti</a:t>
            </a:r>
            <a:r>
              <a:rPr lang="zh-CN" altLang="en-US" dirty="0" smtClean="0"/>
              <a:t>（密排六方）</a:t>
            </a:r>
          </a:p>
          <a:p>
            <a:pPr marL="1371600" lvl="2" indent="-457200" eaLnBrk="1" hangingPunct="1">
              <a:lnSpc>
                <a:spcPct val="120000"/>
              </a:lnSpc>
              <a:spcBef>
                <a:spcPts val="600"/>
              </a:spcBef>
              <a:buFont typeface="Wingdings" pitchFamily="2" charset="2"/>
              <a:buChar char="Ø"/>
            </a:pPr>
            <a:r>
              <a:rPr lang="en-US" altLang="zh-CN" dirty="0" smtClean="0"/>
              <a:t>882.5 ℃</a:t>
            </a:r>
            <a:r>
              <a:rPr lang="zh-CN" altLang="en-US" dirty="0" smtClean="0"/>
              <a:t>以上</a:t>
            </a:r>
            <a:r>
              <a:rPr lang="en-US" altLang="zh-CN" dirty="0" smtClean="0">
                <a:latin typeface="华文细黑" pitchFamily="2" charset="-122"/>
              </a:rPr>
              <a:t>——</a:t>
            </a:r>
            <a:r>
              <a:rPr lang="en-US" altLang="zh-CN" dirty="0" smtClean="0"/>
              <a:t>β</a:t>
            </a:r>
            <a:r>
              <a:rPr lang="en-US" altLang="zh-CN" dirty="0" smtClean="0">
                <a:latin typeface="华文细黑" pitchFamily="2" charset="-122"/>
              </a:rPr>
              <a:t>—</a:t>
            </a:r>
            <a:r>
              <a:rPr lang="en-US" altLang="zh-CN" dirty="0" smtClean="0"/>
              <a:t>Ti</a:t>
            </a:r>
            <a:r>
              <a:rPr lang="zh-CN" altLang="en-US" dirty="0" smtClean="0"/>
              <a:t>（体心立方）</a:t>
            </a:r>
            <a:endParaRPr lang="en-US" altLang="zh-CN" dirty="0" smtClean="0"/>
          </a:p>
          <a:p>
            <a:pPr marL="1371600" lvl="2" indent="-457200" eaLnBrk="1" hangingPunct="1">
              <a:lnSpc>
                <a:spcPct val="120000"/>
              </a:lnSpc>
              <a:spcBef>
                <a:spcPts val="600"/>
              </a:spcBef>
              <a:buFont typeface="Wingdings" pitchFamily="2" charset="2"/>
              <a:buChar char="Ø"/>
            </a:pPr>
            <a:endParaRPr lang="zh-CN" altLang="en-US" dirty="0" smtClean="0"/>
          </a:p>
          <a:p>
            <a:pPr marL="609600" indent="-609600" eaLnBrk="1" hangingPunct="1">
              <a:lnSpc>
                <a:spcPct val="120000"/>
              </a:lnSpc>
              <a:spcBef>
                <a:spcPts val="600"/>
              </a:spcBef>
              <a:buNone/>
            </a:pPr>
            <a:r>
              <a:rPr lang="en-US" altLang="zh-CN" sz="2800" dirty="0" smtClean="0">
                <a:solidFill>
                  <a:srgbClr val="0000CC"/>
                </a:solidFill>
              </a:rPr>
              <a:t>1. </a:t>
            </a:r>
            <a:r>
              <a:rPr lang="zh-CN" altLang="en-US" sz="2800" dirty="0" smtClean="0">
                <a:solidFill>
                  <a:srgbClr val="0000CC"/>
                </a:solidFill>
              </a:rPr>
              <a:t>纯钛</a:t>
            </a:r>
          </a:p>
          <a:p>
            <a:pPr marL="990600" lvl="1" indent="-533400" eaLnBrk="1" hangingPunct="1">
              <a:lnSpc>
                <a:spcPct val="120000"/>
              </a:lnSpc>
              <a:spcBef>
                <a:spcPts val="600"/>
              </a:spcBef>
            </a:pPr>
            <a:r>
              <a:rPr lang="zh-CN" altLang="en-US" sz="2400" dirty="0" smtClean="0"/>
              <a:t>工业纯钛的纯度为</a:t>
            </a:r>
            <a:r>
              <a:rPr lang="en-US" altLang="zh-CN" sz="2400" dirty="0" smtClean="0"/>
              <a:t>99.5%-99.0%</a:t>
            </a:r>
            <a:r>
              <a:rPr lang="zh-CN" altLang="en-US" sz="2400" dirty="0" smtClean="0"/>
              <a:t>，</a:t>
            </a:r>
          </a:p>
          <a:p>
            <a:pPr marL="1371600" lvl="2" indent="-457200" eaLnBrk="1" hangingPunct="1">
              <a:lnSpc>
                <a:spcPct val="120000"/>
              </a:lnSpc>
              <a:spcBef>
                <a:spcPts val="600"/>
              </a:spcBef>
              <a:buFont typeface="Wingdings" pitchFamily="2" charset="2"/>
              <a:buChar char="Ø"/>
            </a:pPr>
            <a:r>
              <a:rPr lang="zh-CN" altLang="en-US" dirty="0" smtClean="0"/>
              <a:t>可分为</a:t>
            </a:r>
            <a:r>
              <a:rPr lang="en-US" altLang="zh-CN" dirty="0" err="1" smtClean="0"/>
              <a:t>TA1</a:t>
            </a:r>
            <a:r>
              <a:rPr lang="zh-CN" altLang="en-US" dirty="0" smtClean="0"/>
              <a:t>，</a:t>
            </a:r>
            <a:r>
              <a:rPr lang="en-US" altLang="zh-CN" dirty="0" err="1" smtClean="0"/>
              <a:t>TA2</a:t>
            </a:r>
            <a:r>
              <a:rPr lang="zh-CN" altLang="en-US" dirty="0" smtClean="0"/>
              <a:t>，</a:t>
            </a:r>
            <a:r>
              <a:rPr lang="en-US" altLang="zh-CN" dirty="0" err="1" smtClean="0"/>
              <a:t>TA3</a:t>
            </a:r>
            <a:r>
              <a:rPr lang="zh-CN" altLang="en-US" dirty="0" smtClean="0"/>
              <a:t>等三个牌号，编号越大，杂质越多。</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627">
                                            <p:txEl>
                                              <p:pRg st="5" end="5"/>
                                            </p:txEl>
                                          </p:spTgt>
                                        </p:tgtEl>
                                        <p:attrNameLst>
                                          <p:attrName>style.visibility</p:attrName>
                                        </p:attrNameLst>
                                      </p:cBhvr>
                                      <p:to>
                                        <p:strVal val="visible"/>
                                      </p:to>
                                    </p:set>
                                    <p:animEffect transition="in" filter="blinds(horizontal)">
                                      <p:cBhvr>
                                        <p:cTn id="7" dur="500"/>
                                        <p:tgtEl>
                                          <p:spTgt spid="26627">
                                            <p:txEl>
                                              <p:pRg st="5"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6627">
                                            <p:txEl>
                                              <p:pRg st="6" end="6"/>
                                            </p:txEl>
                                          </p:spTgt>
                                        </p:tgtEl>
                                        <p:attrNameLst>
                                          <p:attrName>style.visibility</p:attrName>
                                        </p:attrNameLst>
                                      </p:cBhvr>
                                      <p:to>
                                        <p:strVal val="visible"/>
                                      </p:to>
                                    </p:set>
                                    <p:animEffect transition="in" filter="blinds(horizontal)">
                                      <p:cBhvr>
                                        <p:cTn id="10" dur="500"/>
                                        <p:tgtEl>
                                          <p:spTgt spid="26627">
                                            <p:txEl>
                                              <p:pRg st="6" end="6"/>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6627">
                                            <p:txEl>
                                              <p:pRg st="7" end="7"/>
                                            </p:txEl>
                                          </p:spTgt>
                                        </p:tgtEl>
                                        <p:attrNameLst>
                                          <p:attrName>style.visibility</p:attrName>
                                        </p:attrNameLst>
                                      </p:cBhvr>
                                      <p:to>
                                        <p:strVal val="visible"/>
                                      </p:to>
                                    </p:set>
                                    <p:animEffect transition="in" filter="blinds(horizontal)">
                                      <p:cBhvr>
                                        <p:cTn id="13" dur="500"/>
                                        <p:tgtEl>
                                          <p:spTgt spid="2662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Grp="1" noRot="1" noChangeArrowheads="1"/>
          </p:cNvSpPr>
          <p:nvPr>
            <p:ph type="body" idx="4294967295"/>
          </p:nvPr>
        </p:nvSpPr>
        <p:spPr>
          <a:xfrm>
            <a:off x="301625" y="476250"/>
            <a:ext cx="8540750" cy="5546725"/>
          </a:xfrm>
        </p:spPr>
        <p:txBody>
          <a:bodyPr/>
          <a:lstStyle/>
          <a:p>
            <a:pPr marL="609600" indent="-609600" eaLnBrk="1" hangingPunct="1">
              <a:buNone/>
            </a:pPr>
            <a:r>
              <a:rPr lang="en-US" altLang="zh-CN" sz="2800" dirty="0" smtClean="0">
                <a:solidFill>
                  <a:srgbClr val="0000CC"/>
                </a:solidFill>
              </a:rPr>
              <a:t>2. </a:t>
            </a:r>
            <a:r>
              <a:rPr lang="zh-CN" altLang="en-US" sz="2800" dirty="0" smtClean="0">
                <a:solidFill>
                  <a:srgbClr val="0000CC"/>
                </a:solidFill>
              </a:rPr>
              <a:t>钛合金</a:t>
            </a:r>
          </a:p>
          <a:p>
            <a:pPr marL="990600" lvl="1" indent="-533400" eaLnBrk="1" hangingPunct="1">
              <a:buFontTx/>
              <a:buNone/>
            </a:pPr>
            <a:r>
              <a:rPr lang="zh-CN" altLang="en-US" sz="2400" dirty="0" smtClean="0"/>
              <a:t>合金元素溶入</a:t>
            </a:r>
            <a:r>
              <a:rPr lang="en-US" altLang="zh-CN" sz="2400" dirty="0" smtClean="0"/>
              <a:t>α-Ti</a:t>
            </a:r>
            <a:r>
              <a:rPr lang="zh-CN" altLang="en-US" sz="2400" dirty="0" smtClean="0"/>
              <a:t>中形成 </a:t>
            </a:r>
            <a:r>
              <a:rPr lang="en-US" altLang="zh-CN" sz="2400" dirty="0" smtClean="0"/>
              <a:t>α</a:t>
            </a:r>
            <a:r>
              <a:rPr lang="zh-CN" altLang="en-US" sz="2400" dirty="0" smtClean="0"/>
              <a:t>固溶体，溶入 </a:t>
            </a:r>
            <a:r>
              <a:rPr lang="en-US" altLang="zh-CN" sz="2400" dirty="0" smtClean="0"/>
              <a:t>β-Ti</a:t>
            </a:r>
            <a:r>
              <a:rPr lang="zh-CN" altLang="en-US" sz="2400" dirty="0" smtClean="0"/>
              <a:t>中，形成</a:t>
            </a:r>
            <a:r>
              <a:rPr lang="en-US" altLang="zh-CN" sz="2400" dirty="0" smtClean="0"/>
              <a:t>β</a:t>
            </a:r>
            <a:r>
              <a:rPr lang="zh-CN" altLang="en-US" sz="2400" dirty="0" smtClean="0"/>
              <a:t>固溶体。</a:t>
            </a:r>
          </a:p>
          <a:p>
            <a:pPr marL="990600" lvl="1" indent="-533400" eaLnBrk="1" hangingPunct="1"/>
            <a:r>
              <a:rPr lang="zh-CN" altLang="en-US" sz="2400" dirty="0" smtClean="0"/>
              <a:t>钛合金按其退火状态的组织可分为： </a:t>
            </a:r>
            <a:endParaRPr lang="zh-CN" altLang="en-US" dirty="0" smtClean="0"/>
          </a:p>
          <a:p>
            <a:pPr marL="1371600" lvl="2" indent="-457200" eaLnBrk="1" hangingPunct="1">
              <a:buFont typeface="Wingdings" pitchFamily="2" charset="2"/>
              <a:buChar char="Ø"/>
            </a:pPr>
            <a:r>
              <a:rPr lang="en-US" altLang="zh-CN" dirty="0" smtClean="0"/>
              <a:t>α </a:t>
            </a:r>
            <a:r>
              <a:rPr lang="zh-CN" altLang="en-US" dirty="0" smtClean="0"/>
              <a:t>型钛合金、合金牌号为</a:t>
            </a:r>
            <a:r>
              <a:rPr lang="en-US" altLang="zh-CN" dirty="0" smtClean="0"/>
              <a:t>TA</a:t>
            </a:r>
            <a:r>
              <a:rPr lang="zh-CN" altLang="en-US" dirty="0" smtClean="0"/>
              <a:t>；</a:t>
            </a:r>
          </a:p>
          <a:p>
            <a:pPr marL="1371600" lvl="2" indent="-457200" eaLnBrk="1" hangingPunct="1">
              <a:buFont typeface="Wingdings" pitchFamily="2" charset="2"/>
              <a:buChar char="Ø"/>
            </a:pPr>
            <a:r>
              <a:rPr lang="en-US" altLang="zh-CN" dirty="0" smtClean="0"/>
              <a:t>β</a:t>
            </a:r>
            <a:r>
              <a:rPr lang="zh-CN" altLang="en-US" dirty="0" smtClean="0"/>
              <a:t>型钛合金、合金牌号为</a:t>
            </a:r>
            <a:r>
              <a:rPr lang="en-US" altLang="zh-CN" dirty="0" smtClean="0"/>
              <a:t>TB</a:t>
            </a:r>
            <a:r>
              <a:rPr lang="zh-CN" altLang="en-US" dirty="0" smtClean="0"/>
              <a:t>；</a:t>
            </a:r>
          </a:p>
          <a:p>
            <a:pPr marL="1371600" lvl="2" indent="-457200" eaLnBrk="1" hangingPunct="1">
              <a:buFont typeface="Wingdings" pitchFamily="2" charset="2"/>
              <a:buChar char="Ø"/>
            </a:pPr>
            <a:r>
              <a:rPr lang="zh-CN" altLang="en-US" dirty="0" smtClean="0"/>
              <a:t>（ </a:t>
            </a:r>
            <a:r>
              <a:rPr lang="en-US" altLang="zh-CN" dirty="0" smtClean="0"/>
              <a:t>α + β </a:t>
            </a:r>
            <a:r>
              <a:rPr lang="zh-CN" altLang="en-US" dirty="0" smtClean="0"/>
              <a:t>）型钛合金，合金牌号为</a:t>
            </a:r>
            <a:r>
              <a:rPr lang="en-US" altLang="zh-CN" dirty="0" err="1" smtClean="0"/>
              <a:t>TC</a:t>
            </a:r>
            <a:endParaRPr lang="en-US" altLang="zh-CN" dirty="0" smtClean="0"/>
          </a:p>
        </p:txBody>
      </p:sp>
      <p:pic>
        <p:nvPicPr>
          <p:cNvPr id="27651" name="Picture 4" descr="200441155242合金添加剂"/>
          <p:cNvPicPr>
            <a:picLocks noChangeAspect="1" noChangeArrowheads="1"/>
          </p:cNvPicPr>
          <p:nvPr/>
        </p:nvPicPr>
        <p:blipFill>
          <a:blip r:embed="rId2" cstate="print">
            <a:clrChange>
              <a:clrFrom>
                <a:srgbClr val="FEFEFE"/>
              </a:clrFrom>
              <a:clrTo>
                <a:srgbClr val="FEFEFE">
                  <a:alpha val="0"/>
                </a:srgbClr>
              </a:clrTo>
            </a:clrChange>
          </a:blip>
          <a:srcRect/>
          <a:stretch>
            <a:fillRect/>
          </a:stretch>
        </p:blipFill>
        <p:spPr bwMode="auto">
          <a:xfrm>
            <a:off x="6769100" y="4221088"/>
            <a:ext cx="2374900" cy="1912937"/>
          </a:xfrm>
          <a:prstGeom prst="rect">
            <a:avLst/>
          </a:prstGeom>
          <a:noFill/>
          <a:ln w="9525">
            <a:noFill/>
            <a:miter lim="800000"/>
            <a:headEnd/>
            <a:tailEnd/>
          </a:ln>
        </p:spPr>
      </p:pic>
      <p:sp>
        <p:nvSpPr>
          <p:cNvPr id="27652" name="Text Box 5"/>
          <p:cNvSpPr txBox="1">
            <a:spLocks noChangeArrowheads="1"/>
          </p:cNvSpPr>
          <p:nvPr/>
        </p:nvSpPr>
        <p:spPr bwMode="auto">
          <a:xfrm>
            <a:off x="7236296" y="3789040"/>
            <a:ext cx="1441450" cy="400110"/>
          </a:xfrm>
          <a:prstGeom prst="rect">
            <a:avLst/>
          </a:prstGeom>
          <a:solidFill>
            <a:schemeClr val="bg1">
              <a:lumMod val="85000"/>
            </a:schemeClr>
          </a:solidFill>
          <a:ln w="9525">
            <a:noFill/>
            <a:miter lim="800000"/>
            <a:headEnd/>
            <a:tailEnd/>
          </a:ln>
        </p:spPr>
        <p:txBody>
          <a:bodyPr wrap="square">
            <a:spAutoFit/>
          </a:bodyPr>
          <a:lstStyle/>
          <a:p>
            <a:pPr algn="ctr"/>
            <a:r>
              <a:rPr lang="zh-CN" altLang="en-US" sz="2000" dirty="0">
                <a:solidFill>
                  <a:srgbClr val="0000CC"/>
                </a:solidFill>
                <a:latin typeface="黑体" pitchFamily="2" charset="-122"/>
                <a:ea typeface="黑体" pitchFamily="2" charset="-122"/>
              </a:rPr>
              <a:t>铝钛合金</a:t>
            </a:r>
            <a:endParaRPr lang="zh-CN" altLang="en-US" sz="1600" dirty="0">
              <a:solidFill>
                <a:srgbClr val="0000CC"/>
              </a:solidFill>
              <a:latin typeface="黑体" pitchFamily="2" charset="-122"/>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7650">
                                            <p:txEl>
                                              <p:pRg st="2" end="2"/>
                                            </p:txEl>
                                          </p:spTgt>
                                        </p:tgtEl>
                                        <p:attrNameLst>
                                          <p:attrName>style.visibility</p:attrName>
                                        </p:attrNameLst>
                                      </p:cBhvr>
                                      <p:to>
                                        <p:strVal val="visible"/>
                                      </p:to>
                                    </p:set>
                                    <p:animEffect transition="in" filter="blinds(horizontal)">
                                      <p:cBhvr>
                                        <p:cTn id="7" dur="500"/>
                                        <p:tgtEl>
                                          <p:spTgt spid="27650">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7650">
                                            <p:txEl>
                                              <p:pRg st="3" end="3"/>
                                            </p:txEl>
                                          </p:spTgt>
                                        </p:tgtEl>
                                        <p:attrNameLst>
                                          <p:attrName>style.visibility</p:attrName>
                                        </p:attrNameLst>
                                      </p:cBhvr>
                                      <p:to>
                                        <p:strVal val="visible"/>
                                      </p:to>
                                    </p:set>
                                    <p:animEffect transition="in" filter="blinds(horizontal)">
                                      <p:cBhvr>
                                        <p:cTn id="10" dur="500"/>
                                        <p:tgtEl>
                                          <p:spTgt spid="27650">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7650">
                                            <p:txEl>
                                              <p:pRg st="4" end="4"/>
                                            </p:txEl>
                                          </p:spTgt>
                                        </p:tgtEl>
                                        <p:attrNameLst>
                                          <p:attrName>style.visibility</p:attrName>
                                        </p:attrNameLst>
                                      </p:cBhvr>
                                      <p:to>
                                        <p:strVal val="visible"/>
                                      </p:to>
                                    </p:set>
                                    <p:animEffect transition="in" filter="blinds(horizontal)">
                                      <p:cBhvr>
                                        <p:cTn id="13" dur="500"/>
                                        <p:tgtEl>
                                          <p:spTgt spid="27650">
                                            <p:txEl>
                                              <p:pRg st="4" end="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7650">
                                            <p:txEl>
                                              <p:pRg st="5" end="5"/>
                                            </p:txEl>
                                          </p:spTgt>
                                        </p:tgtEl>
                                        <p:attrNameLst>
                                          <p:attrName>style.visibility</p:attrName>
                                        </p:attrNameLst>
                                      </p:cBhvr>
                                      <p:to>
                                        <p:strVal val="visible"/>
                                      </p:to>
                                    </p:set>
                                    <p:animEffect transition="in" filter="blinds(horizontal)">
                                      <p:cBhvr>
                                        <p:cTn id="16" dur="500"/>
                                        <p:tgtEl>
                                          <p:spTgt spid="27650">
                                            <p:txEl>
                                              <p:pRg st="5" end="5"/>
                                            </p:txEl>
                                          </p:spTgt>
                                        </p:tgtEl>
                                      </p:cBhvr>
                                    </p:animEffect>
                                  </p:childTnLst>
                                </p:cTn>
                              </p:par>
                            </p:childTnLst>
                          </p:cTn>
                        </p:par>
                        <p:par>
                          <p:cTn id="17" fill="hold">
                            <p:stCondLst>
                              <p:cond delay="500"/>
                            </p:stCondLst>
                            <p:childTnLst>
                              <p:par>
                                <p:cTn id="18" presetID="3" presetClass="entr" presetSubtype="10" fill="hold" nodeType="afterEffect">
                                  <p:stCondLst>
                                    <p:cond delay="0"/>
                                  </p:stCondLst>
                                  <p:childTnLst>
                                    <p:set>
                                      <p:cBhvr>
                                        <p:cTn id="19" dur="1" fill="hold">
                                          <p:stCondLst>
                                            <p:cond delay="0"/>
                                          </p:stCondLst>
                                        </p:cTn>
                                        <p:tgtEl>
                                          <p:spTgt spid="27651"/>
                                        </p:tgtEl>
                                        <p:attrNameLst>
                                          <p:attrName>style.visibility</p:attrName>
                                        </p:attrNameLst>
                                      </p:cBhvr>
                                      <p:to>
                                        <p:strVal val="visible"/>
                                      </p:to>
                                    </p:set>
                                    <p:animEffect transition="in" filter="blinds(horizontal)">
                                      <p:cBhvr>
                                        <p:cTn id="20" dur="500"/>
                                        <p:tgtEl>
                                          <p:spTgt spid="27651"/>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7652"/>
                                        </p:tgtEl>
                                        <p:attrNameLst>
                                          <p:attrName>style.visibility</p:attrName>
                                        </p:attrNameLst>
                                      </p:cBhvr>
                                      <p:to>
                                        <p:strVal val="visible"/>
                                      </p:to>
                                    </p:set>
                                    <p:animEffect transition="in" filter="blinds(horizontal)">
                                      <p:cBhvr>
                                        <p:cTn id="23" dur="500"/>
                                        <p:tgtEl>
                                          <p:spTgt spid="27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2"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Grp="1" noRot="1" noChangeArrowheads="1"/>
          </p:cNvSpPr>
          <p:nvPr>
            <p:ph type="body" idx="4294967295"/>
          </p:nvPr>
        </p:nvSpPr>
        <p:spPr>
          <a:xfrm>
            <a:off x="323528" y="476672"/>
            <a:ext cx="8540750" cy="5546725"/>
          </a:xfrm>
        </p:spPr>
        <p:txBody>
          <a:bodyPr/>
          <a:lstStyle/>
          <a:p>
            <a:pPr marL="1009650" lvl="1" indent="-609600" eaLnBrk="1" hangingPunct="1">
              <a:lnSpc>
                <a:spcPct val="120000"/>
              </a:lnSpc>
              <a:spcBef>
                <a:spcPts val="0"/>
              </a:spcBef>
            </a:pPr>
            <a:r>
              <a:rPr lang="zh-CN" altLang="en-US" sz="2400" dirty="0" smtClean="0"/>
              <a:t>钛合金的热处理</a:t>
            </a:r>
          </a:p>
          <a:p>
            <a:pPr marL="1371600" lvl="2" indent="-457200" eaLnBrk="1" hangingPunct="1">
              <a:lnSpc>
                <a:spcPct val="120000"/>
              </a:lnSpc>
              <a:spcBef>
                <a:spcPts val="0"/>
              </a:spcBef>
              <a:buFont typeface="Wingdings" pitchFamily="2" charset="2"/>
              <a:buChar char="Ø"/>
            </a:pPr>
            <a:r>
              <a:rPr lang="zh-CN" altLang="en-US" dirty="0" smtClean="0"/>
              <a:t>退火：</a:t>
            </a:r>
          </a:p>
          <a:p>
            <a:pPr marL="1752600" lvl="3" indent="-381000" eaLnBrk="1" hangingPunct="1">
              <a:lnSpc>
                <a:spcPct val="120000"/>
              </a:lnSpc>
              <a:spcBef>
                <a:spcPts val="0"/>
              </a:spcBef>
              <a:buClr>
                <a:srgbClr val="7030A0"/>
              </a:buClr>
              <a:buFont typeface="Wingdings" pitchFamily="2" charset="2"/>
              <a:buChar char="ü"/>
            </a:pPr>
            <a:r>
              <a:rPr lang="zh-CN" altLang="en-US" sz="2400" dirty="0" smtClean="0"/>
              <a:t>再结晶退火</a:t>
            </a:r>
            <a:r>
              <a:rPr lang="en-US" altLang="zh-CN" sz="2400" dirty="0" smtClean="0">
                <a:latin typeface="华文细黑" pitchFamily="2" charset="-122"/>
              </a:rPr>
              <a:t>——</a:t>
            </a:r>
            <a:r>
              <a:rPr lang="en-US" altLang="zh-CN" sz="2400" dirty="0" smtClean="0"/>
              <a:t> 750℃</a:t>
            </a:r>
            <a:r>
              <a:rPr lang="zh-CN" altLang="en-US" sz="2400" dirty="0" smtClean="0"/>
              <a:t>－</a:t>
            </a:r>
            <a:r>
              <a:rPr lang="en-US" altLang="zh-CN" sz="2400" dirty="0" smtClean="0"/>
              <a:t>800℃</a:t>
            </a:r>
          </a:p>
          <a:p>
            <a:pPr marL="1752600" lvl="3" indent="-381000" eaLnBrk="1" hangingPunct="1">
              <a:lnSpc>
                <a:spcPct val="120000"/>
              </a:lnSpc>
              <a:spcBef>
                <a:spcPts val="0"/>
              </a:spcBef>
              <a:buClr>
                <a:srgbClr val="7030A0"/>
              </a:buClr>
              <a:buFont typeface="Wingdings" pitchFamily="2" charset="2"/>
              <a:buChar char="ü"/>
            </a:pPr>
            <a:r>
              <a:rPr lang="zh-CN" altLang="en-US" sz="2400" dirty="0" smtClean="0"/>
              <a:t>去应力退火</a:t>
            </a:r>
            <a:r>
              <a:rPr lang="en-US" altLang="zh-CN" sz="2400" dirty="0" smtClean="0">
                <a:latin typeface="华文细黑" pitchFamily="2" charset="-122"/>
              </a:rPr>
              <a:t>——</a:t>
            </a:r>
            <a:r>
              <a:rPr lang="en-US" altLang="zh-CN" sz="2400" dirty="0" smtClean="0"/>
              <a:t> 450℃</a:t>
            </a:r>
            <a:r>
              <a:rPr lang="zh-CN" altLang="en-US" sz="2400" dirty="0" smtClean="0"/>
              <a:t>－</a:t>
            </a:r>
            <a:r>
              <a:rPr lang="en-US" altLang="zh-CN" sz="2400" dirty="0" smtClean="0"/>
              <a:t>650℃</a:t>
            </a:r>
          </a:p>
          <a:p>
            <a:pPr marL="1371600" lvl="2" indent="-457200" eaLnBrk="1" hangingPunct="1">
              <a:lnSpc>
                <a:spcPct val="120000"/>
              </a:lnSpc>
              <a:spcBef>
                <a:spcPts val="0"/>
              </a:spcBef>
              <a:buFont typeface="Wingdings" pitchFamily="2" charset="2"/>
              <a:buChar char="Ø"/>
            </a:pPr>
            <a:r>
              <a:rPr lang="zh-CN" altLang="en-US" dirty="0" smtClean="0"/>
              <a:t>淬火、时效处理：</a:t>
            </a:r>
          </a:p>
          <a:p>
            <a:pPr marL="1752600" lvl="3" indent="-381000" eaLnBrk="1" hangingPunct="1">
              <a:lnSpc>
                <a:spcPct val="120000"/>
              </a:lnSpc>
              <a:spcBef>
                <a:spcPts val="0"/>
              </a:spcBef>
              <a:buClr>
                <a:srgbClr val="7030A0"/>
              </a:buClr>
              <a:buFont typeface="Wingdings" pitchFamily="2" charset="2"/>
              <a:buChar char="ü"/>
            </a:pPr>
            <a:r>
              <a:rPr lang="en-US" altLang="zh-CN" sz="2400" dirty="0" smtClean="0"/>
              <a:t>α </a:t>
            </a:r>
            <a:r>
              <a:rPr lang="zh-CN" altLang="en-US" sz="2400" dirty="0" smtClean="0"/>
              <a:t>型钛合金</a:t>
            </a:r>
            <a:r>
              <a:rPr lang="en-US" altLang="zh-CN" sz="2400" dirty="0" smtClean="0"/>
              <a:t>——</a:t>
            </a:r>
            <a:r>
              <a:rPr lang="zh-CN" altLang="en-US" sz="2400" dirty="0" smtClean="0"/>
              <a:t>不能进行热处理强化；</a:t>
            </a:r>
          </a:p>
          <a:p>
            <a:pPr marL="1752600" lvl="3" indent="-381000" eaLnBrk="1" hangingPunct="1">
              <a:lnSpc>
                <a:spcPct val="120000"/>
              </a:lnSpc>
              <a:spcBef>
                <a:spcPts val="0"/>
              </a:spcBef>
              <a:buClr>
                <a:srgbClr val="7030A0"/>
              </a:buClr>
              <a:buFont typeface="Wingdings" pitchFamily="2" charset="2"/>
              <a:buChar char="ü"/>
            </a:pPr>
            <a:r>
              <a:rPr lang="en-US" altLang="zh-CN" sz="2400" dirty="0" smtClean="0"/>
              <a:t>β</a:t>
            </a:r>
            <a:r>
              <a:rPr lang="zh-CN" altLang="en-US" sz="2400" dirty="0" smtClean="0"/>
              <a:t>型和</a:t>
            </a:r>
            <a:r>
              <a:rPr lang="en-US" altLang="zh-CN" sz="2400" dirty="0" smtClean="0"/>
              <a:t>α </a:t>
            </a:r>
            <a:r>
              <a:rPr lang="zh-CN" altLang="en-US" sz="2400" dirty="0" smtClean="0"/>
              <a:t>＋</a:t>
            </a:r>
            <a:r>
              <a:rPr lang="en-US" altLang="zh-CN" sz="2400" dirty="0" smtClean="0"/>
              <a:t>β</a:t>
            </a:r>
            <a:r>
              <a:rPr lang="zh-CN" altLang="en-US" sz="2400" dirty="0" smtClean="0"/>
              <a:t>型钛合金</a:t>
            </a:r>
          </a:p>
          <a:p>
            <a:pPr marL="2209800" lvl="4" indent="-381000" eaLnBrk="1" hangingPunct="1">
              <a:lnSpc>
                <a:spcPct val="120000"/>
              </a:lnSpc>
              <a:spcBef>
                <a:spcPts val="0"/>
              </a:spcBef>
            </a:pPr>
            <a:r>
              <a:rPr lang="en-US" altLang="zh-CN" sz="2400" dirty="0" smtClean="0"/>
              <a:t>760 - 950</a:t>
            </a:r>
            <a:r>
              <a:rPr lang="en-US" altLang="zh-CN" sz="2400" dirty="0" smtClean="0"/>
              <a:t>℃</a:t>
            </a:r>
            <a:r>
              <a:rPr lang="zh-CN" altLang="en-US" sz="2400" dirty="0" smtClean="0"/>
              <a:t>淬火得</a:t>
            </a:r>
            <a:r>
              <a:rPr lang="en-US" altLang="zh-CN" sz="2400" dirty="0" smtClean="0"/>
              <a:t>β</a:t>
            </a:r>
            <a:r>
              <a:rPr lang="zh-CN" altLang="en-US" sz="2400" dirty="0" smtClean="0"/>
              <a:t>相（亚稳定相）</a:t>
            </a:r>
          </a:p>
          <a:p>
            <a:pPr marL="2209800" lvl="4" indent="-381000" eaLnBrk="1" hangingPunct="1">
              <a:lnSpc>
                <a:spcPct val="120000"/>
              </a:lnSpc>
              <a:spcBef>
                <a:spcPts val="0"/>
              </a:spcBef>
              <a:buFont typeface="Wingdings" pitchFamily="2" charset="2"/>
              <a:buNone/>
            </a:pPr>
            <a:r>
              <a:rPr lang="en-US" altLang="zh-CN" sz="2400" dirty="0" smtClean="0"/>
              <a:t>400</a:t>
            </a:r>
            <a:r>
              <a:rPr lang="zh-CN" altLang="en-US" sz="2400" dirty="0" smtClean="0"/>
              <a:t>－</a:t>
            </a:r>
            <a:r>
              <a:rPr lang="en-US" altLang="zh-CN" sz="2400" dirty="0" smtClean="0"/>
              <a:t>600℃</a:t>
            </a:r>
            <a:r>
              <a:rPr lang="zh-CN" altLang="en-US" sz="2400" dirty="0" smtClean="0"/>
              <a:t>时效，可析出弥散</a:t>
            </a:r>
            <a:r>
              <a:rPr lang="en-US" altLang="zh-CN" sz="2400" dirty="0" smtClean="0"/>
              <a:t>α</a:t>
            </a:r>
            <a:r>
              <a:rPr lang="zh-CN" altLang="en-US" sz="2400" dirty="0" smtClean="0"/>
              <a:t>相</a:t>
            </a:r>
          </a:p>
          <a:p>
            <a:pPr marL="2209800" lvl="4" indent="-381000" eaLnBrk="1" hangingPunct="1">
              <a:lnSpc>
                <a:spcPct val="120000"/>
              </a:lnSpc>
              <a:spcBef>
                <a:spcPts val="0"/>
              </a:spcBef>
              <a:buFont typeface="Wingdings" pitchFamily="2" charset="2"/>
              <a:buNone/>
            </a:pPr>
            <a:r>
              <a:rPr lang="en-US" altLang="zh-CN" sz="2400" dirty="0" smtClean="0">
                <a:latin typeface="华文细黑" pitchFamily="2" charset="-122"/>
              </a:rPr>
              <a:t>——</a:t>
            </a:r>
            <a:r>
              <a:rPr lang="zh-CN" altLang="en-US" sz="2400" dirty="0" smtClean="0"/>
              <a:t>使强度硬度提高。</a:t>
            </a:r>
            <a:r>
              <a:rPr lang="zh-CN" altLang="en-US" sz="2800" dirty="0" smtClean="0">
                <a:ea typeface="黑体" pitchFamily="2" charset="-122"/>
              </a:rPr>
              <a:t> </a:t>
            </a:r>
            <a:endParaRPr lang="en-US" altLang="zh-CN" sz="2800" dirty="0" smtClean="0">
              <a:ea typeface="黑体" pitchFamily="2" charset="-122"/>
            </a:endParaRPr>
          </a:p>
          <a:p>
            <a:pPr marL="895350" lvl="1" indent="-381000" eaLnBrk="1" hangingPunct="1">
              <a:lnSpc>
                <a:spcPct val="120000"/>
              </a:lnSpc>
              <a:spcBef>
                <a:spcPts val="0"/>
              </a:spcBef>
            </a:pPr>
            <a:r>
              <a:rPr lang="zh-CN" altLang="en-US" sz="2400" dirty="0" smtClean="0"/>
              <a:t>用于航空</a:t>
            </a:r>
            <a:r>
              <a:rPr lang="zh-CN" altLang="en-US" sz="2400" dirty="0" smtClean="0"/>
              <a:t>发动机</a:t>
            </a:r>
            <a:endParaRPr lang="en-US" altLang="zh-CN" sz="2400" dirty="0" smtClean="0"/>
          </a:p>
          <a:p>
            <a:pPr marL="1295400" lvl="2" indent="-381000" eaLnBrk="1" hangingPunct="1">
              <a:lnSpc>
                <a:spcPct val="120000"/>
              </a:lnSpc>
              <a:spcBef>
                <a:spcPts val="0"/>
              </a:spcBef>
              <a:buNone/>
            </a:pPr>
            <a:r>
              <a:rPr lang="zh-CN" altLang="en-US" sz="2000" dirty="0" smtClean="0"/>
              <a:t>如压气机</a:t>
            </a:r>
            <a:r>
              <a:rPr lang="zh-CN" altLang="en-US" sz="2000" dirty="0" smtClean="0"/>
              <a:t>机匣、叶片、壳体等。</a:t>
            </a:r>
          </a:p>
        </p:txBody>
      </p:sp>
      <p:pic>
        <p:nvPicPr>
          <p:cNvPr id="3" name="Picture 30" descr="image010"/>
          <p:cNvPicPr>
            <a:picLocks noChangeAspect="1" noChangeArrowheads="1"/>
          </p:cNvPicPr>
          <p:nvPr/>
        </p:nvPicPr>
        <p:blipFill>
          <a:blip r:embed="rId2" cstate="print"/>
          <a:srcRect/>
          <a:stretch>
            <a:fillRect/>
          </a:stretch>
        </p:blipFill>
        <p:spPr bwMode="auto">
          <a:xfrm>
            <a:off x="6588224" y="476672"/>
            <a:ext cx="2483768" cy="179488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28674">
                                            <p:txEl>
                                              <p:pRg st="1" end="1"/>
                                            </p:txEl>
                                          </p:spTgt>
                                        </p:tgtEl>
                                        <p:attrNameLst>
                                          <p:attrName>style.visibility</p:attrName>
                                        </p:attrNameLst>
                                      </p:cBhvr>
                                      <p:to>
                                        <p:strVal val="visible"/>
                                      </p:to>
                                    </p:set>
                                    <p:animEffect transition="in" filter="blinds(horizontal)">
                                      <p:cBhvr>
                                        <p:cTn id="11" dur="500"/>
                                        <p:tgtEl>
                                          <p:spTgt spid="28674">
                                            <p:txEl>
                                              <p:pRg st="1" end="1"/>
                                            </p:txEl>
                                          </p:spTgt>
                                        </p:tgtEl>
                                      </p:cBhvr>
                                    </p:animEffect>
                                  </p:childTnLst>
                                </p:cTn>
                              </p:par>
                              <p:par>
                                <p:cTn id="12" presetID="3" presetClass="entr" presetSubtype="10" fill="hold" nodeType="withEffect">
                                  <p:stCondLst>
                                    <p:cond delay="0"/>
                                  </p:stCondLst>
                                  <p:childTnLst>
                                    <p:set>
                                      <p:cBhvr>
                                        <p:cTn id="13" dur="1" fill="hold">
                                          <p:stCondLst>
                                            <p:cond delay="0"/>
                                          </p:stCondLst>
                                        </p:cTn>
                                        <p:tgtEl>
                                          <p:spTgt spid="28674">
                                            <p:txEl>
                                              <p:pRg st="2" end="2"/>
                                            </p:txEl>
                                          </p:spTgt>
                                        </p:tgtEl>
                                        <p:attrNameLst>
                                          <p:attrName>style.visibility</p:attrName>
                                        </p:attrNameLst>
                                      </p:cBhvr>
                                      <p:to>
                                        <p:strVal val="visible"/>
                                      </p:to>
                                    </p:set>
                                    <p:animEffect transition="in" filter="blinds(horizontal)">
                                      <p:cBhvr>
                                        <p:cTn id="14" dur="500"/>
                                        <p:tgtEl>
                                          <p:spTgt spid="28674">
                                            <p:txEl>
                                              <p:pRg st="2" end="2"/>
                                            </p:txEl>
                                          </p:spTgt>
                                        </p:tgtEl>
                                      </p:cBhvr>
                                    </p:animEffect>
                                  </p:childTnLst>
                                </p:cTn>
                              </p:par>
                              <p:par>
                                <p:cTn id="15" presetID="3" presetClass="entr" presetSubtype="10" fill="hold" nodeType="withEffect">
                                  <p:stCondLst>
                                    <p:cond delay="0"/>
                                  </p:stCondLst>
                                  <p:childTnLst>
                                    <p:set>
                                      <p:cBhvr>
                                        <p:cTn id="16" dur="1" fill="hold">
                                          <p:stCondLst>
                                            <p:cond delay="0"/>
                                          </p:stCondLst>
                                        </p:cTn>
                                        <p:tgtEl>
                                          <p:spTgt spid="28674">
                                            <p:txEl>
                                              <p:pRg st="3" end="3"/>
                                            </p:txEl>
                                          </p:spTgt>
                                        </p:tgtEl>
                                        <p:attrNameLst>
                                          <p:attrName>style.visibility</p:attrName>
                                        </p:attrNameLst>
                                      </p:cBhvr>
                                      <p:to>
                                        <p:strVal val="visible"/>
                                      </p:to>
                                    </p:set>
                                    <p:animEffect transition="in" filter="blinds(horizontal)">
                                      <p:cBhvr>
                                        <p:cTn id="17" dur="500"/>
                                        <p:tgtEl>
                                          <p:spTgt spid="28674">
                                            <p:txEl>
                                              <p:pRg st="3" end="3"/>
                                            </p:txEl>
                                          </p:spTgt>
                                        </p:tgtEl>
                                      </p:cBhvr>
                                    </p:animEffect>
                                  </p:childTnLst>
                                </p:cTn>
                              </p:par>
                            </p:childTnLst>
                          </p:cTn>
                        </p:par>
                        <p:par>
                          <p:cTn id="18" fill="hold">
                            <p:stCondLst>
                              <p:cond delay="500"/>
                            </p:stCondLst>
                            <p:childTnLst>
                              <p:par>
                                <p:cTn id="19" presetID="3" presetClass="entr" presetSubtype="10" fill="hold" nodeType="afterEffect">
                                  <p:stCondLst>
                                    <p:cond delay="0"/>
                                  </p:stCondLst>
                                  <p:childTnLst>
                                    <p:set>
                                      <p:cBhvr>
                                        <p:cTn id="20" dur="1" fill="hold">
                                          <p:stCondLst>
                                            <p:cond delay="0"/>
                                          </p:stCondLst>
                                        </p:cTn>
                                        <p:tgtEl>
                                          <p:spTgt spid="28674">
                                            <p:txEl>
                                              <p:pRg st="4" end="4"/>
                                            </p:txEl>
                                          </p:spTgt>
                                        </p:tgtEl>
                                        <p:attrNameLst>
                                          <p:attrName>style.visibility</p:attrName>
                                        </p:attrNameLst>
                                      </p:cBhvr>
                                      <p:to>
                                        <p:strVal val="visible"/>
                                      </p:to>
                                    </p:set>
                                    <p:animEffect transition="in" filter="blinds(horizontal)">
                                      <p:cBhvr>
                                        <p:cTn id="21" dur="500"/>
                                        <p:tgtEl>
                                          <p:spTgt spid="28674">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28674">
                                            <p:txEl>
                                              <p:pRg st="5" end="5"/>
                                            </p:txEl>
                                          </p:spTgt>
                                        </p:tgtEl>
                                        <p:attrNameLst>
                                          <p:attrName>style.visibility</p:attrName>
                                        </p:attrNameLst>
                                      </p:cBhvr>
                                      <p:to>
                                        <p:strVal val="visible"/>
                                      </p:to>
                                    </p:set>
                                    <p:animEffect transition="in" filter="blinds(horizontal)">
                                      <p:cBhvr>
                                        <p:cTn id="24" dur="500"/>
                                        <p:tgtEl>
                                          <p:spTgt spid="28674">
                                            <p:txEl>
                                              <p:pRg st="5" end="5"/>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28674">
                                            <p:txEl>
                                              <p:pRg st="6" end="6"/>
                                            </p:txEl>
                                          </p:spTgt>
                                        </p:tgtEl>
                                        <p:attrNameLst>
                                          <p:attrName>style.visibility</p:attrName>
                                        </p:attrNameLst>
                                      </p:cBhvr>
                                      <p:to>
                                        <p:strVal val="visible"/>
                                      </p:to>
                                    </p:set>
                                    <p:animEffect transition="in" filter="blinds(horizontal)">
                                      <p:cBhvr>
                                        <p:cTn id="27" dur="500"/>
                                        <p:tgtEl>
                                          <p:spTgt spid="28674">
                                            <p:txEl>
                                              <p:pRg st="6" end="6"/>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28674">
                                            <p:txEl>
                                              <p:pRg st="7" end="7"/>
                                            </p:txEl>
                                          </p:spTgt>
                                        </p:tgtEl>
                                        <p:attrNameLst>
                                          <p:attrName>style.visibility</p:attrName>
                                        </p:attrNameLst>
                                      </p:cBhvr>
                                      <p:to>
                                        <p:strVal val="visible"/>
                                      </p:to>
                                    </p:set>
                                    <p:animEffect transition="in" filter="blinds(horizontal)">
                                      <p:cBhvr>
                                        <p:cTn id="30" dur="500"/>
                                        <p:tgtEl>
                                          <p:spTgt spid="28674">
                                            <p:txEl>
                                              <p:pRg st="7" end="7"/>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28674">
                                            <p:txEl>
                                              <p:pRg st="8" end="8"/>
                                            </p:txEl>
                                          </p:spTgt>
                                        </p:tgtEl>
                                        <p:attrNameLst>
                                          <p:attrName>style.visibility</p:attrName>
                                        </p:attrNameLst>
                                      </p:cBhvr>
                                      <p:to>
                                        <p:strVal val="visible"/>
                                      </p:to>
                                    </p:set>
                                    <p:animEffect transition="in" filter="blinds(horizontal)">
                                      <p:cBhvr>
                                        <p:cTn id="33" dur="500"/>
                                        <p:tgtEl>
                                          <p:spTgt spid="28674">
                                            <p:txEl>
                                              <p:pRg st="8" end="8"/>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28674">
                                            <p:txEl>
                                              <p:pRg st="9" end="9"/>
                                            </p:txEl>
                                          </p:spTgt>
                                        </p:tgtEl>
                                        <p:attrNameLst>
                                          <p:attrName>style.visibility</p:attrName>
                                        </p:attrNameLst>
                                      </p:cBhvr>
                                      <p:to>
                                        <p:strVal val="visible"/>
                                      </p:to>
                                    </p:set>
                                    <p:animEffect transition="in" filter="blinds(horizontal)">
                                      <p:cBhvr>
                                        <p:cTn id="36" dur="500"/>
                                        <p:tgtEl>
                                          <p:spTgt spid="28674">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28674">
                                            <p:txEl>
                                              <p:pRg st="10" end="10"/>
                                            </p:txEl>
                                          </p:spTgt>
                                        </p:tgtEl>
                                        <p:attrNameLst>
                                          <p:attrName>style.visibility</p:attrName>
                                        </p:attrNameLst>
                                      </p:cBhvr>
                                      <p:to>
                                        <p:strVal val="visible"/>
                                      </p:to>
                                    </p:set>
                                    <p:animEffect transition="in" filter="blinds(horizontal)">
                                      <p:cBhvr>
                                        <p:cTn id="41" dur="500"/>
                                        <p:tgtEl>
                                          <p:spTgt spid="28674">
                                            <p:txEl>
                                              <p:pRg st="10" end="10"/>
                                            </p:txEl>
                                          </p:spTgt>
                                        </p:tgtEl>
                                      </p:cBhvr>
                                    </p:animEffect>
                                  </p:childTnLst>
                                </p:cTn>
                              </p:par>
                              <p:par>
                                <p:cTn id="42" presetID="3" presetClass="entr" presetSubtype="10" fill="hold" nodeType="withEffect">
                                  <p:stCondLst>
                                    <p:cond delay="0"/>
                                  </p:stCondLst>
                                  <p:childTnLst>
                                    <p:set>
                                      <p:cBhvr>
                                        <p:cTn id="43" dur="1" fill="hold">
                                          <p:stCondLst>
                                            <p:cond delay="0"/>
                                          </p:stCondLst>
                                        </p:cTn>
                                        <p:tgtEl>
                                          <p:spTgt spid="28674">
                                            <p:txEl>
                                              <p:pRg st="11" end="11"/>
                                            </p:txEl>
                                          </p:spTgt>
                                        </p:tgtEl>
                                        <p:attrNameLst>
                                          <p:attrName>style.visibility</p:attrName>
                                        </p:attrNameLst>
                                      </p:cBhvr>
                                      <p:to>
                                        <p:strVal val="visible"/>
                                      </p:to>
                                    </p:set>
                                    <p:animEffect transition="in" filter="blinds(horizontal)">
                                      <p:cBhvr>
                                        <p:cTn id="44" dur="500"/>
                                        <p:tgtEl>
                                          <p:spTgt spid="28674">
                                            <p:txEl>
                                              <p:pRg st="11" end="11"/>
                                            </p:txEl>
                                          </p:spTgt>
                                        </p:tgtEl>
                                      </p:cBhvr>
                                    </p:animEffect>
                                  </p:childTnLst>
                                </p:cTn>
                              </p:par>
                            </p:childTnLst>
                          </p:cTn>
                        </p:par>
                        <p:par>
                          <p:cTn id="45" fill="hold">
                            <p:stCondLst>
                              <p:cond delay="500"/>
                            </p:stCondLst>
                            <p:childTnLst>
                              <p:par>
                                <p:cTn id="46" presetID="3" presetClass="entr" presetSubtype="10" fill="hold" nodeType="after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blinds(horizontal)">
                                      <p:cBhvr>
                                        <p:cTn id="4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矩形 8"/>
          <p:cNvSpPr>
            <a:spLocks noChangeArrowheads="1"/>
          </p:cNvSpPr>
          <p:nvPr/>
        </p:nvSpPr>
        <p:spPr bwMode="auto">
          <a:xfrm>
            <a:off x="3492500" y="3644900"/>
            <a:ext cx="2303463" cy="338138"/>
          </a:xfrm>
          <a:prstGeom prst="rect">
            <a:avLst/>
          </a:prstGeom>
          <a:noFill/>
          <a:ln w="9525">
            <a:noFill/>
            <a:miter lim="800000"/>
            <a:headEnd/>
            <a:tailEnd/>
          </a:ln>
        </p:spPr>
        <p:txBody>
          <a:bodyPr>
            <a:spAutoFit/>
          </a:bodyPr>
          <a:lstStyle/>
          <a:p>
            <a:endParaRPr lang="zh-CN" altLang="en-US"/>
          </a:p>
        </p:txBody>
      </p:sp>
      <p:pic>
        <p:nvPicPr>
          <p:cNvPr id="29700" name="Picture 4"/>
          <p:cNvPicPr>
            <a:picLocks noChangeAspect="1" noChangeArrowheads="1"/>
          </p:cNvPicPr>
          <p:nvPr/>
        </p:nvPicPr>
        <p:blipFill>
          <a:blip r:embed="rId2" cstate="print"/>
          <a:srcRect/>
          <a:stretch>
            <a:fillRect/>
          </a:stretch>
        </p:blipFill>
        <p:spPr bwMode="auto">
          <a:xfrm>
            <a:off x="4788024" y="476672"/>
            <a:ext cx="4125838" cy="3076696"/>
          </a:xfrm>
          <a:prstGeom prst="rect">
            <a:avLst/>
          </a:prstGeom>
          <a:noFill/>
          <a:ln w="9525">
            <a:noFill/>
            <a:miter lim="800000"/>
            <a:headEnd/>
            <a:tailEnd/>
          </a:ln>
        </p:spPr>
      </p:pic>
      <p:sp>
        <p:nvSpPr>
          <p:cNvPr id="6" name="矩形 5"/>
          <p:cNvSpPr/>
          <p:nvPr/>
        </p:nvSpPr>
        <p:spPr>
          <a:xfrm>
            <a:off x="467544" y="404664"/>
            <a:ext cx="4824536" cy="1569660"/>
          </a:xfrm>
          <a:prstGeom prst="rect">
            <a:avLst/>
          </a:prstGeom>
        </p:spPr>
        <p:txBody>
          <a:bodyPr wrap="square">
            <a:spAutoFit/>
          </a:bodyPr>
          <a:lstStyle/>
          <a:p>
            <a:pPr marL="285750" indent="-285750" defTabSz="0">
              <a:lnSpc>
                <a:spcPct val="120000"/>
              </a:lnSpc>
              <a:spcBef>
                <a:spcPts val="0"/>
              </a:spcBef>
              <a:buClr>
                <a:srgbClr val="800080"/>
              </a:buClr>
              <a:defRPr/>
            </a:pPr>
            <a:r>
              <a:rPr lang="zh-CN" altLang="en-US" sz="2800" b="1" kern="0" dirty="0" smtClean="0">
                <a:solidFill>
                  <a:srgbClr val="000000"/>
                </a:solidFill>
                <a:latin typeface="黑体" pitchFamily="2" charset="-122"/>
                <a:ea typeface="黑体" pitchFamily="2" charset="-122"/>
                <a:sym typeface="Arial" pitchFamily="34" charset="0"/>
              </a:rPr>
              <a:t>例：蛟龙</a:t>
            </a:r>
            <a:endParaRPr lang="en-US" altLang="zh-CN" sz="2800" b="1" kern="0" dirty="0" smtClean="0">
              <a:solidFill>
                <a:srgbClr val="000000"/>
              </a:solidFill>
              <a:latin typeface="黑体" pitchFamily="2" charset="-122"/>
              <a:ea typeface="黑体" pitchFamily="2" charset="-122"/>
              <a:sym typeface="Arial" pitchFamily="34" charset="0"/>
            </a:endParaRPr>
          </a:p>
          <a:p>
            <a:pPr marL="742950" lvl="1" indent="-285750" defTabSz="0">
              <a:lnSpc>
                <a:spcPct val="120000"/>
              </a:lnSpc>
              <a:spcBef>
                <a:spcPts val="0"/>
              </a:spcBef>
              <a:buClr>
                <a:srgbClr val="800080"/>
              </a:buClr>
              <a:defRPr/>
            </a:pPr>
            <a:r>
              <a:rPr lang="zh-CN" altLang="en-US" sz="2800" b="1" kern="0" dirty="0" smtClean="0">
                <a:latin typeface="楷体_GB2312" pitchFamily="49" charset="-122"/>
                <a:ea typeface="楷体_GB2312" pitchFamily="49" charset="-122"/>
                <a:sym typeface="Arial" pitchFamily="34" charset="0"/>
              </a:rPr>
              <a:t>深潜记录：</a:t>
            </a:r>
            <a:r>
              <a:rPr lang="en-US" altLang="zh-CN" sz="2800" b="1" kern="0" dirty="0" smtClean="0">
                <a:latin typeface="楷体_GB2312" pitchFamily="49" charset="-122"/>
                <a:ea typeface="楷体_GB2312" pitchFamily="49" charset="-122"/>
                <a:sym typeface="Arial" pitchFamily="34" charset="0"/>
              </a:rPr>
              <a:t>7020</a:t>
            </a:r>
            <a:r>
              <a:rPr lang="zh-CN" altLang="en-US" sz="2800" b="1" kern="0" dirty="0" smtClean="0">
                <a:latin typeface="楷体_GB2312" pitchFamily="49" charset="-122"/>
                <a:ea typeface="楷体_GB2312" pitchFamily="49" charset="-122"/>
                <a:sym typeface="Arial" pitchFamily="34" charset="0"/>
              </a:rPr>
              <a:t>米</a:t>
            </a:r>
            <a:endParaRPr lang="en-US" altLang="zh-CN" sz="2800" b="1" kern="0" dirty="0" smtClean="0">
              <a:latin typeface="楷体_GB2312" pitchFamily="49" charset="-122"/>
              <a:ea typeface="楷体_GB2312" pitchFamily="49" charset="-122"/>
              <a:sym typeface="Arial" pitchFamily="34" charset="0"/>
            </a:endParaRPr>
          </a:p>
          <a:p>
            <a:pPr marL="742950" lvl="1" indent="-285750" defTabSz="0">
              <a:lnSpc>
                <a:spcPct val="120000"/>
              </a:lnSpc>
              <a:spcBef>
                <a:spcPts val="0"/>
              </a:spcBef>
              <a:buClr>
                <a:srgbClr val="0000CC"/>
              </a:buClr>
              <a:buFont typeface="Wingdings" pitchFamily="2" charset="2"/>
              <a:buChar char="u"/>
              <a:defRPr/>
            </a:pPr>
            <a:r>
              <a:rPr lang="zh-CN" altLang="en-US" sz="2400" b="1" kern="0" dirty="0" smtClean="0">
                <a:solidFill>
                  <a:srgbClr val="0000FF"/>
                </a:solidFill>
                <a:latin typeface="楷体_GB2312" pitchFamily="49" charset="-122"/>
                <a:ea typeface="楷体_GB2312" pitchFamily="49" charset="-122"/>
                <a:sym typeface="Arial" pitchFamily="34" charset="0"/>
              </a:rPr>
              <a:t>高强度钛合金</a:t>
            </a:r>
            <a:endParaRPr lang="zh-CN" altLang="en-US" sz="2400" b="1" kern="0" dirty="0">
              <a:solidFill>
                <a:srgbClr val="0000FF"/>
              </a:solidFill>
              <a:latin typeface="楷体_GB2312" pitchFamily="49" charset="-122"/>
              <a:ea typeface="楷体_GB2312" pitchFamily="49" charset="-122"/>
              <a:sym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rrowheads="1"/>
          </p:cNvSpPr>
          <p:nvPr>
            <p:ph type="title"/>
          </p:nvPr>
        </p:nvSpPr>
        <p:spPr>
          <a:xfrm>
            <a:off x="301625" y="453008"/>
            <a:ext cx="8540750" cy="671736"/>
          </a:xfrm>
        </p:spPr>
        <p:txBody>
          <a:bodyPr/>
          <a:lstStyle/>
          <a:p>
            <a:pPr eaLnBrk="1" hangingPunct="1"/>
            <a:r>
              <a:rPr lang="zh-CN" altLang="en-US" sz="3200" b="1" dirty="0" smtClean="0"/>
              <a:t>本节主要</a:t>
            </a:r>
            <a:r>
              <a:rPr lang="zh-CN" altLang="en-US" sz="3200" b="1" dirty="0" smtClean="0"/>
              <a:t>内容</a:t>
            </a:r>
          </a:p>
        </p:txBody>
      </p:sp>
      <p:sp>
        <p:nvSpPr>
          <p:cNvPr id="91139" name="Rectangle 3"/>
          <p:cNvSpPr>
            <a:spLocks noGrp="1" noRot="1" noChangeArrowheads="1"/>
          </p:cNvSpPr>
          <p:nvPr>
            <p:ph type="body" idx="1"/>
          </p:nvPr>
        </p:nvSpPr>
        <p:spPr>
          <a:xfrm>
            <a:off x="373633" y="1052736"/>
            <a:ext cx="8374831" cy="5184081"/>
          </a:xfrm>
        </p:spPr>
        <p:txBody>
          <a:bodyPr/>
          <a:lstStyle/>
          <a:p>
            <a:pPr eaLnBrk="1" hangingPunct="1">
              <a:lnSpc>
                <a:spcPct val="120000"/>
              </a:lnSpc>
              <a:spcBef>
                <a:spcPts val="600"/>
              </a:spcBef>
            </a:pPr>
            <a:r>
              <a:rPr lang="zh-CN" altLang="en-US" sz="2800" dirty="0" smtClean="0"/>
              <a:t>铝及</a:t>
            </a:r>
            <a:r>
              <a:rPr lang="zh-CN" altLang="en-US" sz="2800" dirty="0" smtClean="0"/>
              <a:t>铝合金</a:t>
            </a:r>
            <a:endParaRPr lang="en-US" altLang="zh-CN" sz="2800" dirty="0" smtClean="0">
              <a:solidFill>
                <a:srgbClr val="0000CC"/>
              </a:solidFill>
            </a:endParaRPr>
          </a:p>
          <a:p>
            <a:pPr lvl="1" eaLnBrk="1" hangingPunct="1">
              <a:lnSpc>
                <a:spcPct val="120000"/>
              </a:lnSpc>
              <a:spcBef>
                <a:spcPts val="600"/>
              </a:spcBef>
            </a:pPr>
            <a:r>
              <a:rPr lang="zh-CN" altLang="en-US" sz="2400" dirty="0" smtClean="0">
                <a:solidFill>
                  <a:srgbClr val="0000CC"/>
                </a:solidFill>
                <a:latin typeface="黑体" pitchFamily="2" charset="-122"/>
                <a:ea typeface="黑体" pitchFamily="2" charset="-122"/>
              </a:rPr>
              <a:t>铝及铝合金的</a:t>
            </a:r>
            <a:r>
              <a:rPr lang="zh-CN" altLang="en-US" sz="2400" dirty="0" smtClean="0">
                <a:solidFill>
                  <a:srgbClr val="0000CC"/>
                </a:solidFill>
                <a:latin typeface="黑体" pitchFamily="2" charset="-122"/>
                <a:ea typeface="黑体" pitchFamily="2" charset="-122"/>
              </a:rPr>
              <a:t>特性</a:t>
            </a:r>
            <a:endParaRPr lang="en-US" altLang="zh-CN" sz="2400" dirty="0" smtClean="0">
              <a:solidFill>
                <a:srgbClr val="0000CC"/>
              </a:solidFill>
              <a:latin typeface="黑体" pitchFamily="2" charset="-122"/>
              <a:ea typeface="黑体" pitchFamily="2" charset="-122"/>
            </a:endParaRPr>
          </a:p>
          <a:p>
            <a:pPr lvl="1" eaLnBrk="1" hangingPunct="1">
              <a:lnSpc>
                <a:spcPct val="120000"/>
              </a:lnSpc>
              <a:spcBef>
                <a:spcPts val="600"/>
              </a:spcBef>
            </a:pPr>
            <a:r>
              <a:rPr lang="zh-CN" altLang="en-US" sz="2400" dirty="0" smtClean="0">
                <a:solidFill>
                  <a:srgbClr val="0000CC"/>
                </a:solidFill>
                <a:latin typeface="黑体" pitchFamily="2" charset="-122"/>
                <a:ea typeface="黑体" pitchFamily="2" charset="-122"/>
              </a:rPr>
              <a:t>铝合金</a:t>
            </a:r>
            <a:r>
              <a:rPr lang="zh-CN" altLang="en-US" sz="2400" dirty="0" smtClean="0">
                <a:solidFill>
                  <a:srgbClr val="0000CC"/>
                </a:solidFill>
                <a:latin typeface="黑体" pitchFamily="2" charset="-122"/>
                <a:ea typeface="黑体" pitchFamily="2" charset="-122"/>
              </a:rPr>
              <a:t>的</a:t>
            </a:r>
            <a:r>
              <a:rPr lang="zh-CN" altLang="en-US" sz="2400" dirty="0" smtClean="0">
                <a:solidFill>
                  <a:srgbClr val="0000CC"/>
                </a:solidFill>
                <a:latin typeface="黑体" pitchFamily="2" charset="-122"/>
                <a:ea typeface="黑体" pitchFamily="2" charset="-122"/>
              </a:rPr>
              <a:t>强化（</a:t>
            </a:r>
            <a:r>
              <a:rPr lang="zh-CN" altLang="en-US" sz="2400" dirty="0" smtClean="0">
                <a:solidFill>
                  <a:srgbClr val="0000CC"/>
                </a:solidFill>
                <a:latin typeface="黑体" pitchFamily="2" charset="-122"/>
                <a:ea typeface="黑体" pitchFamily="2" charset="-122"/>
              </a:rPr>
              <a:t>时效处理</a:t>
            </a:r>
            <a:r>
              <a:rPr lang="zh-CN" altLang="en-US" sz="2400" dirty="0" smtClean="0">
                <a:solidFill>
                  <a:srgbClr val="0000CC"/>
                </a:solidFill>
                <a:latin typeface="黑体" pitchFamily="2" charset="-122"/>
                <a:ea typeface="黑体" pitchFamily="2" charset="-122"/>
              </a:rPr>
              <a:t>）</a:t>
            </a:r>
            <a:endParaRPr lang="en-US" altLang="zh-CN" sz="2400" dirty="0" smtClean="0">
              <a:solidFill>
                <a:srgbClr val="0000CC"/>
              </a:solidFill>
              <a:latin typeface="黑体" pitchFamily="2" charset="-122"/>
              <a:ea typeface="黑体" pitchFamily="2" charset="-122"/>
            </a:endParaRPr>
          </a:p>
          <a:p>
            <a:pPr lvl="1" eaLnBrk="1" hangingPunct="1">
              <a:lnSpc>
                <a:spcPct val="120000"/>
              </a:lnSpc>
              <a:spcBef>
                <a:spcPts val="600"/>
              </a:spcBef>
            </a:pPr>
            <a:r>
              <a:rPr lang="zh-CN" altLang="en-US" sz="2400" dirty="0" smtClean="0">
                <a:latin typeface="黑体" pitchFamily="2" charset="-122"/>
                <a:ea typeface="黑体" pitchFamily="2" charset="-122"/>
              </a:rPr>
              <a:t>常用</a:t>
            </a:r>
            <a:r>
              <a:rPr lang="zh-CN" altLang="en-US" sz="2400" dirty="0" smtClean="0">
                <a:latin typeface="黑体" pitchFamily="2" charset="-122"/>
                <a:ea typeface="黑体" pitchFamily="2" charset="-122"/>
              </a:rPr>
              <a:t>铝合金选用</a:t>
            </a:r>
            <a:r>
              <a:rPr lang="zh-CN" altLang="en-US" sz="2400" dirty="0" smtClean="0">
                <a:latin typeface="黑体" pitchFamily="2" charset="-122"/>
                <a:ea typeface="黑体" pitchFamily="2" charset="-122"/>
              </a:rPr>
              <a:t>原则</a:t>
            </a:r>
            <a:endParaRPr lang="en-US" altLang="zh-CN" sz="2400" dirty="0" smtClean="0">
              <a:latin typeface="黑体" pitchFamily="2" charset="-122"/>
              <a:ea typeface="黑体" pitchFamily="2" charset="-122"/>
            </a:endParaRPr>
          </a:p>
          <a:p>
            <a:pPr lvl="1" eaLnBrk="1" hangingPunct="1">
              <a:lnSpc>
                <a:spcPct val="120000"/>
              </a:lnSpc>
              <a:spcBef>
                <a:spcPts val="600"/>
              </a:spcBef>
            </a:pPr>
            <a:r>
              <a:rPr lang="zh-CN" altLang="en-US" sz="2400" dirty="0" smtClean="0">
                <a:latin typeface="黑体" pitchFamily="2" charset="-122"/>
                <a:ea typeface="黑体" pitchFamily="2" charset="-122"/>
              </a:rPr>
              <a:t>铝合金</a:t>
            </a:r>
            <a:r>
              <a:rPr lang="zh-CN" altLang="en-US" sz="2400" dirty="0" smtClean="0">
                <a:latin typeface="黑体" pitchFamily="2" charset="-122"/>
                <a:ea typeface="黑体" pitchFamily="2" charset="-122"/>
              </a:rPr>
              <a:t>的</a:t>
            </a:r>
            <a:r>
              <a:rPr lang="zh-CN" altLang="en-US" sz="2400" dirty="0" smtClean="0">
                <a:latin typeface="黑体" pitchFamily="2" charset="-122"/>
                <a:ea typeface="黑体" pitchFamily="2" charset="-122"/>
              </a:rPr>
              <a:t>分类与应用</a:t>
            </a:r>
            <a:endParaRPr lang="en-US" altLang="zh-CN" sz="2400" dirty="0" smtClean="0">
              <a:latin typeface="黑体" pitchFamily="2" charset="-122"/>
              <a:ea typeface="黑体" pitchFamily="2" charset="-122"/>
            </a:endParaRPr>
          </a:p>
          <a:p>
            <a:pPr lvl="2" eaLnBrk="1" hangingPunct="1">
              <a:lnSpc>
                <a:spcPct val="120000"/>
              </a:lnSpc>
              <a:spcBef>
                <a:spcPts val="600"/>
              </a:spcBef>
              <a:buFont typeface="Wingdings" pitchFamily="2" charset="2"/>
              <a:buChar char="Ø"/>
            </a:pPr>
            <a:r>
              <a:rPr lang="zh-CN" altLang="en-US" dirty="0" smtClean="0"/>
              <a:t>铸造铝合金、变形</a:t>
            </a:r>
            <a:r>
              <a:rPr lang="zh-CN" altLang="en-US" dirty="0" smtClean="0"/>
              <a:t>铝及合金</a:t>
            </a:r>
            <a:endParaRPr lang="en-US" altLang="zh-CN" dirty="0" smtClean="0"/>
          </a:p>
          <a:p>
            <a:pPr eaLnBrk="1" hangingPunct="1">
              <a:lnSpc>
                <a:spcPct val="120000"/>
              </a:lnSpc>
              <a:spcBef>
                <a:spcPts val="600"/>
              </a:spcBef>
            </a:pPr>
            <a:r>
              <a:rPr lang="zh-CN" altLang="zh-CN" sz="2800" dirty="0" smtClean="0"/>
              <a:t>轴承合金</a:t>
            </a:r>
            <a:endParaRPr lang="en-US" altLang="zh-CN" sz="2800" dirty="0" smtClean="0"/>
          </a:p>
          <a:p>
            <a:pPr lvl="1" eaLnBrk="1" hangingPunct="1">
              <a:lnSpc>
                <a:spcPct val="120000"/>
              </a:lnSpc>
              <a:spcBef>
                <a:spcPts val="600"/>
              </a:spcBef>
            </a:pPr>
            <a:r>
              <a:rPr lang="zh-CN" altLang="zh-CN" sz="2400" dirty="0" smtClean="0">
                <a:solidFill>
                  <a:srgbClr val="0000CC"/>
                </a:solidFill>
                <a:latin typeface="黑体" pitchFamily="2" charset="-122"/>
                <a:ea typeface="黑体" pitchFamily="2" charset="-122"/>
              </a:rPr>
              <a:t>轴承合金的</a:t>
            </a:r>
            <a:r>
              <a:rPr lang="zh-CN" altLang="zh-CN" sz="2400" dirty="0" smtClean="0">
                <a:solidFill>
                  <a:srgbClr val="0000CC"/>
                </a:solidFill>
                <a:latin typeface="黑体" pitchFamily="2" charset="-122"/>
                <a:ea typeface="黑体" pitchFamily="2" charset="-122"/>
              </a:rPr>
              <a:t>性能</a:t>
            </a:r>
            <a:r>
              <a:rPr lang="zh-CN" altLang="zh-CN" sz="2400" dirty="0" smtClean="0">
                <a:solidFill>
                  <a:srgbClr val="0000CC"/>
                </a:solidFill>
                <a:latin typeface="黑体" pitchFamily="2" charset="-122"/>
                <a:ea typeface="黑体" pitchFamily="2" charset="-122"/>
              </a:rPr>
              <a:t>要求</a:t>
            </a:r>
            <a:r>
              <a:rPr lang="zh-CN" altLang="zh-CN" sz="2400" dirty="0" smtClean="0">
                <a:solidFill>
                  <a:srgbClr val="0000CC"/>
                </a:solidFill>
                <a:latin typeface="黑体" pitchFamily="2" charset="-122"/>
                <a:ea typeface="黑体" pitchFamily="2" charset="-122"/>
              </a:rPr>
              <a:t>与组织</a:t>
            </a:r>
            <a:r>
              <a:rPr lang="zh-CN" altLang="en-US" sz="2400" dirty="0" smtClean="0">
                <a:solidFill>
                  <a:srgbClr val="0000CC"/>
                </a:solidFill>
                <a:latin typeface="黑体" pitchFamily="2" charset="-122"/>
                <a:ea typeface="黑体" pitchFamily="2" charset="-122"/>
              </a:rPr>
              <a:t>特点</a:t>
            </a:r>
            <a:endParaRPr lang="en-US" altLang="zh-CN" sz="2400" dirty="0" smtClean="0">
              <a:solidFill>
                <a:srgbClr val="0000CC"/>
              </a:solidFill>
              <a:latin typeface="黑体" pitchFamily="2" charset="-122"/>
              <a:ea typeface="黑体" pitchFamily="2" charset="-122"/>
            </a:endParaRPr>
          </a:p>
          <a:p>
            <a:pPr lvl="1" eaLnBrk="1" hangingPunct="1">
              <a:lnSpc>
                <a:spcPct val="120000"/>
              </a:lnSpc>
              <a:spcBef>
                <a:spcPts val="600"/>
              </a:spcBef>
            </a:pPr>
            <a:r>
              <a:rPr lang="zh-CN" altLang="en-US" sz="2400" dirty="0" smtClean="0">
                <a:latin typeface="黑体" pitchFamily="2" charset="-122"/>
                <a:ea typeface="黑体" pitchFamily="2" charset="-122"/>
              </a:rPr>
              <a:t>轴承</a:t>
            </a:r>
            <a:r>
              <a:rPr lang="zh-CN" altLang="en-US" sz="2400" dirty="0" smtClean="0">
                <a:latin typeface="黑体" pitchFamily="2" charset="-122"/>
                <a:ea typeface="黑体" pitchFamily="2" charset="-122"/>
              </a:rPr>
              <a:t>合金牌号及</a:t>
            </a:r>
            <a:r>
              <a:rPr lang="zh-CN" altLang="en-US" sz="2400" dirty="0" smtClean="0">
                <a:latin typeface="黑体" pitchFamily="2" charset="-122"/>
                <a:ea typeface="黑体" pitchFamily="2" charset="-122"/>
              </a:rPr>
              <a:t>应用（</a:t>
            </a:r>
            <a:r>
              <a:rPr lang="zh-CN" altLang="en-US" sz="2400" dirty="0" smtClean="0">
                <a:solidFill>
                  <a:srgbClr val="0000CC"/>
                </a:solidFill>
              </a:rPr>
              <a:t>锡基</a:t>
            </a:r>
            <a:r>
              <a:rPr lang="zh-CN" altLang="en-US" sz="2400" dirty="0" smtClean="0">
                <a:solidFill>
                  <a:srgbClr val="0000CC"/>
                </a:solidFill>
              </a:rPr>
              <a:t>轴承</a:t>
            </a:r>
            <a:r>
              <a:rPr lang="zh-CN" altLang="en-US" sz="2400" dirty="0" smtClean="0">
                <a:solidFill>
                  <a:srgbClr val="0000CC"/>
                </a:solidFill>
              </a:rPr>
              <a:t>合金、</a:t>
            </a:r>
            <a:r>
              <a:rPr lang="zh-CN" altLang="en-US" sz="2400" dirty="0" smtClean="0"/>
              <a:t>铅</a:t>
            </a:r>
            <a:r>
              <a:rPr lang="zh-CN" altLang="en-US" sz="2400" dirty="0" smtClean="0"/>
              <a:t>基轴承</a:t>
            </a:r>
            <a:r>
              <a:rPr lang="zh-CN" altLang="en-US" sz="2400" dirty="0" smtClean="0"/>
              <a:t>合金）</a:t>
            </a:r>
            <a:endParaRPr lang="en-US" altLang="zh-CN" dirty="0" smtClean="0"/>
          </a:p>
          <a:p>
            <a:pPr lvl="2" eaLnBrk="1" hangingPunct="1">
              <a:lnSpc>
                <a:spcPct val="120000"/>
              </a:lnSpc>
              <a:spcBef>
                <a:spcPts val="600"/>
              </a:spcBef>
              <a:buFont typeface="Wingdings" pitchFamily="2" charset="2"/>
              <a:buChar char="Ø"/>
            </a:pPr>
            <a:r>
              <a:rPr lang="zh-CN" altLang="en-US" dirty="0" smtClean="0">
                <a:solidFill>
                  <a:srgbClr val="0000CC"/>
                </a:solidFill>
              </a:rPr>
              <a:t>组织、性能、应用</a:t>
            </a:r>
            <a:endParaRPr lang="zh-CN" altLang="zh-CN" dirty="0" smtClean="0">
              <a:solidFill>
                <a:srgbClr val="0000CC"/>
              </a:solidFill>
            </a:endParaRPr>
          </a:p>
          <a:p>
            <a:pPr lvl="1" eaLnBrk="1" hangingPunct="1">
              <a:lnSpc>
                <a:spcPct val="120000"/>
              </a:lnSpc>
              <a:spcBef>
                <a:spcPts val="600"/>
              </a:spcBef>
            </a:pPr>
            <a:endParaRPr lang="zh-CN" altLang="en-US" sz="2400" b="1"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animEffect transition="in" filter="blinds(horizontal)">
                                      <p:cBhvr>
                                        <p:cTn id="7" dur="500"/>
                                        <p:tgtEl>
                                          <p:spTgt spid="91139">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1139">
                                            <p:txEl>
                                              <p:pRg st="1" end="1"/>
                                            </p:txEl>
                                          </p:spTgt>
                                        </p:tgtEl>
                                        <p:attrNameLst>
                                          <p:attrName>style.visibility</p:attrName>
                                        </p:attrNameLst>
                                      </p:cBhvr>
                                      <p:to>
                                        <p:strVal val="visible"/>
                                      </p:to>
                                    </p:set>
                                    <p:animEffect transition="in" filter="blinds(horizontal)">
                                      <p:cBhvr>
                                        <p:cTn id="10" dur="500"/>
                                        <p:tgtEl>
                                          <p:spTgt spid="91139">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1139">
                                            <p:txEl>
                                              <p:pRg st="2" end="2"/>
                                            </p:txEl>
                                          </p:spTgt>
                                        </p:tgtEl>
                                        <p:attrNameLst>
                                          <p:attrName>style.visibility</p:attrName>
                                        </p:attrNameLst>
                                      </p:cBhvr>
                                      <p:to>
                                        <p:strVal val="visible"/>
                                      </p:to>
                                    </p:set>
                                    <p:animEffect transition="in" filter="blinds(horizontal)">
                                      <p:cBhvr>
                                        <p:cTn id="13" dur="500"/>
                                        <p:tgtEl>
                                          <p:spTgt spid="91139">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91139">
                                            <p:txEl>
                                              <p:pRg st="3" end="3"/>
                                            </p:txEl>
                                          </p:spTgt>
                                        </p:tgtEl>
                                        <p:attrNameLst>
                                          <p:attrName>style.visibility</p:attrName>
                                        </p:attrNameLst>
                                      </p:cBhvr>
                                      <p:to>
                                        <p:strVal val="visible"/>
                                      </p:to>
                                    </p:set>
                                    <p:animEffect transition="in" filter="blinds(horizontal)">
                                      <p:cBhvr>
                                        <p:cTn id="16" dur="500"/>
                                        <p:tgtEl>
                                          <p:spTgt spid="91139">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91139">
                                            <p:txEl>
                                              <p:pRg st="4" end="4"/>
                                            </p:txEl>
                                          </p:spTgt>
                                        </p:tgtEl>
                                        <p:attrNameLst>
                                          <p:attrName>style.visibility</p:attrName>
                                        </p:attrNameLst>
                                      </p:cBhvr>
                                      <p:to>
                                        <p:strVal val="visible"/>
                                      </p:to>
                                    </p:set>
                                    <p:animEffect transition="in" filter="blinds(horizontal)">
                                      <p:cBhvr>
                                        <p:cTn id="19" dur="500"/>
                                        <p:tgtEl>
                                          <p:spTgt spid="91139">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91139">
                                            <p:txEl>
                                              <p:pRg st="5" end="5"/>
                                            </p:txEl>
                                          </p:spTgt>
                                        </p:tgtEl>
                                        <p:attrNameLst>
                                          <p:attrName>style.visibility</p:attrName>
                                        </p:attrNameLst>
                                      </p:cBhvr>
                                      <p:to>
                                        <p:strVal val="visible"/>
                                      </p:to>
                                    </p:set>
                                    <p:animEffect transition="in" filter="blinds(horizontal)">
                                      <p:cBhvr>
                                        <p:cTn id="22" dur="500"/>
                                        <p:tgtEl>
                                          <p:spTgt spid="91139">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1139">
                                            <p:txEl>
                                              <p:pRg st="6" end="6"/>
                                            </p:txEl>
                                          </p:spTgt>
                                        </p:tgtEl>
                                        <p:attrNameLst>
                                          <p:attrName>style.visibility</p:attrName>
                                        </p:attrNameLst>
                                      </p:cBhvr>
                                      <p:to>
                                        <p:strVal val="visible"/>
                                      </p:to>
                                    </p:set>
                                    <p:animEffect transition="in" filter="blinds(horizontal)">
                                      <p:cBhvr>
                                        <p:cTn id="27" dur="500"/>
                                        <p:tgtEl>
                                          <p:spTgt spid="91139">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91139">
                                            <p:txEl>
                                              <p:pRg st="7" end="7"/>
                                            </p:txEl>
                                          </p:spTgt>
                                        </p:tgtEl>
                                        <p:attrNameLst>
                                          <p:attrName>style.visibility</p:attrName>
                                        </p:attrNameLst>
                                      </p:cBhvr>
                                      <p:to>
                                        <p:strVal val="visible"/>
                                      </p:to>
                                    </p:set>
                                    <p:animEffect transition="in" filter="blinds(horizontal)">
                                      <p:cBhvr>
                                        <p:cTn id="30" dur="500"/>
                                        <p:tgtEl>
                                          <p:spTgt spid="91139">
                                            <p:txEl>
                                              <p:pRg st="7" end="7"/>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91139">
                                            <p:txEl>
                                              <p:pRg st="8" end="8"/>
                                            </p:txEl>
                                          </p:spTgt>
                                        </p:tgtEl>
                                        <p:attrNameLst>
                                          <p:attrName>style.visibility</p:attrName>
                                        </p:attrNameLst>
                                      </p:cBhvr>
                                      <p:to>
                                        <p:strVal val="visible"/>
                                      </p:to>
                                    </p:set>
                                    <p:animEffect transition="in" filter="blinds(horizontal)">
                                      <p:cBhvr>
                                        <p:cTn id="33" dur="500"/>
                                        <p:tgtEl>
                                          <p:spTgt spid="91139">
                                            <p:txEl>
                                              <p:pRg st="8" end="8"/>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91139">
                                            <p:txEl>
                                              <p:pRg st="9" end="9"/>
                                            </p:txEl>
                                          </p:spTgt>
                                        </p:tgtEl>
                                        <p:attrNameLst>
                                          <p:attrName>style.visibility</p:attrName>
                                        </p:attrNameLst>
                                      </p:cBhvr>
                                      <p:to>
                                        <p:strVal val="visible"/>
                                      </p:to>
                                    </p:set>
                                    <p:animEffect transition="in" filter="blinds(horizontal)">
                                      <p:cBhvr>
                                        <p:cTn id="36" dur="500"/>
                                        <p:tgtEl>
                                          <p:spTgt spid="9113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Rectangle 3"/>
          <p:cNvSpPr>
            <a:spLocks noGrp="1" noRot="1" noChangeArrowheads="1"/>
          </p:cNvSpPr>
          <p:nvPr>
            <p:ph type="body" idx="1"/>
          </p:nvPr>
        </p:nvSpPr>
        <p:spPr>
          <a:xfrm>
            <a:off x="373633" y="620689"/>
            <a:ext cx="8374831" cy="5256584"/>
          </a:xfrm>
        </p:spPr>
        <p:txBody>
          <a:bodyPr/>
          <a:lstStyle/>
          <a:p>
            <a:pPr eaLnBrk="1" hangingPunct="1">
              <a:lnSpc>
                <a:spcPct val="120000"/>
              </a:lnSpc>
              <a:spcBef>
                <a:spcPts val="600"/>
              </a:spcBef>
            </a:pPr>
            <a:r>
              <a:rPr lang="zh-CN" altLang="zh-CN" sz="2800" dirty="0" smtClean="0"/>
              <a:t>铜及铜</a:t>
            </a:r>
            <a:r>
              <a:rPr lang="zh-CN" altLang="zh-CN" sz="2800" dirty="0" smtClean="0"/>
              <a:t>合金</a:t>
            </a:r>
            <a:endParaRPr lang="en-US" altLang="zh-CN" dirty="0" smtClean="0"/>
          </a:p>
          <a:p>
            <a:pPr lvl="1" eaLnBrk="1" hangingPunct="1">
              <a:lnSpc>
                <a:spcPct val="120000"/>
              </a:lnSpc>
              <a:spcBef>
                <a:spcPts val="600"/>
              </a:spcBef>
            </a:pPr>
            <a:r>
              <a:rPr lang="zh-CN" altLang="en-US" sz="2400" dirty="0" smtClean="0">
                <a:latin typeface="黑体" pitchFamily="2" charset="-122"/>
                <a:ea typeface="黑体" pitchFamily="2" charset="-122"/>
              </a:rPr>
              <a:t>铜及铜合金的</a:t>
            </a:r>
            <a:r>
              <a:rPr lang="zh-CN" altLang="en-US" sz="2400" dirty="0" smtClean="0">
                <a:latin typeface="黑体" pitchFamily="2" charset="-122"/>
                <a:ea typeface="黑体" pitchFamily="2" charset="-122"/>
              </a:rPr>
              <a:t>特性</a:t>
            </a:r>
            <a:endParaRPr lang="en-US" altLang="zh-CN" sz="2400" dirty="0" smtClean="0">
              <a:latin typeface="黑体" pitchFamily="2" charset="-122"/>
              <a:ea typeface="黑体" pitchFamily="2" charset="-122"/>
            </a:endParaRPr>
          </a:p>
          <a:p>
            <a:pPr lvl="1" eaLnBrk="1" hangingPunct="1">
              <a:lnSpc>
                <a:spcPct val="120000"/>
              </a:lnSpc>
              <a:spcBef>
                <a:spcPts val="600"/>
              </a:spcBef>
            </a:pPr>
            <a:r>
              <a:rPr lang="zh-CN" altLang="en-US" sz="2400" dirty="0" smtClean="0">
                <a:latin typeface="黑体" pitchFamily="2" charset="-122"/>
                <a:ea typeface="黑体" pitchFamily="2" charset="-122"/>
              </a:rPr>
              <a:t>铜及其合金的分类与</a:t>
            </a:r>
            <a:r>
              <a:rPr lang="zh-CN" altLang="en-US" sz="2400" dirty="0" smtClean="0">
                <a:latin typeface="黑体" pitchFamily="2" charset="-122"/>
                <a:ea typeface="黑体" pitchFamily="2" charset="-122"/>
              </a:rPr>
              <a:t>牌号</a:t>
            </a:r>
            <a:r>
              <a:rPr lang="zh-CN" altLang="en-US" sz="2400" dirty="0" smtClean="0"/>
              <a:t>（紫铜、黄铜、青铜、白铜）</a:t>
            </a:r>
            <a:endParaRPr lang="en-US" altLang="zh-CN" sz="2400" dirty="0" smtClean="0"/>
          </a:p>
          <a:p>
            <a:pPr lvl="2" eaLnBrk="1" hangingPunct="1">
              <a:lnSpc>
                <a:spcPct val="120000"/>
              </a:lnSpc>
              <a:spcBef>
                <a:spcPts val="600"/>
              </a:spcBef>
              <a:buFont typeface="Wingdings" pitchFamily="2" charset="2"/>
              <a:buChar char="Ø"/>
            </a:pPr>
            <a:r>
              <a:rPr lang="zh-CN" altLang="en-US" dirty="0" smtClean="0"/>
              <a:t>组织、性能、应用</a:t>
            </a:r>
            <a:endParaRPr lang="en-US" altLang="zh-CN" dirty="0" smtClean="0"/>
          </a:p>
          <a:p>
            <a:pPr lvl="1" eaLnBrk="1" hangingPunct="1">
              <a:lnSpc>
                <a:spcPct val="120000"/>
              </a:lnSpc>
              <a:spcBef>
                <a:spcPts val="600"/>
              </a:spcBef>
            </a:pPr>
            <a:r>
              <a:rPr lang="zh-CN" altLang="en-US" sz="2400" dirty="0" smtClean="0">
                <a:latin typeface="黑体" pitchFamily="2" charset="-122"/>
                <a:ea typeface="黑体" pitchFamily="2" charset="-122"/>
              </a:rPr>
              <a:t>常用铜合金选用</a:t>
            </a:r>
            <a:r>
              <a:rPr lang="zh-CN" altLang="en-US" sz="2400" dirty="0" smtClean="0">
                <a:latin typeface="黑体" pitchFamily="2" charset="-122"/>
                <a:ea typeface="黑体" pitchFamily="2" charset="-122"/>
              </a:rPr>
              <a:t>原则</a:t>
            </a:r>
            <a:endParaRPr lang="en-US" altLang="zh-CN" sz="2400" dirty="0" smtClean="0">
              <a:latin typeface="黑体" pitchFamily="2" charset="-122"/>
              <a:ea typeface="黑体" pitchFamily="2" charset="-122"/>
            </a:endParaRPr>
          </a:p>
          <a:p>
            <a:pPr eaLnBrk="1" hangingPunct="1">
              <a:lnSpc>
                <a:spcPct val="120000"/>
              </a:lnSpc>
              <a:spcBef>
                <a:spcPts val="600"/>
              </a:spcBef>
            </a:pPr>
            <a:r>
              <a:rPr lang="zh-CN" altLang="zh-CN" sz="2800" dirty="0" smtClean="0"/>
              <a:t>钛及</a:t>
            </a:r>
            <a:r>
              <a:rPr lang="zh-CN" altLang="zh-CN" sz="2800" dirty="0" smtClean="0"/>
              <a:t>钛合金</a:t>
            </a:r>
            <a:endParaRPr lang="en-US" altLang="zh-CN" sz="2800" dirty="0" smtClean="0"/>
          </a:p>
          <a:p>
            <a:pPr lvl="1" eaLnBrk="1" hangingPunct="1">
              <a:lnSpc>
                <a:spcPct val="120000"/>
              </a:lnSpc>
              <a:spcBef>
                <a:spcPts val="600"/>
              </a:spcBef>
            </a:pPr>
            <a:r>
              <a:rPr lang="zh-CN" altLang="en-US" sz="2400" dirty="0" smtClean="0">
                <a:latin typeface="黑体" pitchFamily="2" charset="-122"/>
                <a:ea typeface="黑体" pitchFamily="2" charset="-122"/>
              </a:rPr>
              <a:t>纯</a:t>
            </a:r>
            <a:r>
              <a:rPr lang="zh-CN" altLang="en-US" sz="2400" dirty="0" smtClean="0">
                <a:latin typeface="黑体" pitchFamily="2" charset="-122"/>
                <a:ea typeface="黑体" pitchFamily="2" charset="-122"/>
              </a:rPr>
              <a:t>钛</a:t>
            </a:r>
            <a:endParaRPr lang="en-US" altLang="zh-CN" sz="2400" dirty="0" smtClean="0">
              <a:latin typeface="黑体" pitchFamily="2" charset="-122"/>
              <a:ea typeface="黑体" pitchFamily="2" charset="-122"/>
            </a:endParaRPr>
          </a:p>
          <a:p>
            <a:pPr lvl="1" eaLnBrk="1" hangingPunct="1">
              <a:lnSpc>
                <a:spcPct val="120000"/>
              </a:lnSpc>
              <a:spcBef>
                <a:spcPts val="600"/>
              </a:spcBef>
            </a:pPr>
            <a:r>
              <a:rPr lang="zh-CN" altLang="en-US" sz="2400" dirty="0" smtClean="0">
                <a:latin typeface="黑体" pitchFamily="2" charset="-122"/>
                <a:ea typeface="黑体" pitchFamily="2" charset="-122"/>
              </a:rPr>
              <a:t>钛合金</a:t>
            </a:r>
            <a:endParaRPr lang="zh-CN" altLang="zh-CN" sz="2400" dirty="0" smtClean="0"/>
          </a:p>
          <a:p>
            <a:pPr lvl="2" eaLnBrk="1" hangingPunct="1">
              <a:lnSpc>
                <a:spcPct val="120000"/>
              </a:lnSpc>
              <a:spcBef>
                <a:spcPts val="600"/>
              </a:spcBef>
              <a:buFont typeface="Wingdings" pitchFamily="2" charset="2"/>
              <a:buChar char="Ø"/>
            </a:pPr>
            <a:r>
              <a:rPr lang="zh-CN" altLang="en-US" dirty="0" smtClean="0"/>
              <a:t>组织、牌号、热处理</a:t>
            </a:r>
            <a:endParaRPr lang="zh-CN" alt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animEffect transition="in" filter="blinds(horizontal)">
                                      <p:cBhvr>
                                        <p:cTn id="7" dur="500"/>
                                        <p:tgtEl>
                                          <p:spTgt spid="91139">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1139">
                                            <p:txEl>
                                              <p:pRg st="1" end="1"/>
                                            </p:txEl>
                                          </p:spTgt>
                                        </p:tgtEl>
                                        <p:attrNameLst>
                                          <p:attrName>style.visibility</p:attrName>
                                        </p:attrNameLst>
                                      </p:cBhvr>
                                      <p:to>
                                        <p:strVal val="visible"/>
                                      </p:to>
                                    </p:set>
                                    <p:animEffect transition="in" filter="blinds(horizontal)">
                                      <p:cBhvr>
                                        <p:cTn id="10" dur="500"/>
                                        <p:tgtEl>
                                          <p:spTgt spid="91139">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1139">
                                            <p:txEl>
                                              <p:pRg st="2" end="2"/>
                                            </p:txEl>
                                          </p:spTgt>
                                        </p:tgtEl>
                                        <p:attrNameLst>
                                          <p:attrName>style.visibility</p:attrName>
                                        </p:attrNameLst>
                                      </p:cBhvr>
                                      <p:to>
                                        <p:strVal val="visible"/>
                                      </p:to>
                                    </p:set>
                                    <p:animEffect transition="in" filter="blinds(horizontal)">
                                      <p:cBhvr>
                                        <p:cTn id="13" dur="500"/>
                                        <p:tgtEl>
                                          <p:spTgt spid="91139">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91139">
                                            <p:txEl>
                                              <p:pRg st="3" end="3"/>
                                            </p:txEl>
                                          </p:spTgt>
                                        </p:tgtEl>
                                        <p:attrNameLst>
                                          <p:attrName>style.visibility</p:attrName>
                                        </p:attrNameLst>
                                      </p:cBhvr>
                                      <p:to>
                                        <p:strVal val="visible"/>
                                      </p:to>
                                    </p:set>
                                    <p:animEffect transition="in" filter="blinds(horizontal)">
                                      <p:cBhvr>
                                        <p:cTn id="16" dur="500"/>
                                        <p:tgtEl>
                                          <p:spTgt spid="91139">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91139">
                                            <p:txEl>
                                              <p:pRg st="4" end="4"/>
                                            </p:txEl>
                                          </p:spTgt>
                                        </p:tgtEl>
                                        <p:attrNameLst>
                                          <p:attrName>style.visibility</p:attrName>
                                        </p:attrNameLst>
                                      </p:cBhvr>
                                      <p:to>
                                        <p:strVal val="visible"/>
                                      </p:to>
                                    </p:set>
                                    <p:animEffect transition="in" filter="blinds(horizontal)">
                                      <p:cBhvr>
                                        <p:cTn id="19" dur="500"/>
                                        <p:tgtEl>
                                          <p:spTgt spid="91139">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91139">
                                            <p:txEl>
                                              <p:pRg st="5" end="5"/>
                                            </p:txEl>
                                          </p:spTgt>
                                        </p:tgtEl>
                                        <p:attrNameLst>
                                          <p:attrName>style.visibility</p:attrName>
                                        </p:attrNameLst>
                                      </p:cBhvr>
                                      <p:to>
                                        <p:strVal val="visible"/>
                                      </p:to>
                                    </p:set>
                                    <p:animEffect transition="in" filter="blinds(horizontal)">
                                      <p:cBhvr>
                                        <p:cTn id="24" dur="500"/>
                                        <p:tgtEl>
                                          <p:spTgt spid="91139">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91139">
                                            <p:txEl>
                                              <p:pRg st="6" end="6"/>
                                            </p:txEl>
                                          </p:spTgt>
                                        </p:tgtEl>
                                        <p:attrNameLst>
                                          <p:attrName>style.visibility</p:attrName>
                                        </p:attrNameLst>
                                      </p:cBhvr>
                                      <p:to>
                                        <p:strVal val="visible"/>
                                      </p:to>
                                    </p:set>
                                    <p:animEffect transition="in" filter="blinds(horizontal)">
                                      <p:cBhvr>
                                        <p:cTn id="27" dur="500"/>
                                        <p:tgtEl>
                                          <p:spTgt spid="91139">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91139">
                                            <p:txEl>
                                              <p:pRg st="7" end="7"/>
                                            </p:txEl>
                                          </p:spTgt>
                                        </p:tgtEl>
                                        <p:attrNameLst>
                                          <p:attrName>style.visibility</p:attrName>
                                        </p:attrNameLst>
                                      </p:cBhvr>
                                      <p:to>
                                        <p:strVal val="visible"/>
                                      </p:to>
                                    </p:set>
                                    <p:animEffect transition="in" filter="blinds(horizontal)">
                                      <p:cBhvr>
                                        <p:cTn id="30" dur="500"/>
                                        <p:tgtEl>
                                          <p:spTgt spid="91139">
                                            <p:txEl>
                                              <p:pRg st="7" end="7"/>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91139">
                                            <p:txEl>
                                              <p:pRg st="8" end="8"/>
                                            </p:txEl>
                                          </p:spTgt>
                                        </p:tgtEl>
                                        <p:attrNameLst>
                                          <p:attrName>style.visibility</p:attrName>
                                        </p:attrNameLst>
                                      </p:cBhvr>
                                      <p:to>
                                        <p:strVal val="visible"/>
                                      </p:to>
                                    </p:set>
                                    <p:animEffect transition="in" filter="blinds(horizontal)">
                                      <p:cBhvr>
                                        <p:cTn id="33" dur="500"/>
                                        <p:tgtEl>
                                          <p:spTgt spid="9113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rrowheads="1"/>
          </p:cNvSpPr>
          <p:nvPr>
            <p:ph type="title"/>
          </p:nvPr>
        </p:nvSpPr>
        <p:spPr>
          <a:xfrm>
            <a:off x="301625" y="453008"/>
            <a:ext cx="8540750" cy="671736"/>
          </a:xfrm>
        </p:spPr>
        <p:txBody>
          <a:bodyPr/>
          <a:lstStyle/>
          <a:p>
            <a:pPr eaLnBrk="1" hangingPunct="1"/>
            <a:r>
              <a:rPr lang="zh-CN" altLang="en-US" sz="3200" b="1" dirty="0" smtClean="0"/>
              <a:t>本章主要</a:t>
            </a:r>
            <a:r>
              <a:rPr lang="zh-CN" altLang="en-US" sz="3200" b="1" dirty="0" smtClean="0"/>
              <a:t>内容</a:t>
            </a:r>
          </a:p>
        </p:txBody>
      </p:sp>
      <p:sp>
        <p:nvSpPr>
          <p:cNvPr id="91139" name="Rectangle 3"/>
          <p:cNvSpPr>
            <a:spLocks noGrp="1" noRot="1" noChangeArrowheads="1"/>
          </p:cNvSpPr>
          <p:nvPr>
            <p:ph type="body" idx="1"/>
          </p:nvPr>
        </p:nvSpPr>
        <p:spPr>
          <a:xfrm>
            <a:off x="373633" y="1196752"/>
            <a:ext cx="8374831" cy="5184081"/>
          </a:xfrm>
        </p:spPr>
        <p:txBody>
          <a:bodyPr/>
          <a:lstStyle/>
          <a:p>
            <a:pPr eaLnBrk="1" hangingPunct="1">
              <a:lnSpc>
                <a:spcPct val="120000"/>
              </a:lnSpc>
              <a:spcBef>
                <a:spcPts val="1200"/>
              </a:spcBef>
            </a:pPr>
            <a:r>
              <a:rPr lang="zh-CN" altLang="zh-CN" sz="2800" dirty="0" smtClean="0">
                <a:solidFill>
                  <a:srgbClr val="0000CC"/>
                </a:solidFill>
              </a:rPr>
              <a:t>工业用</a:t>
            </a:r>
            <a:r>
              <a:rPr lang="zh-CN" altLang="zh-CN" sz="2800" dirty="0" smtClean="0">
                <a:solidFill>
                  <a:srgbClr val="0000CC"/>
                </a:solidFill>
              </a:rPr>
              <a:t>钢</a:t>
            </a:r>
            <a:endParaRPr lang="en-US" altLang="zh-CN" sz="2800" dirty="0" smtClean="0">
              <a:solidFill>
                <a:srgbClr val="0000CC"/>
              </a:solidFill>
            </a:endParaRPr>
          </a:p>
          <a:p>
            <a:pPr lvl="1" eaLnBrk="1" hangingPunct="1">
              <a:lnSpc>
                <a:spcPct val="120000"/>
              </a:lnSpc>
              <a:spcBef>
                <a:spcPts val="1200"/>
              </a:spcBef>
            </a:pPr>
            <a:r>
              <a:rPr lang="zh-CN" altLang="zh-CN" sz="2400" dirty="0" smtClean="0">
                <a:solidFill>
                  <a:srgbClr val="0000CC"/>
                </a:solidFill>
              </a:rPr>
              <a:t>工业</a:t>
            </a:r>
            <a:r>
              <a:rPr lang="zh-CN" altLang="zh-CN" sz="2400" dirty="0" smtClean="0">
                <a:solidFill>
                  <a:srgbClr val="0000CC"/>
                </a:solidFill>
              </a:rPr>
              <a:t>用钢</a:t>
            </a:r>
            <a:r>
              <a:rPr lang="zh-CN" altLang="zh-CN" sz="2400" dirty="0" smtClean="0">
                <a:solidFill>
                  <a:srgbClr val="0000CC"/>
                </a:solidFill>
              </a:rPr>
              <a:t>概述</a:t>
            </a:r>
            <a:r>
              <a:rPr lang="en-US" altLang="zh-CN" sz="2400" dirty="0" smtClean="0">
                <a:solidFill>
                  <a:srgbClr val="0000CC"/>
                </a:solidFill>
              </a:rPr>
              <a:t> / </a:t>
            </a:r>
            <a:r>
              <a:rPr lang="zh-CN" altLang="zh-CN" sz="2400" dirty="0" smtClean="0">
                <a:solidFill>
                  <a:srgbClr val="0000CC"/>
                </a:solidFill>
              </a:rPr>
              <a:t>结构钢</a:t>
            </a:r>
            <a:r>
              <a:rPr lang="zh-CN" altLang="zh-CN" sz="2400" dirty="0" smtClean="0">
                <a:solidFill>
                  <a:srgbClr val="0000CC"/>
                </a:solidFill>
              </a:rPr>
              <a:t>及</a:t>
            </a:r>
            <a:r>
              <a:rPr lang="zh-CN" altLang="zh-CN" sz="2400" dirty="0" smtClean="0">
                <a:solidFill>
                  <a:srgbClr val="0000CC"/>
                </a:solidFill>
              </a:rPr>
              <a:t>应用</a:t>
            </a:r>
            <a:r>
              <a:rPr lang="en-US" altLang="zh-CN" sz="2400" dirty="0" smtClean="0">
                <a:solidFill>
                  <a:srgbClr val="0000CC"/>
                </a:solidFill>
              </a:rPr>
              <a:t> / </a:t>
            </a:r>
            <a:r>
              <a:rPr lang="zh-CN" altLang="zh-CN" sz="2400" dirty="0" smtClean="0">
                <a:solidFill>
                  <a:srgbClr val="0000CC"/>
                </a:solidFill>
              </a:rPr>
              <a:t>工具钢</a:t>
            </a:r>
            <a:r>
              <a:rPr lang="zh-CN" altLang="zh-CN" sz="2400" dirty="0" smtClean="0">
                <a:solidFill>
                  <a:srgbClr val="0000CC"/>
                </a:solidFill>
              </a:rPr>
              <a:t>及特殊性</a:t>
            </a:r>
            <a:r>
              <a:rPr lang="zh-CN" altLang="zh-CN" sz="2400" dirty="0" smtClean="0">
                <a:solidFill>
                  <a:srgbClr val="0000CC"/>
                </a:solidFill>
              </a:rPr>
              <a:t>能</a:t>
            </a:r>
            <a:r>
              <a:rPr lang="zh-CN" altLang="en-US" sz="2400" dirty="0" smtClean="0">
                <a:solidFill>
                  <a:srgbClr val="0000CC"/>
                </a:solidFill>
              </a:rPr>
              <a:t>钢</a:t>
            </a:r>
            <a:endParaRPr lang="zh-CN" altLang="zh-CN" sz="2400" dirty="0" smtClean="0">
              <a:solidFill>
                <a:srgbClr val="0000CC"/>
              </a:solidFill>
            </a:endParaRPr>
          </a:p>
          <a:p>
            <a:pPr eaLnBrk="1" hangingPunct="1">
              <a:lnSpc>
                <a:spcPct val="120000"/>
              </a:lnSpc>
              <a:spcBef>
                <a:spcPts val="1200"/>
              </a:spcBef>
            </a:pPr>
            <a:r>
              <a:rPr lang="zh-CN" altLang="zh-CN" sz="2800" dirty="0" smtClean="0">
                <a:solidFill>
                  <a:srgbClr val="0000CC"/>
                </a:solidFill>
              </a:rPr>
              <a:t>铸铁材料</a:t>
            </a:r>
            <a:endParaRPr lang="en-US" altLang="zh-CN" sz="2800" dirty="0" smtClean="0">
              <a:solidFill>
                <a:srgbClr val="0000CC"/>
              </a:solidFill>
            </a:endParaRPr>
          </a:p>
          <a:p>
            <a:pPr lvl="1" eaLnBrk="1" hangingPunct="1">
              <a:lnSpc>
                <a:spcPct val="120000"/>
              </a:lnSpc>
              <a:spcBef>
                <a:spcPts val="1200"/>
              </a:spcBef>
            </a:pPr>
            <a:r>
              <a:rPr lang="zh-CN" altLang="en-US" sz="2400" dirty="0" smtClean="0">
                <a:solidFill>
                  <a:srgbClr val="0000CC"/>
                </a:solidFill>
              </a:rPr>
              <a:t>铸铁材料概述 </a:t>
            </a:r>
            <a:r>
              <a:rPr lang="en-US" altLang="zh-CN" sz="2400" dirty="0" smtClean="0">
                <a:solidFill>
                  <a:srgbClr val="0000CC"/>
                </a:solidFill>
              </a:rPr>
              <a:t>/ </a:t>
            </a:r>
            <a:r>
              <a:rPr lang="zh-CN" altLang="zh-CN" sz="2400" dirty="0" smtClean="0">
                <a:solidFill>
                  <a:srgbClr val="0000CC"/>
                </a:solidFill>
              </a:rPr>
              <a:t>常用铸铁</a:t>
            </a:r>
            <a:r>
              <a:rPr lang="zh-CN" altLang="en-US" sz="2400" dirty="0" smtClean="0">
                <a:solidFill>
                  <a:srgbClr val="0000CC"/>
                </a:solidFill>
              </a:rPr>
              <a:t>材料</a:t>
            </a:r>
            <a:endParaRPr lang="en-US" altLang="zh-CN" sz="2400" dirty="0" smtClean="0">
              <a:solidFill>
                <a:srgbClr val="0000CC"/>
              </a:solidFill>
            </a:endParaRPr>
          </a:p>
          <a:p>
            <a:pPr eaLnBrk="1" hangingPunct="1">
              <a:lnSpc>
                <a:spcPct val="120000"/>
              </a:lnSpc>
              <a:spcBef>
                <a:spcPts val="1200"/>
              </a:spcBef>
            </a:pPr>
            <a:r>
              <a:rPr lang="zh-CN" altLang="zh-CN" sz="2800" dirty="0" smtClean="0"/>
              <a:t>有色金属材料</a:t>
            </a:r>
            <a:endParaRPr lang="en-US" altLang="zh-CN" sz="2800" dirty="0" smtClean="0"/>
          </a:p>
          <a:p>
            <a:pPr lvl="1" eaLnBrk="1" hangingPunct="1">
              <a:lnSpc>
                <a:spcPct val="120000"/>
              </a:lnSpc>
              <a:spcBef>
                <a:spcPts val="1200"/>
              </a:spcBef>
            </a:pPr>
            <a:r>
              <a:rPr lang="zh-CN" altLang="en-US" sz="2400" dirty="0" smtClean="0">
                <a:solidFill>
                  <a:srgbClr val="0000CC"/>
                </a:solidFill>
              </a:rPr>
              <a:t>铝及</a:t>
            </a:r>
            <a:r>
              <a:rPr lang="zh-CN" altLang="en-US" sz="2400" dirty="0" smtClean="0">
                <a:solidFill>
                  <a:srgbClr val="0000CC"/>
                </a:solidFill>
              </a:rPr>
              <a:t>铝合金</a:t>
            </a:r>
            <a:r>
              <a:rPr lang="en-US" altLang="zh-CN" sz="2400" dirty="0" smtClean="0">
                <a:solidFill>
                  <a:srgbClr val="0000CC"/>
                </a:solidFill>
              </a:rPr>
              <a:t> / </a:t>
            </a:r>
            <a:r>
              <a:rPr lang="zh-CN" altLang="en-US" sz="2400" dirty="0" smtClean="0">
                <a:solidFill>
                  <a:srgbClr val="0000CC"/>
                </a:solidFill>
              </a:rPr>
              <a:t>轴承合金 </a:t>
            </a:r>
            <a:r>
              <a:rPr lang="en-US" altLang="zh-CN" sz="2400" dirty="0" smtClean="0"/>
              <a:t>/ </a:t>
            </a:r>
            <a:r>
              <a:rPr lang="zh-CN" altLang="en-US" sz="2400" dirty="0" smtClean="0"/>
              <a:t>铜</a:t>
            </a:r>
            <a:r>
              <a:rPr lang="zh-CN" altLang="en-US" sz="2400" dirty="0" smtClean="0"/>
              <a:t>及铜</a:t>
            </a:r>
            <a:r>
              <a:rPr lang="zh-CN" altLang="en-US" sz="2400" dirty="0" smtClean="0"/>
              <a:t>合金 </a:t>
            </a:r>
            <a:r>
              <a:rPr lang="en-US" altLang="zh-CN" sz="2400" dirty="0" smtClean="0"/>
              <a:t>/ </a:t>
            </a:r>
            <a:r>
              <a:rPr lang="zh-CN" altLang="en-US" sz="2400" dirty="0" smtClean="0"/>
              <a:t>钛</a:t>
            </a:r>
            <a:r>
              <a:rPr lang="zh-CN" altLang="en-US" sz="2400" dirty="0" smtClean="0"/>
              <a:t>及</a:t>
            </a:r>
            <a:r>
              <a:rPr lang="zh-CN" altLang="en-US" sz="2400" dirty="0" smtClean="0"/>
              <a:t>钛合金</a:t>
            </a:r>
            <a:endParaRPr lang="zh-CN" altLang="en-US" sz="24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animEffect transition="in" filter="blinds(horizontal)">
                                      <p:cBhvr>
                                        <p:cTn id="7" dur="500"/>
                                        <p:tgtEl>
                                          <p:spTgt spid="91139">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1139">
                                            <p:txEl>
                                              <p:pRg st="1" end="1"/>
                                            </p:txEl>
                                          </p:spTgt>
                                        </p:tgtEl>
                                        <p:attrNameLst>
                                          <p:attrName>style.visibility</p:attrName>
                                        </p:attrNameLst>
                                      </p:cBhvr>
                                      <p:to>
                                        <p:strVal val="visible"/>
                                      </p:to>
                                    </p:set>
                                    <p:animEffect transition="in" filter="blinds(horizontal)">
                                      <p:cBhvr>
                                        <p:cTn id="10" dur="500"/>
                                        <p:tgtEl>
                                          <p:spTgt spid="9113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1139">
                                            <p:txEl>
                                              <p:pRg st="2" end="2"/>
                                            </p:txEl>
                                          </p:spTgt>
                                        </p:tgtEl>
                                        <p:attrNameLst>
                                          <p:attrName>style.visibility</p:attrName>
                                        </p:attrNameLst>
                                      </p:cBhvr>
                                      <p:to>
                                        <p:strVal val="visible"/>
                                      </p:to>
                                    </p:set>
                                    <p:animEffect transition="in" filter="blinds(horizontal)">
                                      <p:cBhvr>
                                        <p:cTn id="15" dur="500"/>
                                        <p:tgtEl>
                                          <p:spTgt spid="91139">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91139">
                                            <p:txEl>
                                              <p:pRg st="3" end="3"/>
                                            </p:txEl>
                                          </p:spTgt>
                                        </p:tgtEl>
                                        <p:attrNameLst>
                                          <p:attrName>style.visibility</p:attrName>
                                        </p:attrNameLst>
                                      </p:cBhvr>
                                      <p:to>
                                        <p:strVal val="visible"/>
                                      </p:to>
                                    </p:set>
                                    <p:animEffect transition="in" filter="blinds(horizontal)">
                                      <p:cBhvr>
                                        <p:cTn id="18" dur="500"/>
                                        <p:tgtEl>
                                          <p:spTgt spid="91139">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91139">
                                            <p:txEl>
                                              <p:pRg st="4" end="4"/>
                                            </p:txEl>
                                          </p:spTgt>
                                        </p:tgtEl>
                                        <p:attrNameLst>
                                          <p:attrName>style.visibility</p:attrName>
                                        </p:attrNameLst>
                                      </p:cBhvr>
                                      <p:to>
                                        <p:strVal val="visible"/>
                                      </p:to>
                                    </p:set>
                                    <p:animEffect transition="in" filter="blinds(horizontal)">
                                      <p:cBhvr>
                                        <p:cTn id="23" dur="500"/>
                                        <p:tgtEl>
                                          <p:spTgt spid="91139">
                                            <p:txEl>
                                              <p:pRg st="4" end="4"/>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91139">
                                            <p:txEl>
                                              <p:pRg st="5" end="5"/>
                                            </p:txEl>
                                          </p:spTgt>
                                        </p:tgtEl>
                                        <p:attrNameLst>
                                          <p:attrName>style.visibility</p:attrName>
                                        </p:attrNameLst>
                                      </p:cBhvr>
                                      <p:to>
                                        <p:strVal val="visible"/>
                                      </p:to>
                                    </p:set>
                                    <p:animEffect transition="in" filter="blinds(horizontal)">
                                      <p:cBhvr>
                                        <p:cTn id="26" dur="500"/>
                                        <p:tgtEl>
                                          <p:spTgt spid="9113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11"/>
          <p:cNvPicPr>
            <a:picLocks noChangeAspect="1" noChangeArrowheads="1"/>
          </p:cNvPicPr>
          <p:nvPr/>
        </p:nvPicPr>
        <p:blipFill>
          <a:blip r:embed="rId3" cstate="print">
            <a:clrChange>
              <a:clrFrom>
                <a:srgbClr val="FFFFFF"/>
              </a:clrFrom>
              <a:clrTo>
                <a:srgbClr val="FFFFFF">
                  <a:alpha val="0"/>
                </a:srgbClr>
              </a:clrTo>
            </a:clrChange>
          </a:blip>
          <a:srcRect t="9559"/>
          <a:stretch>
            <a:fillRect/>
          </a:stretch>
        </p:blipFill>
        <p:spPr bwMode="auto">
          <a:xfrm>
            <a:off x="456747" y="3933056"/>
            <a:ext cx="2847604" cy="2377265"/>
          </a:xfrm>
          <a:prstGeom prst="rect">
            <a:avLst/>
          </a:prstGeom>
          <a:solidFill>
            <a:schemeClr val="bg1"/>
          </a:solidFill>
          <a:ln w="9525" cmpd="sng">
            <a:noFill/>
            <a:miter lim="800000"/>
            <a:headEnd/>
            <a:tailEnd/>
          </a:ln>
        </p:spPr>
      </p:pic>
      <p:pic>
        <p:nvPicPr>
          <p:cNvPr id="32" name="Picture 6"/>
          <p:cNvPicPr>
            <a:picLocks noChangeAspect="1" noChangeArrowheads="1"/>
          </p:cNvPicPr>
          <p:nvPr/>
        </p:nvPicPr>
        <p:blipFill>
          <a:blip r:embed="rId4" cstate="print">
            <a:clrChange>
              <a:clrFrom>
                <a:srgbClr val="FFFFFF"/>
              </a:clrFrom>
              <a:clrTo>
                <a:srgbClr val="FFFFFF">
                  <a:alpha val="0"/>
                </a:srgbClr>
              </a:clrTo>
            </a:clrChange>
          </a:blip>
          <a:srcRect l="2857" t="6515" r="5714"/>
          <a:stretch>
            <a:fillRect/>
          </a:stretch>
        </p:blipFill>
        <p:spPr bwMode="auto">
          <a:xfrm>
            <a:off x="539552" y="1700808"/>
            <a:ext cx="2592288" cy="2324703"/>
          </a:xfrm>
          <a:prstGeom prst="rect">
            <a:avLst/>
          </a:prstGeom>
          <a:solidFill>
            <a:schemeClr val="bg1"/>
          </a:solidFill>
          <a:ln w="9525" cmpd="sng">
            <a:noFill/>
            <a:miter lim="800000"/>
            <a:headEnd/>
            <a:tailEnd/>
          </a:ln>
        </p:spPr>
      </p:pic>
      <p:sp>
        <p:nvSpPr>
          <p:cNvPr id="21" name="Rectangle 3"/>
          <p:cNvSpPr txBox="1">
            <a:spLocks noRot="1" noChangeArrowheads="1"/>
          </p:cNvSpPr>
          <p:nvPr/>
        </p:nvSpPr>
        <p:spPr bwMode="auto">
          <a:xfrm>
            <a:off x="3419872" y="3861048"/>
            <a:ext cx="5545065" cy="1512168"/>
          </a:xfrm>
          <a:prstGeom prst="rect">
            <a:avLst/>
          </a:prstGeom>
          <a:noFill/>
          <a:ln w="9525" cmpd="sng">
            <a:noFill/>
            <a:miter lim="800000"/>
            <a:headEnd/>
            <a:tailEnd/>
          </a:ln>
        </p:spPr>
        <p:txBody>
          <a:bodyPr vert="horz" wrap="square" lIns="91440" tIns="45720" rIns="91440" bIns="45720" numCol="1" anchor="t" anchorCtr="0" compatLnSpc="1">
            <a:prstTxWarp prst="textNoShape">
              <a:avLst/>
            </a:prstTxWarp>
          </a:bodyPr>
          <a:lstStyle/>
          <a:p>
            <a:pPr marL="342900" lvl="0" indent="-342900" defTabSz="0" eaLnBrk="1" hangingPunct="1">
              <a:lnSpc>
                <a:spcPct val="90000"/>
              </a:lnSpc>
              <a:spcBef>
                <a:spcPct val="20000"/>
              </a:spcBef>
              <a:buClr>
                <a:srgbClr val="0000CC"/>
              </a:buClr>
              <a:buFont typeface="Wingdings" pitchFamily="2" charset="2"/>
              <a:buChar char="u"/>
            </a:pPr>
            <a:r>
              <a:rPr lang="en-US" altLang="zh-CN" sz="2400" b="1" dirty="0" smtClean="0">
                <a:latin typeface="黑体" pitchFamily="2" charset="-122"/>
                <a:ea typeface="黑体" pitchFamily="2" charset="-122"/>
              </a:rPr>
              <a:t>F</a:t>
            </a:r>
            <a:r>
              <a:rPr lang="zh-CN" altLang="zh-CN" sz="2400" b="1" dirty="0" smtClean="0">
                <a:latin typeface="黑体" pitchFamily="2" charset="-122"/>
                <a:ea typeface="黑体" pitchFamily="2" charset="-122"/>
              </a:rPr>
              <a:t>稳定化元素</a:t>
            </a:r>
            <a:endParaRPr lang="en-US" altLang="zh-CN" sz="2400" b="1" dirty="0" smtClean="0">
              <a:latin typeface="黑体" pitchFamily="2" charset="-122"/>
              <a:ea typeface="黑体" pitchFamily="2" charset="-122"/>
            </a:endParaRPr>
          </a:p>
          <a:p>
            <a:pPr lvl="1">
              <a:buClr>
                <a:srgbClr val="7030A0"/>
              </a:buClr>
              <a:buFont typeface="Wingdings" pitchFamily="2" charset="2"/>
              <a:buChar char="Ø"/>
            </a:pPr>
            <a:r>
              <a:rPr lang="zh-CN" altLang="zh-CN" sz="2400" b="1" dirty="0" smtClean="0">
                <a:latin typeface="楷体_GB2312" pitchFamily="49" charset="-122"/>
                <a:ea typeface="楷体_GB2312" pitchFamily="49" charset="-122"/>
              </a:rPr>
              <a:t>Cr,Mo,W,V,Ti,Al,Si</a:t>
            </a:r>
            <a:r>
              <a:rPr lang="zh-CN" altLang="en-US" sz="2400" b="1" dirty="0" smtClean="0">
                <a:latin typeface="楷体_GB2312" pitchFamily="49" charset="-122"/>
                <a:ea typeface="楷体_GB2312" pitchFamily="49" charset="-122"/>
              </a:rPr>
              <a:t>等</a:t>
            </a:r>
            <a:r>
              <a:rPr lang="zh-CN" altLang="zh-CN" sz="2400" b="1" dirty="0" smtClean="0">
                <a:latin typeface="楷体_GB2312" pitchFamily="49" charset="-122"/>
                <a:ea typeface="楷体_GB2312" pitchFamily="49" charset="-122"/>
              </a:rPr>
              <a:t>作用强，可使γ相区完全封闭。</a:t>
            </a:r>
          </a:p>
          <a:p>
            <a:pPr lvl="1">
              <a:buClr>
                <a:srgbClr val="7030A0"/>
              </a:buClr>
              <a:buFont typeface="Wingdings" pitchFamily="2" charset="2"/>
              <a:buChar char="Ø"/>
            </a:pPr>
            <a:r>
              <a:rPr lang="zh-CN" altLang="zh-CN" sz="2400" b="1" dirty="0" smtClean="0">
                <a:latin typeface="楷体_GB2312" pitchFamily="49" charset="-122"/>
                <a:ea typeface="楷体_GB2312" pitchFamily="49" charset="-122"/>
              </a:rPr>
              <a:t> B,Nb,Zr作用次之。</a:t>
            </a:r>
            <a:endParaRPr lang="zh-CN" altLang="zh-CN" sz="2400" b="1" dirty="0">
              <a:latin typeface="楷体_GB2312" pitchFamily="49" charset="-122"/>
              <a:ea typeface="楷体_GB2312" pitchFamily="49" charset="-122"/>
            </a:endParaRPr>
          </a:p>
        </p:txBody>
      </p:sp>
      <p:pic>
        <p:nvPicPr>
          <p:cNvPr id="17412" name="Picture 4"/>
          <p:cNvPicPr>
            <a:picLocks noChangeAspect="1" noChangeArrowheads="1"/>
          </p:cNvPicPr>
          <p:nvPr/>
        </p:nvPicPr>
        <p:blipFill>
          <a:blip r:embed="rId5" cstate="print">
            <a:lum bright="-84000" contrast="-42000"/>
          </a:blip>
          <a:srcRect r="15259"/>
          <a:stretch>
            <a:fillRect/>
          </a:stretch>
        </p:blipFill>
        <p:spPr bwMode="auto">
          <a:xfrm>
            <a:off x="610185" y="332656"/>
            <a:ext cx="3817749" cy="1328708"/>
          </a:xfrm>
          <a:prstGeom prst="rect">
            <a:avLst/>
          </a:prstGeom>
          <a:solidFill>
            <a:schemeClr val="bg2">
              <a:lumMod val="20000"/>
              <a:lumOff val="80000"/>
            </a:schemeClr>
          </a:solidFill>
          <a:ln w="25400" cap="sq" cmpd="sng">
            <a:solidFill>
              <a:srgbClr val="C00000"/>
            </a:solidFill>
            <a:miter lim="800000"/>
            <a:headEnd/>
            <a:tailEnd/>
          </a:ln>
        </p:spPr>
      </p:pic>
      <p:grpSp>
        <p:nvGrpSpPr>
          <p:cNvPr id="2" name="组合 29"/>
          <p:cNvGrpSpPr/>
          <p:nvPr/>
        </p:nvGrpSpPr>
        <p:grpSpPr>
          <a:xfrm>
            <a:off x="2627784" y="331581"/>
            <a:ext cx="6338229" cy="3313518"/>
            <a:chOff x="2627784" y="1123944"/>
            <a:chExt cx="6338229" cy="3313518"/>
          </a:xfrm>
        </p:grpSpPr>
        <p:pic>
          <p:nvPicPr>
            <p:cNvPr id="29" name="Picture 11"/>
            <p:cNvPicPr>
              <a:picLocks noChangeAspect="1" noChangeArrowheads="1"/>
            </p:cNvPicPr>
            <p:nvPr/>
          </p:nvPicPr>
          <p:blipFill>
            <a:blip r:embed="rId6" cstate="print"/>
            <a:srcRect t="2137" r="5123"/>
            <a:stretch>
              <a:fillRect/>
            </a:stretch>
          </p:blipFill>
          <p:spPr bwMode="auto">
            <a:xfrm>
              <a:off x="5076231" y="1123944"/>
              <a:ext cx="3889782" cy="3313518"/>
            </a:xfrm>
            <a:prstGeom prst="rect">
              <a:avLst/>
            </a:prstGeom>
            <a:noFill/>
            <a:ln w="9525" cmpd="sng">
              <a:solidFill>
                <a:srgbClr val="C00000"/>
              </a:solidFill>
              <a:miter lim="800000"/>
              <a:headEnd/>
              <a:tailEnd/>
            </a:ln>
          </p:spPr>
        </p:pic>
        <p:grpSp>
          <p:nvGrpSpPr>
            <p:cNvPr id="3" name="Group 5"/>
            <p:cNvGrpSpPr>
              <a:grpSpLocks/>
            </p:cNvGrpSpPr>
            <p:nvPr/>
          </p:nvGrpSpPr>
          <p:grpSpPr bwMode="auto">
            <a:xfrm>
              <a:off x="2627784" y="1123944"/>
              <a:ext cx="6317577" cy="3313425"/>
              <a:chOff x="-2195041" y="-360388"/>
              <a:chExt cx="6317577" cy="3313587"/>
            </a:xfrm>
          </p:grpSpPr>
          <p:sp>
            <p:nvSpPr>
              <p:cNvPr id="17417" name="Rectangle 8"/>
              <p:cNvSpPr>
                <a:spLocks noChangeArrowheads="1"/>
              </p:cNvSpPr>
              <p:nvPr/>
            </p:nvSpPr>
            <p:spPr bwMode="auto">
              <a:xfrm>
                <a:off x="246225" y="-359912"/>
                <a:ext cx="3876311" cy="3313111"/>
              </a:xfrm>
              <a:prstGeom prst="rect">
                <a:avLst/>
              </a:prstGeom>
              <a:noFill/>
              <a:ln w="38100" cap="sq" cmpd="sng">
                <a:solidFill>
                  <a:srgbClr val="C00000"/>
                </a:solidFill>
                <a:miter lim="800000"/>
                <a:headEnd/>
                <a:tailEnd/>
              </a:ln>
            </p:spPr>
            <p:txBody>
              <a:bodyPr wrap="none" anchor="ctr"/>
              <a:lstStyle/>
              <a:p>
                <a:endParaRPr lang="zh-CN" altLang="zh-CN">
                  <a:sym typeface="Arial" pitchFamily="34" charset="0"/>
                </a:endParaRPr>
              </a:p>
            </p:txBody>
          </p:sp>
          <p:sp>
            <p:nvSpPr>
              <p:cNvPr id="17418" name="直接箭头连接符 13"/>
              <p:cNvSpPr>
                <a:spLocks noChangeShapeType="1"/>
              </p:cNvSpPr>
              <p:nvPr/>
            </p:nvSpPr>
            <p:spPr bwMode="auto">
              <a:xfrm flipH="1" flipV="1">
                <a:off x="1550000" y="1368489"/>
                <a:ext cx="720080" cy="504256"/>
              </a:xfrm>
              <a:prstGeom prst="straightConnector1">
                <a:avLst/>
              </a:prstGeom>
              <a:noFill/>
              <a:ln w="28575" cap="flat" cmpd="sng">
                <a:solidFill>
                  <a:srgbClr val="C00000"/>
                </a:solidFill>
                <a:prstDash val="dash"/>
                <a:round/>
                <a:headEnd/>
                <a:tailEnd type="arrow" w="med" len="med"/>
              </a:ln>
            </p:spPr>
            <p:txBody>
              <a:bodyPr/>
              <a:lstStyle/>
              <a:p>
                <a:endParaRPr lang="zh-CN" altLang="en-US"/>
              </a:p>
            </p:txBody>
          </p:sp>
          <p:sp>
            <p:nvSpPr>
              <p:cNvPr id="17419" name="曲线连接符 23"/>
              <p:cNvSpPr>
                <a:spLocks noChangeShapeType="1"/>
              </p:cNvSpPr>
              <p:nvPr/>
            </p:nvSpPr>
            <p:spPr bwMode="auto">
              <a:xfrm flipV="1">
                <a:off x="-2195041" y="-360388"/>
                <a:ext cx="2448448" cy="649179"/>
              </a:xfrm>
              <a:prstGeom prst="curvedConnector3">
                <a:avLst>
                  <a:gd name="adj1" fmla="val 40001"/>
                </a:avLst>
              </a:prstGeom>
              <a:noFill/>
              <a:ln w="19050" cap="flat" cmpd="sng">
                <a:solidFill>
                  <a:srgbClr val="C00000"/>
                </a:solidFill>
                <a:round/>
                <a:headEnd/>
                <a:tailEnd type="arrow" w="med" len="med"/>
              </a:ln>
            </p:spPr>
            <p:txBody>
              <a:bodyPr/>
              <a:lstStyle/>
              <a:p>
                <a:endParaRPr lang="zh-CN" altLang="en-US"/>
              </a:p>
            </p:txBody>
          </p:sp>
        </p:grpSp>
      </p:grpSp>
      <p:sp>
        <p:nvSpPr>
          <p:cNvPr id="17427" name="TextBox 49"/>
          <p:cNvSpPr>
            <a:spLocks noChangeArrowheads="1"/>
          </p:cNvSpPr>
          <p:nvPr/>
        </p:nvSpPr>
        <p:spPr bwMode="auto">
          <a:xfrm>
            <a:off x="7164288" y="2564904"/>
            <a:ext cx="1604927" cy="400110"/>
          </a:xfrm>
          <a:prstGeom prst="rect">
            <a:avLst/>
          </a:prstGeom>
          <a:solidFill>
            <a:schemeClr val="bg1"/>
          </a:solidFill>
          <a:ln w="9525">
            <a:noFill/>
            <a:miter lim="800000"/>
            <a:headEnd/>
            <a:tailEnd/>
          </a:ln>
        </p:spPr>
        <p:txBody>
          <a:bodyPr wrap="none">
            <a:spAutoFit/>
          </a:bodyPr>
          <a:lstStyle/>
          <a:p>
            <a:r>
              <a:rPr lang="en-US" altLang="zh-CN" sz="2000" b="1" dirty="0" smtClean="0">
                <a:solidFill>
                  <a:srgbClr val="0000FF"/>
                </a:solidFill>
                <a:latin typeface="黑体" pitchFamily="2" charset="-122"/>
                <a:ea typeface="黑体" pitchFamily="2" charset="-122"/>
                <a:sym typeface="黑体" pitchFamily="2" charset="-122"/>
              </a:rPr>
              <a:t>S</a:t>
            </a:r>
            <a:r>
              <a:rPr lang="zh-CN" altLang="en-US" sz="2000" b="1" dirty="0" smtClean="0">
                <a:solidFill>
                  <a:srgbClr val="0000FF"/>
                </a:solidFill>
                <a:latin typeface="黑体" pitchFamily="2" charset="-122"/>
                <a:ea typeface="黑体" pitchFamily="2" charset="-122"/>
                <a:sym typeface="黑体" pitchFamily="2" charset="-122"/>
              </a:rPr>
              <a:t>点</a:t>
            </a:r>
            <a:r>
              <a:rPr lang="zh-CN" altLang="en-US" sz="2000" b="1" dirty="0">
                <a:solidFill>
                  <a:srgbClr val="0000FF"/>
                </a:solidFill>
                <a:latin typeface="黑体" pitchFamily="2" charset="-122"/>
                <a:ea typeface="黑体" pitchFamily="2" charset="-122"/>
                <a:sym typeface="黑体" pitchFamily="2" charset="-122"/>
              </a:rPr>
              <a:t>移向低碳</a:t>
            </a:r>
            <a:endParaRPr lang="zh-CN" altLang="en-US" sz="1800" b="1" dirty="0"/>
          </a:p>
        </p:txBody>
      </p:sp>
      <p:sp>
        <p:nvSpPr>
          <p:cNvPr id="20" name="矩形 19"/>
          <p:cNvSpPr/>
          <p:nvPr/>
        </p:nvSpPr>
        <p:spPr>
          <a:xfrm>
            <a:off x="5940152" y="2492896"/>
            <a:ext cx="1008462" cy="400110"/>
          </a:xfrm>
          <a:prstGeom prst="rect">
            <a:avLst/>
          </a:prstGeom>
          <a:solidFill>
            <a:schemeClr val="bg1"/>
          </a:solidFill>
        </p:spPr>
        <p:txBody>
          <a:bodyPr wrap="square">
            <a:spAutoFit/>
          </a:bodyPr>
          <a:lstStyle/>
          <a:p>
            <a:pPr algn="r"/>
            <a:r>
              <a:rPr lang="en-US" altLang="zh-CN" sz="2000" b="1" dirty="0" smtClean="0">
                <a:solidFill>
                  <a:srgbClr val="C00000"/>
                </a:solidFill>
                <a:latin typeface="黑体" pitchFamily="2" charset="-122"/>
                <a:ea typeface="黑体" pitchFamily="2" charset="-122"/>
                <a:sym typeface="黑体" pitchFamily="2" charset="-122"/>
              </a:rPr>
              <a:t>Cr%↑</a:t>
            </a:r>
            <a:r>
              <a:rPr lang="zh-CN" altLang="en-US" sz="2000" b="1" dirty="0" smtClean="0">
                <a:solidFill>
                  <a:srgbClr val="C00000"/>
                </a:solidFill>
                <a:latin typeface="黑体" pitchFamily="2" charset="-122"/>
                <a:ea typeface="黑体" pitchFamily="2" charset="-122"/>
                <a:sym typeface="黑体" pitchFamily="2" charset="-122"/>
              </a:rPr>
              <a:t> </a:t>
            </a:r>
            <a:endParaRPr lang="zh-CN" altLang="en-US" sz="1600" b="1" dirty="0">
              <a:solidFill>
                <a:srgbClr val="C00000"/>
              </a:solidFill>
            </a:endParaRPr>
          </a:p>
        </p:txBody>
      </p:sp>
      <p:sp>
        <p:nvSpPr>
          <p:cNvPr id="16" name="椭圆 15"/>
          <p:cNvSpPr/>
          <p:nvPr/>
        </p:nvSpPr>
        <p:spPr bwMode="auto">
          <a:xfrm>
            <a:off x="2843808" y="1700808"/>
            <a:ext cx="288132" cy="504232"/>
          </a:xfrm>
          <a:prstGeom prst="ellipse">
            <a:avLst/>
          </a:prstGeom>
          <a:noFill/>
          <a:ln w="28575" cap="flat" cmpd="sng" algn="ctr">
            <a:solidFill>
              <a:schemeClr val="accent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itchFamily="34" charset="0"/>
              <a:ea typeface="宋体" pitchFamily="2" charset="-122"/>
            </a:endParaRPr>
          </a:p>
        </p:txBody>
      </p:sp>
      <p:sp>
        <p:nvSpPr>
          <p:cNvPr id="34" name="椭圆 33"/>
          <p:cNvSpPr/>
          <p:nvPr/>
        </p:nvSpPr>
        <p:spPr bwMode="auto">
          <a:xfrm>
            <a:off x="2771800" y="3861048"/>
            <a:ext cx="576264" cy="1080120"/>
          </a:xfrm>
          <a:prstGeom prst="ellipse">
            <a:avLst/>
          </a:prstGeom>
          <a:noFill/>
          <a:ln w="28575" cap="flat" cmpd="sng" algn="ctr">
            <a:solidFill>
              <a:schemeClr val="accent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itchFamily="34" charset="0"/>
              <a:ea typeface="宋体" pitchFamily="2" charset="-122"/>
            </a:endParaRPr>
          </a:p>
        </p:txBody>
      </p:sp>
      <p:sp>
        <p:nvSpPr>
          <p:cNvPr id="36" name="Text Box 14"/>
          <p:cNvSpPr>
            <a:spLocks noChangeArrowheads="1"/>
          </p:cNvSpPr>
          <p:nvPr/>
        </p:nvSpPr>
        <p:spPr bwMode="auto">
          <a:xfrm>
            <a:off x="3635896" y="5445224"/>
            <a:ext cx="5114319" cy="830997"/>
          </a:xfrm>
          <a:prstGeom prst="rect">
            <a:avLst/>
          </a:prstGeom>
          <a:solidFill>
            <a:schemeClr val="bg2">
              <a:lumMod val="20000"/>
              <a:lumOff val="80000"/>
            </a:schemeClr>
          </a:solidFill>
          <a:ln w="38100" cmpd="sng">
            <a:solidFill>
              <a:srgbClr val="C00000"/>
            </a:solidFill>
            <a:miter lim="800000"/>
            <a:headEnd/>
            <a:tailEnd/>
          </a:ln>
        </p:spPr>
        <p:txBody>
          <a:bodyPr wrap="square">
            <a:spAutoFit/>
          </a:bodyPr>
          <a:lstStyle/>
          <a:p>
            <a:r>
              <a:rPr lang="zh-CN" altLang="en-US" sz="2400" b="1" dirty="0">
                <a:solidFill>
                  <a:srgbClr val="0000CC"/>
                </a:solidFill>
                <a:latin typeface="楷体_GB2312" pitchFamily="49" charset="-122"/>
                <a:ea typeface="楷体_GB2312" pitchFamily="49" charset="-122"/>
                <a:sym typeface="楷体_GB2312" pitchFamily="49" charset="-122"/>
              </a:rPr>
              <a:t>Notes:</a:t>
            </a:r>
          </a:p>
          <a:p>
            <a:r>
              <a:rPr lang="zh-CN" altLang="en-US" sz="2400" b="1" dirty="0">
                <a:solidFill>
                  <a:srgbClr val="0000CC"/>
                </a:solidFill>
                <a:latin typeface="楷体_GB2312" pitchFamily="49" charset="-122"/>
                <a:ea typeface="楷体_GB2312" pitchFamily="49" charset="-122"/>
                <a:sym typeface="楷体_GB2312" pitchFamily="49" charset="-122"/>
              </a:rPr>
              <a:t>除Al、Si外均为强碳化合物形成元素！</a:t>
            </a:r>
            <a:endParaRPr lang="zh-CN" altLang="en-US" sz="2000" b="1" dirty="0">
              <a:solidFill>
                <a:srgbClr val="0000CC"/>
              </a:solidFill>
            </a:endParaRPr>
          </a:p>
        </p:txBody>
      </p:sp>
      <p:sp>
        <p:nvSpPr>
          <p:cNvPr id="37" name="矩形 36"/>
          <p:cNvSpPr/>
          <p:nvPr/>
        </p:nvSpPr>
        <p:spPr>
          <a:xfrm>
            <a:off x="1547664" y="3356992"/>
            <a:ext cx="1210589" cy="400110"/>
          </a:xfrm>
          <a:prstGeom prst="rect">
            <a:avLst/>
          </a:prstGeom>
        </p:spPr>
        <p:txBody>
          <a:bodyPr wrap="none">
            <a:spAutoFit/>
          </a:bodyPr>
          <a:lstStyle/>
          <a:p>
            <a:pPr algn="ctr"/>
            <a:r>
              <a:rPr lang="zh-CN" altLang="en-US" sz="2000" dirty="0" smtClean="0">
                <a:solidFill>
                  <a:srgbClr val="0000FF"/>
                </a:solidFill>
                <a:latin typeface="黑体" pitchFamily="2" charset="-122"/>
                <a:ea typeface="黑体" pitchFamily="2" charset="-122"/>
                <a:sym typeface="Arial" pitchFamily="34" charset="0"/>
              </a:rPr>
              <a:t>无限互溶</a:t>
            </a:r>
            <a:endParaRPr lang="zh-CN" altLang="en-US" sz="2000" dirty="0">
              <a:solidFill>
                <a:srgbClr val="0000FF"/>
              </a:solidFill>
              <a:latin typeface="黑体" pitchFamily="2" charset="-122"/>
              <a:ea typeface="黑体" pitchFamily="2" charset="-122"/>
            </a:endParaRPr>
          </a:p>
        </p:txBody>
      </p:sp>
      <p:sp>
        <p:nvSpPr>
          <p:cNvPr id="38" name="矩形 37"/>
          <p:cNvSpPr/>
          <p:nvPr/>
        </p:nvSpPr>
        <p:spPr>
          <a:xfrm>
            <a:off x="1547664" y="5589240"/>
            <a:ext cx="1210588" cy="400110"/>
          </a:xfrm>
          <a:prstGeom prst="rect">
            <a:avLst/>
          </a:prstGeom>
        </p:spPr>
        <p:txBody>
          <a:bodyPr wrap="none">
            <a:spAutoFit/>
          </a:bodyPr>
          <a:lstStyle/>
          <a:p>
            <a:pPr algn="ctr"/>
            <a:r>
              <a:rPr lang="zh-CN" altLang="en-US" sz="2000" dirty="0" smtClean="0">
                <a:solidFill>
                  <a:srgbClr val="0000FF"/>
                </a:solidFill>
                <a:latin typeface="黑体" pitchFamily="2" charset="-122"/>
                <a:ea typeface="黑体" pitchFamily="2" charset="-122"/>
                <a:sym typeface="Arial" pitchFamily="34" charset="0"/>
              </a:rPr>
              <a:t>有限互溶</a:t>
            </a:r>
            <a:endParaRPr lang="zh-CN" altLang="en-US" sz="2000" dirty="0">
              <a:solidFill>
                <a:srgbClr val="0000FF"/>
              </a:solidFill>
              <a:latin typeface="黑体" pitchFamily="2" charset="-122"/>
              <a:ea typeface="黑体" pitchFamily="2" charset="-122"/>
            </a:endParaRPr>
          </a:p>
        </p:txBody>
      </p:sp>
      <p:cxnSp>
        <p:nvCxnSpPr>
          <p:cNvPr id="22" name="直接连接符 21"/>
          <p:cNvCxnSpPr/>
          <p:nvPr/>
        </p:nvCxnSpPr>
        <p:spPr bwMode="auto">
          <a:xfrm>
            <a:off x="899592" y="1571306"/>
            <a:ext cx="3240360" cy="0"/>
          </a:xfrm>
          <a:prstGeom prst="line">
            <a:avLst/>
          </a:prstGeom>
          <a:solidFill>
            <a:schemeClr val="accent1"/>
          </a:solidFill>
          <a:ln w="28575" cap="flat" cmpd="sng" algn="ctr">
            <a:solidFill>
              <a:srgbClr val="C00000"/>
            </a:solidFill>
            <a:prstDash val="solid"/>
            <a:round/>
            <a:headEnd type="none" w="med" len="med"/>
            <a:tailEnd type="none" w="med" len="med"/>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p:cBhvr>
                                        <p:cTn id="12" dur="500"/>
                                        <p:tgtEl>
                                          <p:spTgt spid="21">
                                            <p:txEl>
                                              <p:pRg st="0" end="0"/>
                                            </p:txEl>
                                          </p:spTgt>
                                        </p:tgtEl>
                                      </p:cBhvr>
                                    </p:animEffec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blinds(horizontal)">
                                      <p:cBhvr>
                                        <p:cTn id="16" dur="500"/>
                                        <p:tgtEl>
                                          <p:spTgt spid="32"/>
                                        </p:tgtEl>
                                      </p:cBhvr>
                                    </p:animEffect>
                                  </p:childTnLst>
                                </p:cTn>
                              </p:par>
                              <p:par>
                                <p:cTn id="17" presetID="3" presetClass="entr" presetSubtype="1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blinds(horizontal)">
                                      <p:cBhvr>
                                        <p:cTn id="19" dur="500"/>
                                        <p:tgtEl>
                                          <p:spTgt spid="33"/>
                                        </p:tgtEl>
                                      </p:cBhvr>
                                    </p:animEffect>
                                  </p:childTnLst>
                                </p:cTn>
                              </p:par>
                            </p:childTnLst>
                          </p:cTn>
                        </p:par>
                        <p:par>
                          <p:cTn id="20" fill="hold">
                            <p:stCondLst>
                              <p:cond delay="1000"/>
                            </p:stCondLst>
                            <p:childTnLst>
                              <p:par>
                                <p:cTn id="21" presetID="3" presetClass="entr" presetSubtype="10" fill="hold" grpId="0"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blinds(horizontal)">
                                      <p:cBhvr>
                                        <p:cTn id="23" dur="500"/>
                                        <p:tgtEl>
                                          <p:spTgt spid="37"/>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blinds(horizontal)">
                                      <p:cBhvr>
                                        <p:cTn id="26" dur="500"/>
                                        <p:tgtEl>
                                          <p:spTgt spid="38"/>
                                        </p:tgtEl>
                                      </p:cBhvr>
                                    </p:animEffect>
                                  </p:childTnLst>
                                </p:cTn>
                              </p:par>
                            </p:childTnLst>
                          </p:cTn>
                        </p:par>
                        <p:par>
                          <p:cTn id="27" fill="hold">
                            <p:stCondLst>
                              <p:cond delay="1500"/>
                            </p:stCondLst>
                            <p:childTnLst>
                              <p:par>
                                <p:cTn id="28" presetID="4" presetClass="entr" presetSubtype="16"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box(in)">
                                      <p:cBhvr>
                                        <p:cTn id="30" dur="500"/>
                                        <p:tgtEl>
                                          <p:spTgt spid="16"/>
                                        </p:tgtEl>
                                      </p:cBhvr>
                                    </p:animEffect>
                                  </p:childTnLst>
                                </p:cTn>
                              </p:par>
                              <p:par>
                                <p:cTn id="31" presetID="4" presetClass="entr" presetSubtype="16"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box(in)">
                                      <p:cBhvr>
                                        <p:cTn id="33" dur="500"/>
                                        <p:tgtEl>
                                          <p:spTgt spid="34"/>
                                        </p:tgtEl>
                                      </p:cBhvr>
                                    </p:animEffect>
                                  </p:childTnLst>
                                </p:cTn>
                              </p:par>
                            </p:childTnLst>
                          </p:cTn>
                        </p:par>
                        <p:par>
                          <p:cTn id="34" fill="hold">
                            <p:stCondLst>
                              <p:cond delay="2000"/>
                            </p:stCondLst>
                            <p:childTnLst>
                              <p:par>
                                <p:cTn id="35" presetID="4" presetClass="entr" presetSubtype="16" fill="hold" nodeType="afterEffect">
                                  <p:stCondLst>
                                    <p:cond delay="0"/>
                                  </p:stCondLst>
                                  <p:childTnLst>
                                    <p:set>
                                      <p:cBhvr>
                                        <p:cTn id="36" dur="1" fill="hold">
                                          <p:stCondLst>
                                            <p:cond delay="0"/>
                                          </p:stCondLst>
                                        </p:cTn>
                                        <p:tgtEl>
                                          <p:spTgt spid="21">
                                            <p:txEl>
                                              <p:pRg st="1" end="1"/>
                                            </p:txEl>
                                          </p:spTgt>
                                        </p:tgtEl>
                                        <p:attrNameLst>
                                          <p:attrName>style.visibility</p:attrName>
                                        </p:attrNameLst>
                                      </p:cBhvr>
                                      <p:to>
                                        <p:strVal val="visible"/>
                                      </p:to>
                                    </p:set>
                                    <p:animEffect transition="in" filter="box(in)">
                                      <p:cBhvr>
                                        <p:cTn id="37" dur="500"/>
                                        <p:tgtEl>
                                          <p:spTgt spid="21">
                                            <p:txEl>
                                              <p:pRg st="1" end="1"/>
                                            </p:txEl>
                                          </p:spTgt>
                                        </p:tgtEl>
                                      </p:cBhvr>
                                    </p:animEffect>
                                  </p:childTnLst>
                                </p:cTn>
                              </p:par>
                              <p:par>
                                <p:cTn id="38" presetID="4" presetClass="entr" presetSubtype="16" fill="hold" nodeType="withEffect">
                                  <p:stCondLst>
                                    <p:cond delay="0"/>
                                  </p:stCondLst>
                                  <p:childTnLst>
                                    <p:set>
                                      <p:cBhvr>
                                        <p:cTn id="39" dur="1" fill="hold">
                                          <p:stCondLst>
                                            <p:cond delay="0"/>
                                          </p:stCondLst>
                                        </p:cTn>
                                        <p:tgtEl>
                                          <p:spTgt spid="21">
                                            <p:txEl>
                                              <p:pRg st="2" end="2"/>
                                            </p:txEl>
                                          </p:spTgt>
                                        </p:tgtEl>
                                        <p:attrNameLst>
                                          <p:attrName>style.visibility</p:attrName>
                                        </p:attrNameLst>
                                      </p:cBhvr>
                                      <p:to>
                                        <p:strVal val="visible"/>
                                      </p:to>
                                    </p:set>
                                    <p:animEffect transition="in" filter="box(in)">
                                      <p:cBhvr>
                                        <p:cTn id="40" dur="500"/>
                                        <p:tgtEl>
                                          <p:spTgt spid="21">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4" presetClass="entr" presetSubtype="16"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animEffect>
                                      <p:cBhvr>
                                        <p:cTn id="45" dur="500"/>
                                        <p:tgtEl>
                                          <p:spTgt spid="36"/>
                                        </p:tgtEl>
                                      </p:cBhvr>
                                    </p:animEffect>
                                  </p:childTnLst>
                                </p:cTn>
                              </p:par>
                            </p:childTnLst>
                          </p:cTn>
                        </p:par>
                      </p:childTnLst>
                    </p:cTn>
                  </p:par>
                  <p:par>
                    <p:cTn id="46" fill="hold">
                      <p:stCondLst>
                        <p:cond delay="indefinite"/>
                      </p:stCondLst>
                      <p:childTnLst>
                        <p:par>
                          <p:cTn id="47" fill="hold">
                            <p:stCondLst>
                              <p:cond delay="0"/>
                            </p:stCondLst>
                            <p:childTnLst>
                              <p:par>
                                <p:cTn id="48" presetID="4" presetClass="entr" presetSubtype="16" fill="hold" grpId="0"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box(in)">
                                      <p:cBhvr>
                                        <p:cTn id="50" dur="500"/>
                                        <p:tgtEl>
                                          <p:spTgt spid="20"/>
                                        </p:tgtEl>
                                      </p:cBhvr>
                                    </p:animEffect>
                                  </p:childTnLst>
                                </p:cTn>
                              </p:par>
                            </p:childTnLst>
                          </p:cTn>
                        </p:par>
                        <p:par>
                          <p:cTn id="51" fill="hold">
                            <p:stCondLst>
                              <p:cond delay="500"/>
                            </p:stCondLst>
                            <p:childTnLst>
                              <p:par>
                                <p:cTn id="52" presetID="4" presetClass="entr" presetSubtype="16" fill="hold" grpId="0" nodeType="afterEffect">
                                  <p:stCondLst>
                                    <p:cond delay="0"/>
                                  </p:stCondLst>
                                  <p:childTnLst>
                                    <p:set>
                                      <p:cBhvr>
                                        <p:cTn id="53" dur="1" fill="hold">
                                          <p:stCondLst>
                                            <p:cond delay="0"/>
                                          </p:stCondLst>
                                        </p:cTn>
                                        <p:tgtEl>
                                          <p:spTgt spid="17427"/>
                                        </p:tgtEl>
                                        <p:attrNameLst>
                                          <p:attrName>style.visibility</p:attrName>
                                        </p:attrNameLst>
                                      </p:cBhvr>
                                      <p:to>
                                        <p:strVal val="visible"/>
                                      </p:to>
                                    </p:set>
                                    <p:animEffect transition="in" filter="box(in)">
                                      <p:cBhvr>
                                        <p:cTn id="54" dur="500"/>
                                        <p:tgtEl>
                                          <p:spTgt spid="17427"/>
                                        </p:tgtEl>
                                      </p:cBhvr>
                                    </p:animEffect>
                                  </p:childTnLst>
                                </p:cTn>
                              </p:par>
                            </p:childTnLst>
                          </p:cTn>
                        </p:par>
                        <p:par>
                          <p:cTn id="55" fill="hold">
                            <p:stCondLst>
                              <p:cond delay="1000"/>
                            </p:stCondLst>
                            <p:childTnLst>
                              <p:par>
                                <p:cTn id="56" presetID="3" presetClass="entr" presetSubtype="10" fill="hold" nodeType="after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blinds(horizontal)">
                                      <p:cBhvr>
                                        <p:cTn id="5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bldLvl="2" autoUpdateAnimBg="0"/>
      <p:bldP spid="17427" grpId="0" animBg="1"/>
      <p:bldP spid="20" grpId="0" animBg="1"/>
      <p:bldP spid="16" grpId="0" animBg="1"/>
      <p:bldP spid="34" grpId="0" animBg="1"/>
      <p:bldP spid="36" grpId="0" bldLvl="0" animBg="1" autoUpdateAnimBg="0"/>
      <p:bldP spid="37" grpId="0"/>
      <p:bldP spid="3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10"/>
          <p:cNvPicPr>
            <a:picLocks noChangeAspect="1" noChangeArrowheads="1"/>
          </p:cNvPicPr>
          <p:nvPr/>
        </p:nvPicPr>
        <p:blipFill>
          <a:blip r:embed="rId3" cstate="print"/>
          <a:srcRect/>
          <a:stretch>
            <a:fillRect/>
          </a:stretch>
        </p:blipFill>
        <p:spPr bwMode="auto">
          <a:xfrm>
            <a:off x="4788099" y="331581"/>
            <a:ext cx="4149725" cy="2600325"/>
          </a:xfrm>
          <a:prstGeom prst="rect">
            <a:avLst/>
          </a:prstGeom>
          <a:noFill/>
          <a:ln w="9525">
            <a:noFill/>
            <a:miter lim="800000"/>
            <a:headEnd/>
            <a:tailEnd/>
          </a:ln>
        </p:spPr>
      </p:pic>
      <p:pic>
        <p:nvPicPr>
          <p:cNvPr id="17412" name="Picture 4"/>
          <p:cNvPicPr>
            <a:picLocks noChangeAspect="1" noChangeArrowheads="1"/>
          </p:cNvPicPr>
          <p:nvPr/>
        </p:nvPicPr>
        <p:blipFill>
          <a:blip r:embed="rId4" cstate="print">
            <a:lum bright="-84000" contrast="-42000"/>
          </a:blip>
          <a:srcRect r="15259"/>
          <a:stretch>
            <a:fillRect/>
          </a:stretch>
        </p:blipFill>
        <p:spPr bwMode="auto">
          <a:xfrm>
            <a:off x="610185" y="547680"/>
            <a:ext cx="3673683" cy="1328708"/>
          </a:xfrm>
          <a:prstGeom prst="rect">
            <a:avLst/>
          </a:prstGeom>
          <a:solidFill>
            <a:schemeClr val="bg2">
              <a:lumMod val="20000"/>
              <a:lumOff val="80000"/>
            </a:schemeClr>
          </a:solidFill>
          <a:ln w="25400" cap="sq" cmpd="sng">
            <a:solidFill>
              <a:srgbClr val="C00000"/>
            </a:solidFill>
            <a:miter lim="800000"/>
            <a:headEnd/>
            <a:tailEnd/>
          </a:ln>
        </p:spPr>
      </p:pic>
      <p:grpSp>
        <p:nvGrpSpPr>
          <p:cNvPr id="2" name="Group 5"/>
          <p:cNvGrpSpPr>
            <a:grpSpLocks/>
          </p:cNvGrpSpPr>
          <p:nvPr/>
        </p:nvGrpSpPr>
        <p:grpSpPr bwMode="auto">
          <a:xfrm>
            <a:off x="4139802" y="332057"/>
            <a:ext cx="4805560" cy="2592712"/>
            <a:chOff x="-683023" y="-359912"/>
            <a:chExt cx="4805560" cy="2592766"/>
          </a:xfrm>
        </p:grpSpPr>
        <p:sp>
          <p:nvSpPr>
            <p:cNvPr id="17417" name="Rectangle 8"/>
            <p:cNvSpPr>
              <a:spLocks noChangeArrowheads="1"/>
            </p:cNvSpPr>
            <p:nvPr/>
          </p:nvSpPr>
          <p:spPr bwMode="auto">
            <a:xfrm>
              <a:off x="-34725" y="-359912"/>
              <a:ext cx="4157262" cy="2592766"/>
            </a:xfrm>
            <a:prstGeom prst="rect">
              <a:avLst/>
            </a:prstGeom>
            <a:noFill/>
            <a:ln w="38100" cap="sq" cmpd="sng">
              <a:solidFill>
                <a:srgbClr val="C00000"/>
              </a:solidFill>
              <a:miter lim="800000"/>
              <a:headEnd/>
              <a:tailEnd/>
            </a:ln>
          </p:spPr>
          <p:txBody>
            <a:bodyPr wrap="none" anchor="ctr"/>
            <a:lstStyle/>
            <a:p>
              <a:endParaRPr lang="zh-CN" altLang="zh-CN">
                <a:sym typeface="Arial" pitchFamily="34" charset="0"/>
              </a:endParaRPr>
            </a:p>
          </p:txBody>
        </p:sp>
        <p:sp>
          <p:nvSpPr>
            <p:cNvPr id="17419" name="曲线连接符 23"/>
            <p:cNvSpPr>
              <a:spLocks noChangeShapeType="1"/>
            </p:cNvSpPr>
            <p:nvPr/>
          </p:nvSpPr>
          <p:spPr bwMode="auto">
            <a:xfrm flipV="1">
              <a:off x="-683023" y="-288356"/>
              <a:ext cx="648297" cy="1152553"/>
            </a:xfrm>
            <a:prstGeom prst="curvedConnector3">
              <a:avLst>
                <a:gd name="adj1" fmla="val 40001"/>
              </a:avLst>
            </a:prstGeom>
            <a:noFill/>
            <a:ln w="19050" cap="flat" cmpd="sng">
              <a:solidFill>
                <a:srgbClr val="C00000"/>
              </a:solidFill>
              <a:round/>
              <a:headEnd/>
              <a:tailEnd type="arrow" w="med" len="med"/>
            </a:ln>
          </p:spPr>
          <p:txBody>
            <a:bodyPr/>
            <a:lstStyle/>
            <a:p>
              <a:endParaRPr lang="zh-CN" altLang="en-US"/>
            </a:p>
          </p:txBody>
        </p:sp>
      </p:grpSp>
      <p:cxnSp>
        <p:nvCxnSpPr>
          <p:cNvPr id="18" name="曲线连接符 17"/>
          <p:cNvCxnSpPr/>
          <p:nvPr/>
        </p:nvCxnSpPr>
        <p:spPr bwMode="auto">
          <a:xfrm rot="16200000" flipH="1">
            <a:off x="3635896" y="2204864"/>
            <a:ext cx="1656184" cy="648072"/>
          </a:xfrm>
          <a:prstGeom prst="curvedConnector3">
            <a:avLst>
              <a:gd name="adj1" fmla="val 50000"/>
            </a:avLst>
          </a:prstGeom>
          <a:solidFill>
            <a:schemeClr val="accent1"/>
          </a:solidFill>
          <a:ln w="19050" cap="flat" cmpd="sng" algn="ctr">
            <a:solidFill>
              <a:srgbClr val="C00000"/>
            </a:solidFill>
            <a:prstDash val="solid"/>
            <a:round/>
            <a:headEnd type="none" w="med" len="med"/>
            <a:tailEnd type="arrow"/>
          </a:ln>
          <a:effectLst/>
        </p:spPr>
      </p:cxnSp>
      <p:grpSp>
        <p:nvGrpSpPr>
          <p:cNvPr id="3" name="Group 5"/>
          <p:cNvGrpSpPr>
            <a:grpSpLocks/>
          </p:cNvGrpSpPr>
          <p:nvPr/>
        </p:nvGrpSpPr>
        <p:grpSpPr bwMode="auto">
          <a:xfrm>
            <a:off x="4789895" y="3356992"/>
            <a:ext cx="4176117" cy="2592388"/>
            <a:chOff x="0" y="0"/>
            <a:chExt cx="3552" cy="3140"/>
          </a:xfrm>
        </p:grpSpPr>
        <p:pic>
          <p:nvPicPr>
            <p:cNvPr id="24" name="Picture 6"/>
            <p:cNvPicPr>
              <a:picLocks noChangeAspect="1" noChangeArrowheads="1"/>
            </p:cNvPicPr>
            <p:nvPr/>
          </p:nvPicPr>
          <p:blipFill>
            <a:blip r:embed="rId5" cstate="print"/>
            <a:srcRect/>
            <a:stretch>
              <a:fillRect/>
            </a:stretch>
          </p:blipFill>
          <p:spPr bwMode="auto">
            <a:xfrm>
              <a:off x="0" y="0"/>
              <a:ext cx="3552" cy="3140"/>
            </a:xfrm>
            <a:prstGeom prst="rect">
              <a:avLst/>
            </a:prstGeom>
            <a:noFill/>
            <a:ln w="9525" cmpd="sng">
              <a:solidFill>
                <a:srgbClr val="C00000"/>
              </a:solidFill>
              <a:miter lim="800000"/>
              <a:headEnd/>
              <a:tailEnd/>
            </a:ln>
          </p:spPr>
        </p:pic>
        <p:sp>
          <p:nvSpPr>
            <p:cNvPr id="25" name="Rectangle 7"/>
            <p:cNvSpPr>
              <a:spLocks noChangeArrowheads="1"/>
            </p:cNvSpPr>
            <p:nvPr/>
          </p:nvSpPr>
          <p:spPr bwMode="auto">
            <a:xfrm>
              <a:off x="0" y="0"/>
              <a:ext cx="3552" cy="3120"/>
            </a:xfrm>
            <a:prstGeom prst="rect">
              <a:avLst/>
            </a:prstGeom>
            <a:noFill/>
            <a:ln w="38100" cap="sq" cmpd="sng">
              <a:solidFill>
                <a:srgbClr val="C00000"/>
              </a:solidFill>
              <a:miter lim="800000"/>
              <a:headEnd/>
              <a:tailEnd/>
            </a:ln>
          </p:spPr>
          <p:txBody>
            <a:bodyPr wrap="none" anchor="ctr"/>
            <a:lstStyle/>
            <a:p>
              <a:endParaRPr lang="zh-CN" altLang="zh-CN">
                <a:sym typeface="Arial" pitchFamily="34" charset="0"/>
              </a:endParaRPr>
            </a:p>
          </p:txBody>
        </p:sp>
      </p:grpSp>
      <p:sp>
        <p:nvSpPr>
          <p:cNvPr id="27" name="矩形 26"/>
          <p:cNvSpPr/>
          <p:nvPr/>
        </p:nvSpPr>
        <p:spPr>
          <a:xfrm>
            <a:off x="5076231" y="2852736"/>
            <a:ext cx="3541354" cy="400110"/>
          </a:xfrm>
          <a:prstGeom prst="rect">
            <a:avLst/>
          </a:prstGeom>
          <a:solidFill>
            <a:schemeClr val="bg1"/>
          </a:solidFill>
        </p:spPr>
        <p:txBody>
          <a:bodyPr wrap="none">
            <a:spAutoFit/>
          </a:bodyPr>
          <a:lstStyle/>
          <a:p>
            <a:r>
              <a:rPr lang="zh-CN" altLang="zh-CN" sz="2000" b="1" dirty="0" smtClean="0">
                <a:solidFill>
                  <a:srgbClr val="0000FF"/>
                </a:solidFill>
                <a:latin typeface="黑体" pitchFamily="2" charset="-122"/>
                <a:ea typeface="黑体" pitchFamily="2" charset="-122"/>
                <a:sym typeface="黑体" pitchFamily="2" charset="-122"/>
              </a:rPr>
              <a:t>S、E点大大左移</a:t>
            </a:r>
            <a:r>
              <a:rPr lang="zh-CN" altLang="en-US" sz="2000" b="1" dirty="0" smtClean="0">
                <a:solidFill>
                  <a:srgbClr val="0000FF"/>
                </a:solidFill>
                <a:latin typeface="黑体" pitchFamily="2" charset="-122"/>
                <a:ea typeface="黑体" pitchFamily="2" charset="-122"/>
                <a:sym typeface="黑体" pitchFamily="2" charset="-122"/>
              </a:rPr>
              <a:t>（移向低碳）</a:t>
            </a:r>
            <a:endParaRPr lang="zh-CN" altLang="en-US" sz="2000" b="1" dirty="0"/>
          </a:p>
        </p:txBody>
      </p:sp>
      <p:sp>
        <p:nvSpPr>
          <p:cNvPr id="17427" name="TextBox 49"/>
          <p:cNvSpPr>
            <a:spLocks noChangeArrowheads="1"/>
          </p:cNvSpPr>
          <p:nvPr/>
        </p:nvSpPr>
        <p:spPr bwMode="auto">
          <a:xfrm>
            <a:off x="5940627" y="5916152"/>
            <a:ext cx="1992853" cy="400110"/>
          </a:xfrm>
          <a:prstGeom prst="rect">
            <a:avLst/>
          </a:prstGeom>
          <a:solidFill>
            <a:schemeClr val="bg1"/>
          </a:solidFill>
          <a:ln w="9525">
            <a:noFill/>
            <a:miter lim="800000"/>
            <a:headEnd/>
            <a:tailEnd/>
          </a:ln>
        </p:spPr>
        <p:txBody>
          <a:bodyPr wrap="none">
            <a:spAutoFit/>
          </a:bodyPr>
          <a:lstStyle/>
          <a:p>
            <a:r>
              <a:rPr lang="zh-CN" altLang="en-US" sz="2000" b="1" dirty="0" smtClean="0">
                <a:solidFill>
                  <a:srgbClr val="0000FF"/>
                </a:solidFill>
                <a:latin typeface="黑体" pitchFamily="2" charset="-122"/>
                <a:ea typeface="黑体" pitchFamily="2" charset="-122"/>
                <a:sym typeface="黑体" pitchFamily="2" charset="-122"/>
              </a:rPr>
              <a:t>A1线的温度变化</a:t>
            </a:r>
            <a:endParaRPr lang="zh-CN" altLang="en-US" sz="2000" b="1" dirty="0">
              <a:solidFill>
                <a:srgbClr val="0000FF"/>
              </a:solidFill>
              <a:latin typeface="黑体" pitchFamily="2" charset="-122"/>
              <a:ea typeface="黑体" pitchFamily="2" charset="-122"/>
              <a:sym typeface="黑体" pitchFamily="2" charset="-122"/>
            </a:endParaRPr>
          </a:p>
        </p:txBody>
      </p:sp>
      <p:sp>
        <p:nvSpPr>
          <p:cNvPr id="28" name="Text Box 8"/>
          <p:cNvSpPr>
            <a:spLocks noChangeArrowheads="1"/>
          </p:cNvSpPr>
          <p:nvPr/>
        </p:nvSpPr>
        <p:spPr bwMode="auto">
          <a:xfrm>
            <a:off x="610185" y="3352924"/>
            <a:ext cx="3887787" cy="2308324"/>
          </a:xfrm>
          <a:prstGeom prst="rect">
            <a:avLst/>
          </a:prstGeom>
          <a:solidFill>
            <a:schemeClr val="bg2">
              <a:lumMod val="20000"/>
              <a:lumOff val="80000"/>
            </a:schemeClr>
          </a:solidFill>
          <a:ln w="38100" cmpd="sng">
            <a:noFill/>
            <a:miter lim="800000"/>
            <a:headEnd/>
            <a:tailEnd/>
          </a:ln>
        </p:spPr>
        <p:txBody>
          <a:bodyPr>
            <a:spAutoFit/>
          </a:bodyPr>
          <a:lstStyle/>
          <a:p>
            <a:pPr>
              <a:buClr>
                <a:srgbClr val="0000FF"/>
              </a:buClr>
            </a:pPr>
            <a:r>
              <a:rPr lang="zh-CN" altLang="en-US" sz="2400" b="1" dirty="0" smtClean="0">
                <a:solidFill>
                  <a:srgbClr val="0000FF"/>
                </a:solidFill>
                <a:latin typeface="黑体" pitchFamily="2" charset="-122"/>
                <a:ea typeface="黑体" pitchFamily="2" charset="-122"/>
                <a:sym typeface="黑体" pitchFamily="2" charset="-122"/>
              </a:rPr>
              <a:t>思考题：</a:t>
            </a:r>
            <a:endParaRPr lang="en-US" altLang="zh-CN" sz="2400" b="1" dirty="0" smtClean="0">
              <a:solidFill>
                <a:srgbClr val="0000FF"/>
              </a:solidFill>
              <a:latin typeface="黑体" pitchFamily="2" charset="-122"/>
              <a:ea typeface="黑体" pitchFamily="2" charset="-122"/>
              <a:sym typeface="黑体" pitchFamily="2" charset="-122"/>
            </a:endParaRPr>
          </a:p>
          <a:p>
            <a:pPr marL="457200" indent="-457200">
              <a:buClr>
                <a:srgbClr val="0000FF"/>
              </a:buClr>
              <a:buFont typeface="+mj-ea"/>
              <a:buAutoNum type="circleNumDbPlain"/>
            </a:pPr>
            <a:r>
              <a:rPr lang="zh-CN" altLang="en-US" sz="2400" b="1" dirty="0" smtClean="0">
                <a:latin typeface="楷体_GB2312" pitchFamily="49" charset="-122"/>
                <a:ea typeface="楷体_GB2312" pitchFamily="49" charset="-122"/>
                <a:sym typeface="黑体" pitchFamily="2" charset="-122"/>
              </a:rPr>
              <a:t>3</a:t>
            </a:r>
            <a:r>
              <a:rPr lang="zh-CN" altLang="en-US" sz="2400" b="1" dirty="0">
                <a:latin typeface="楷体_GB2312" pitchFamily="49" charset="-122"/>
                <a:ea typeface="楷体_GB2312" pitchFamily="49" charset="-122"/>
                <a:sym typeface="黑体" pitchFamily="2" charset="-122"/>
              </a:rPr>
              <a:t>Cr2W8V 热</a:t>
            </a:r>
            <a:r>
              <a:rPr lang="zh-CN" altLang="en-US" sz="2400" b="1" dirty="0" smtClean="0">
                <a:latin typeface="楷体_GB2312" pitchFamily="49" charset="-122"/>
                <a:ea typeface="楷体_GB2312" pitchFamily="49" charset="-122"/>
                <a:sym typeface="黑体" pitchFamily="2" charset="-122"/>
              </a:rPr>
              <a:t>模具钢</a:t>
            </a:r>
            <a:endParaRPr lang="en-US" altLang="zh-CN" sz="2400" b="1" dirty="0" smtClean="0">
              <a:latin typeface="楷体_GB2312" pitchFamily="49" charset="-122"/>
              <a:ea typeface="楷体_GB2312" pitchFamily="49" charset="-122"/>
              <a:sym typeface="黑体" pitchFamily="2" charset="-122"/>
            </a:endParaRPr>
          </a:p>
          <a:p>
            <a:pPr lvl="1">
              <a:buClr>
                <a:srgbClr val="0000FF"/>
              </a:buClr>
            </a:pPr>
            <a:r>
              <a:rPr lang="zh-CN" altLang="en-US" sz="2400" b="1" dirty="0" smtClean="0">
                <a:latin typeface="楷体_GB2312" pitchFamily="49" charset="-122"/>
                <a:ea typeface="楷体_GB2312" pitchFamily="49" charset="-122"/>
                <a:sym typeface="黑体" pitchFamily="2" charset="-122"/>
              </a:rPr>
              <a:t>C</a:t>
            </a:r>
            <a:r>
              <a:rPr lang="en-US" altLang="zh-CN" sz="2400" b="1" dirty="0" smtClean="0">
                <a:latin typeface="楷体_GB2312" pitchFamily="49" charset="-122"/>
                <a:ea typeface="楷体_GB2312" pitchFamily="49" charset="-122"/>
                <a:sym typeface="黑体" pitchFamily="2" charset="-122"/>
              </a:rPr>
              <a:t>%=</a:t>
            </a:r>
            <a:r>
              <a:rPr lang="zh-CN" altLang="en-US" sz="2400" b="1" dirty="0" smtClean="0">
                <a:latin typeface="楷体_GB2312" pitchFamily="49" charset="-122"/>
                <a:ea typeface="楷体_GB2312" pitchFamily="49" charset="-122"/>
                <a:sym typeface="黑体" pitchFamily="2" charset="-122"/>
              </a:rPr>
              <a:t>0</a:t>
            </a:r>
            <a:r>
              <a:rPr lang="zh-CN" altLang="en-US" sz="2400" b="1" dirty="0">
                <a:latin typeface="楷体_GB2312" pitchFamily="49" charset="-122"/>
                <a:ea typeface="楷体_GB2312" pitchFamily="49" charset="-122"/>
                <a:sym typeface="黑体" pitchFamily="2" charset="-122"/>
              </a:rPr>
              <a:t>.3</a:t>
            </a:r>
            <a:r>
              <a:rPr lang="zh-CN" altLang="en-US" sz="2400" b="1" dirty="0" smtClean="0">
                <a:latin typeface="楷体_GB2312" pitchFamily="49" charset="-122"/>
                <a:ea typeface="楷体_GB2312" pitchFamily="49" charset="-122"/>
                <a:sym typeface="黑体" pitchFamily="2" charset="-122"/>
              </a:rPr>
              <a:t>%，却</a:t>
            </a:r>
            <a:r>
              <a:rPr lang="zh-CN" altLang="en-US" sz="2400" b="1" dirty="0">
                <a:latin typeface="楷体_GB2312" pitchFamily="49" charset="-122"/>
                <a:ea typeface="楷体_GB2312" pitchFamily="49" charset="-122"/>
                <a:sym typeface="黑体" pitchFamily="2" charset="-122"/>
              </a:rPr>
              <a:t>属过</a:t>
            </a:r>
            <a:r>
              <a:rPr lang="zh-CN" altLang="en-US" sz="2400" b="1" dirty="0" smtClean="0">
                <a:latin typeface="楷体_GB2312" pitchFamily="49" charset="-122"/>
                <a:ea typeface="楷体_GB2312" pitchFamily="49" charset="-122"/>
                <a:sym typeface="黑体" pitchFamily="2" charset="-122"/>
              </a:rPr>
              <a:t>共析钢？</a:t>
            </a:r>
            <a:endParaRPr lang="zh-CN" altLang="en-US" sz="2400" b="1" dirty="0">
              <a:latin typeface="楷体_GB2312" pitchFamily="49" charset="-122"/>
              <a:ea typeface="楷体_GB2312" pitchFamily="49" charset="-122"/>
              <a:sym typeface="黑体" pitchFamily="2" charset="-122"/>
            </a:endParaRPr>
          </a:p>
          <a:p>
            <a:pPr marL="457200" indent="-457200">
              <a:buClr>
                <a:srgbClr val="0000FF"/>
              </a:buClr>
              <a:buFont typeface="+mj-ea"/>
              <a:buAutoNum type="circleNumDbPlain"/>
            </a:pPr>
            <a:r>
              <a:rPr lang="zh-CN" altLang="en-US" sz="2400" b="1" dirty="0">
                <a:latin typeface="楷体_GB2312" pitchFamily="49" charset="-122"/>
                <a:ea typeface="楷体_GB2312" pitchFamily="49" charset="-122"/>
                <a:sym typeface="黑体" pitchFamily="2" charset="-122"/>
              </a:rPr>
              <a:t>W18Cr4V </a:t>
            </a:r>
            <a:r>
              <a:rPr lang="zh-CN" altLang="en-US" sz="2400" b="1" dirty="0" smtClean="0">
                <a:latin typeface="楷体_GB2312" pitchFamily="49" charset="-122"/>
                <a:ea typeface="楷体_GB2312" pitchFamily="49" charset="-122"/>
                <a:sym typeface="黑体" pitchFamily="2" charset="-122"/>
              </a:rPr>
              <a:t>高速钢</a:t>
            </a:r>
            <a:endParaRPr lang="en-US" altLang="zh-CN" sz="2400" b="1" dirty="0" smtClean="0">
              <a:latin typeface="楷体_GB2312" pitchFamily="49" charset="-122"/>
              <a:ea typeface="楷体_GB2312" pitchFamily="49" charset="-122"/>
              <a:sym typeface="黑体" pitchFamily="2" charset="-122"/>
            </a:endParaRPr>
          </a:p>
          <a:p>
            <a:pPr lvl="1">
              <a:buClr>
                <a:srgbClr val="0000FF"/>
              </a:buClr>
            </a:pPr>
            <a:r>
              <a:rPr lang="zh-CN" altLang="en-US" sz="2400" b="1" dirty="0" smtClean="0">
                <a:latin typeface="楷体_GB2312" pitchFamily="49" charset="-122"/>
                <a:ea typeface="楷体_GB2312" pitchFamily="49" charset="-122"/>
                <a:sym typeface="黑体" pitchFamily="2" charset="-122"/>
              </a:rPr>
              <a:t>C</a:t>
            </a:r>
            <a:r>
              <a:rPr lang="en-US" altLang="zh-CN" sz="2400" b="1" dirty="0" smtClean="0">
                <a:latin typeface="楷体_GB2312" pitchFamily="49" charset="-122"/>
                <a:ea typeface="楷体_GB2312" pitchFamily="49" charset="-122"/>
                <a:sym typeface="黑体" pitchFamily="2" charset="-122"/>
              </a:rPr>
              <a:t>%</a:t>
            </a:r>
            <a:r>
              <a:rPr lang="zh-CN" altLang="en-US" sz="2400" b="1" dirty="0" smtClean="0">
                <a:latin typeface="楷体_GB2312" pitchFamily="49" charset="-122"/>
                <a:ea typeface="楷体_GB2312" pitchFamily="49" charset="-122"/>
                <a:sym typeface="黑体" pitchFamily="2" charset="-122"/>
              </a:rPr>
              <a:t>&lt;</a:t>
            </a:r>
            <a:r>
              <a:rPr lang="zh-CN" altLang="en-US" sz="2400" b="1" dirty="0">
                <a:latin typeface="楷体_GB2312" pitchFamily="49" charset="-122"/>
                <a:ea typeface="楷体_GB2312" pitchFamily="49" charset="-122"/>
                <a:sym typeface="黑体" pitchFamily="2" charset="-122"/>
              </a:rPr>
              <a:t>1.</a:t>
            </a:r>
            <a:r>
              <a:rPr lang="zh-CN" altLang="en-US" sz="2400" b="1" dirty="0" smtClean="0">
                <a:latin typeface="楷体_GB2312" pitchFamily="49" charset="-122"/>
                <a:ea typeface="楷体_GB2312" pitchFamily="49" charset="-122"/>
                <a:sym typeface="黑体" pitchFamily="2" charset="-122"/>
              </a:rPr>
              <a:t>0，在</a:t>
            </a:r>
            <a:r>
              <a:rPr lang="zh-CN" altLang="en-US" sz="2400" b="1" dirty="0">
                <a:latin typeface="楷体_GB2312" pitchFamily="49" charset="-122"/>
                <a:ea typeface="楷体_GB2312" pitchFamily="49" charset="-122"/>
                <a:sym typeface="黑体" pitchFamily="2" charset="-122"/>
              </a:rPr>
              <a:t>铸态下出现莱氏体组织？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ox(in)">
                                      <p:cBhvr>
                                        <p:cTn id="7" dur="500"/>
                                        <p:tgtEl>
                                          <p:spTgt spid="18"/>
                                        </p:tgtEl>
                                      </p:cBhvr>
                                    </p:animEffect>
                                  </p:childTnLst>
                                </p:cTn>
                              </p:par>
                            </p:childTnLst>
                          </p:cTn>
                        </p:par>
                        <p:par>
                          <p:cTn id="8" fill="hold">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17427"/>
                                        </p:tgtEl>
                                        <p:attrNameLst>
                                          <p:attrName>style.visibility</p:attrName>
                                        </p:attrNameLst>
                                      </p:cBhvr>
                                      <p:to>
                                        <p:strVal val="visible"/>
                                      </p:to>
                                    </p:set>
                                    <p:animEffect transition="in" filter="box(in)">
                                      <p:cBhvr>
                                        <p:cTn id="11" dur="500"/>
                                        <p:tgtEl>
                                          <p:spTgt spid="17427"/>
                                        </p:tgtEl>
                                      </p:cBhvr>
                                    </p:animEffect>
                                  </p:childTnLst>
                                </p:cTn>
                              </p:par>
                              <p:par>
                                <p:cTn id="12" presetID="3" presetClass="entr" presetSubtype="1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p:cTn id="19" dur="500" fill="hold"/>
                                        <p:tgtEl>
                                          <p:spTgt spid="28"/>
                                        </p:tgtEl>
                                        <p:attrNameLst>
                                          <p:attrName>ppt_x</p:attrName>
                                        </p:attrNameLst>
                                      </p:cBhvr>
                                      <p:tavLst>
                                        <p:tav tm="0">
                                          <p:val>
                                            <p:strVal val="#ppt_x"/>
                                          </p:val>
                                        </p:tav>
                                        <p:tav tm="100000">
                                          <p:val>
                                            <p:strVal val="#ppt_x"/>
                                          </p:val>
                                        </p:tav>
                                      </p:tavLst>
                                    </p:anim>
                                    <p:anim calcmode="lin" valueType="num">
                                      <p:cBhvr>
                                        <p:cTn id="2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27" grpId="0" animBg="1"/>
      <p:bldP spid="28" grpId="0" bldLvl="0" animBg="1"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rrowheads="1"/>
          </p:cNvSpPr>
          <p:nvPr>
            <p:ph type="title" idx="4294967295"/>
          </p:nvPr>
        </p:nvSpPr>
        <p:spPr>
          <a:xfrm>
            <a:off x="301625" y="381000"/>
            <a:ext cx="8540750" cy="670911"/>
          </a:xfrm>
          <a:prstGeom prst="rect">
            <a:avLst/>
          </a:prstGeom>
          <a:ln/>
        </p:spPr>
        <p:txBody>
          <a:bodyPr/>
          <a:lstStyle/>
          <a:p>
            <a:pPr marL="742950" indent="-742950" algn="l"/>
            <a:r>
              <a:rPr lang="zh-CN" altLang="en-US" sz="2800" b="1" dirty="0" smtClean="0">
                <a:solidFill>
                  <a:srgbClr val="C00000"/>
                </a:solidFill>
                <a:latin typeface="黑体" pitchFamily="2" charset="-122"/>
                <a:ea typeface="黑体" pitchFamily="2" charset="-122"/>
                <a:sym typeface="黑体" pitchFamily="2" charset="-122"/>
              </a:rPr>
              <a:t>（</a:t>
            </a:r>
            <a:r>
              <a:rPr lang="en-US" altLang="zh-CN" sz="2800" b="1" dirty="0" smtClean="0">
                <a:solidFill>
                  <a:srgbClr val="C00000"/>
                </a:solidFill>
                <a:latin typeface="黑体" pitchFamily="2" charset="-122"/>
                <a:ea typeface="黑体" pitchFamily="2" charset="-122"/>
                <a:sym typeface="黑体" pitchFamily="2" charset="-122"/>
              </a:rPr>
              <a:t>2</a:t>
            </a:r>
            <a:r>
              <a:rPr lang="zh-CN" altLang="en-US" sz="2800" b="1" dirty="0" smtClean="0">
                <a:solidFill>
                  <a:srgbClr val="C00000"/>
                </a:solidFill>
                <a:latin typeface="黑体" pitchFamily="2" charset="-122"/>
                <a:ea typeface="黑体" pitchFamily="2" charset="-122"/>
                <a:sym typeface="黑体" pitchFamily="2" charset="-122"/>
              </a:rPr>
              <a:t>）</a:t>
            </a:r>
            <a:r>
              <a:rPr lang="zh-CN" sz="2800" b="1" dirty="0" smtClean="0">
                <a:solidFill>
                  <a:srgbClr val="C00000"/>
                </a:solidFill>
                <a:latin typeface="黑体" pitchFamily="2" charset="-122"/>
                <a:ea typeface="黑体" pitchFamily="2" charset="-122"/>
                <a:sym typeface="黑体" pitchFamily="2" charset="-122"/>
              </a:rPr>
              <a:t>合金</a:t>
            </a:r>
            <a:r>
              <a:rPr lang="zh-CN" sz="2800" b="1" dirty="0">
                <a:solidFill>
                  <a:srgbClr val="C00000"/>
                </a:solidFill>
                <a:latin typeface="黑体" pitchFamily="2" charset="-122"/>
                <a:ea typeface="黑体" pitchFamily="2" charset="-122"/>
                <a:sym typeface="黑体" pitchFamily="2" charset="-122"/>
              </a:rPr>
              <a:t>元素对热处理的影响</a:t>
            </a:r>
            <a:r>
              <a:rPr lang="zh-CN" sz="2800" dirty="0">
                <a:solidFill>
                  <a:srgbClr val="C00000"/>
                </a:solidFill>
                <a:latin typeface="黑体" pitchFamily="2" charset="-122"/>
                <a:ea typeface="黑体" pitchFamily="2" charset="-122"/>
                <a:sym typeface="黑体" pitchFamily="2" charset="-122"/>
              </a:rPr>
              <a:t> </a:t>
            </a:r>
            <a:endParaRPr lang="zh-CN" sz="3600" dirty="0">
              <a:solidFill>
                <a:srgbClr val="C00000"/>
              </a:solidFill>
            </a:endParaRPr>
          </a:p>
        </p:txBody>
      </p:sp>
      <p:pic>
        <p:nvPicPr>
          <p:cNvPr id="21508" name="Picture 4"/>
          <p:cNvPicPr>
            <a:picLocks noChangeAspect="1" noChangeArrowheads="1"/>
          </p:cNvPicPr>
          <p:nvPr/>
        </p:nvPicPr>
        <p:blipFill>
          <a:blip r:embed="rId3" cstate="print">
            <a:lum bright="-76000" contrast="2000"/>
          </a:blip>
          <a:srcRect l="1018" r="22797" b="11406"/>
          <a:stretch>
            <a:fillRect/>
          </a:stretch>
        </p:blipFill>
        <p:spPr bwMode="auto">
          <a:xfrm>
            <a:off x="682218" y="1123944"/>
            <a:ext cx="3959225" cy="1217612"/>
          </a:xfrm>
          <a:prstGeom prst="rect">
            <a:avLst/>
          </a:prstGeom>
          <a:solidFill>
            <a:schemeClr val="bg2">
              <a:lumMod val="20000"/>
              <a:lumOff val="80000"/>
            </a:schemeClr>
          </a:solidFill>
          <a:ln w="38100" cap="sq" cmpd="sng">
            <a:solidFill>
              <a:srgbClr val="C00000"/>
            </a:solidFill>
            <a:miter lim="800000"/>
            <a:headEnd/>
            <a:tailEnd/>
          </a:ln>
        </p:spPr>
      </p:pic>
      <p:sp>
        <p:nvSpPr>
          <p:cNvPr id="21509" name="Text Box 5"/>
          <p:cNvSpPr>
            <a:spLocks noChangeArrowheads="1"/>
          </p:cNvSpPr>
          <p:nvPr/>
        </p:nvSpPr>
        <p:spPr bwMode="auto">
          <a:xfrm>
            <a:off x="611560" y="5344188"/>
            <a:ext cx="2593188" cy="830997"/>
          </a:xfrm>
          <a:prstGeom prst="rect">
            <a:avLst/>
          </a:prstGeom>
          <a:solidFill>
            <a:schemeClr val="bg2">
              <a:lumMod val="20000"/>
              <a:lumOff val="80000"/>
            </a:schemeClr>
          </a:solidFill>
          <a:ln w="19050" cmpd="sng">
            <a:solidFill>
              <a:srgbClr val="C00000"/>
            </a:solidFill>
            <a:miter lim="800000"/>
            <a:headEnd/>
            <a:tailEnd/>
          </a:ln>
        </p:spPr>
        <p:txBody>
          <a:bodyPr wrap="square">
            <a:spAutoFit/>
          </a:bodyPr>
          <a:lstStyle/>
          <a:p>
            <a:r>
              <a:rPr lang="zh-CN" altLang="en-US" sz="2400" b="1" dirty="0" smtClean="0">
                <a:solidFill>
                  <a:srgbClr val="0000FF"/>
                </a:solidFill>
                <a:latin typeface="楷体_GB2312" pitchFamily="49" charset="-122"/>
                <a:ea typeface="楷体_GB2312" pitchFamily="49" charset="-122"/>
                <a:sym typeface="楷体_GB2312" pitchFamily="49" charset="-122"/>
              </a:rPr>
              <a:t>a</a:t>
            </a:r>
            <a:r>
              <a:rPr lang="zh-CN" altLang="en-US" sz="2400" b="1" dirty="0">
                <a:solidFill>
                  <a:srgbClr val="0000FF"/>
                </a:solidFill>
                <a:latin typeface="楷体_GB2312" pitchFamily="49" charset="-122"/>
                <a:ea typeface="楷体_GB2312" pitchFamily="49" charset="-122"/>
                <a:sym typeface="楷体_GB2312" pitchFamily="49" charset="-122"/>
              </a:rPr>
              <a:t>.碳化物稳定性</a:t>
            </a:r>
          </a:p>
          <a:p>
            <a:r>
              <a:rPr lang="zh-CN" altLang="en-US" sz="2400" b="1" dirty="0">
                <a:solidFill>
                  <a:srgbClr val="0000FF"/>
                </a:solidFill>
                <a:latin typeface="楷体_GB2312" pitchFamily="49" charset="-122"/>
                <a:ea typeface="楷体_GB2312" pitchFamily="49" charset="-122"/>
                <a:sym typeface="楷体_GB2312" pitchFamily="49" charset="-122"/>
              </a:rPr>
              <a:t>b.阻碍</a:t>
            </a:r>
            <a:r>
              <a:rPr lang="zh-CN" altLang="en-US" sz="2400" b="1" dirty="0" smtClean="0">
                <a:solidFill>
                  <a:srgbClr val="0000FF"/>
                </a:solidFill>
                <a:latin typeface="楷体_GB2312" pitchFamily="49" charset="-122"/>
                <a:ea typeface="楷体_GB2312" pitchFamily="49" charset="-122"/>
                <a:sym typeface="楷体_GB2312" pitchFamily="49" charset="-122"/>
              </a:rPr>
              <a:t>C的</a:t>
            </a:r>
            <a:r>
              <a:rPr lang="zh-CN" altLang="en-US" sz="2400" b="1" dirty="0">
                <a:solidFill>
                  <a:srgbClr val="0000FF"/>
                </a:solidFill>
                <a:latin typeface="楷体_GB2312" pitchFamily="49" charset="-122"/>
                <a:ea typeface="楷体_GB2312" pitchFamily="49" charset="-122"/>
                <a:sym typeface="楷体_GB2312" pitchFamily="49" charset="-122"/>
              </a:rPr>
              <a:t>扩散</a:t>
            </a:r>
            <a:endParaRPr lang="zh-CN" altLang="en-US" b="1" dirty="0"/>
          </a:p>
        </p:txBody>
      </p:sp>
      <p:sp>
        <p:nvSpPr>
          <p:cNvPr id="6" name="矩形 5"/>
          <p:cNvSpPr/>
          <p:nvPr/>
        </p:nvSpPr>
        <p:spPr>
          <a:xfrm>
            <a:off x="1546614" y="2708670"/>
            <a:ext cx="2233023" cy="461665"/>
          </a:xfrm>
          <a:prstGeom prst="rect">
            <a:avLst/>
          </a:prstGeom>
          <a:noFill/>
          <a:ln>
            <a:solidFill>
              <a:srgbClr val="0000FF"/>
            </a:solidFill>
          </a:ln>
        </p:spPr>
        <p:txBody>
          <a:bodyPr wrap="square">
            <a:spAutoFit/>
          </a:bodyPr>
          <a:lstStyle/>
          <a:p>
            <a:r>
              <a:rPr lang="zh-CN" altLang="en-US" sz="2400" b="1" kern="0" dirty="0" smtClean="0">
                <a:solidFill>
                  <a:srgbClr val="0000FF"/>
                </a:solidFill>
                <a:latin typeface="黑体" pitchFamily="2" charset="-122"/>
                <a:ea typeface="黑体" pitchFamily="2" charset="-122"/>
                <a:sym typeface="Arial" pitchFamily="34" charset="0"/>
              </a:rPr>
              <a:t>影响</a:t>
            </a:r>
            <a:r>
              <a:rPr lang="zh-CN" altLang="zh-CN" sz="2400" b="1" kern="0" dirty="0" smtClean="0">
                <a:solidFill>
                  <a:srgbClr val="0000FF"/>
                </a:solidFill>
                <a:latin typeface="黑体" pitchFamily="2" charset="-122"/>
                <a:ea typeface="黑体" pitchFamily="2" charset="-122"/>
                <a:sym typeface="Arial" pitchFamily="34" charset="0"/>
              </a:rPr>
              <a:t>A</a:t>
            </a:r>
            <a:r>
              <a:rPr lang="zh-CN" altLang="en-US" sz="2400" b="1" kern="0" dirty="0" smtClean="0">
                <a:solidFill>
                  <a:srgbClr val="0000FF"/>
                </a:solidFill>
                <a:latin typeface="黑体" pitchFamily="2" charset="-122"/>
                <a:ea typeface="黑体" pitchFamily="2" charset="-122"/>
                <a:sym typeface="Arial" pitchFamily="34" charset="0"/>
              </a:rPr>
              <a:t>形成速度</a:t>
            </a:r>
            <a:endParaRPr lang="zh-CN" altLang="en-US" sz="1200" b="1" dirty="0">
              <a:solidFill>
                <a:srgbClr val="0000FF"/>
              </a:solidFill>
              <a:latin typeface="黑体" pitchFamily="2" charset="-122"/>
              <a:ea typeface="黑体" pitchFamily="2" charset="-122"/>
            </a:endParaRPr>
          </a:p>
        </p:txBody>
      </p:sp>
      <p:sp>
        <p:nvSpPr>
          <p:cNvPr id="7" name="矩形 6"/>
          <p:cNvSpPr/>
          <p:nvPr/>
        </p:nvSpPr>
        <p:spPr>
          <a:xfrm>
            <a:off x="5004198" y="1123944"/>
            <a:ext cx="3961815" cy="2012859"/>
          </a:xfrm>
          <a:prstGeom prst="rect">
            <a:avLst/>
          </a:prstGeom>
          <a:solidFill>
            <a:schemeClr val="bg2">
              <a:lumMod val="20000"/>
              <a:lumOff val="80000"/>
            </a:schemeClr>
          </a:solidFill>
          <a:ln w="19050">
            <a:noFill/>
          </a:ln>
        </p:spPr>
        <p:txBody>
          <a:bodyPr wrap="square">
            <a:spAutoFit/>
          </a:bodyPr>
          <a:lstStyle/>
          <a:p>
            <a:pPr marL="342900" lvl="0" indent="-342900" defTabSz="0" eaLnBrk="1" hangingPunct="1">
              <a:spcBef>
                <a:spcPct val="20000"/>
              </a:spcBef>
              <a:buClr>
                <a:srgbClr val="FF6600"/>
              </a:buClr>
            </a:pPr>
            <a:r>
              <a:rPr lang="zh-CN" altLang="en-US" sz="2400" b="1" kern="0" dirty="0" smtClean="0">
                <a:solidFill>
                  <a:srgbClr val="000000"/>
                </a:solidFill>
                <a:latin typeface="楷体_GB2312" pitchFamily="49" charset="-122"/>
                <a:ea typeface="楷体_GB2312" pitchFamily="49" charset="-122"/>
                <a:sym typeface="Arial" pitchFamily="34" charset="0"/>
              </a:rPr>
              <a:t>（</a:t>
            </a:r>
            <a:r>
              <a:rPr lang="zh-CN" altLang="zh-CN" sz="2400" b="1" kern="0" dirty="0" smtClean="0">
                <a:solidFill>
                  <a:srgbClr val="000000"/>
                </a:solidFill>
                <a:latin typeface="楷体_GB2312" pitchFamily="49" charset="-122"/>
                <a:ea typeface="楷体_GB2312" pitchFamily="49" charset="-122"/>
                <a:sym typeface="Arial" pitchFamily="34" charset="0"/>
              </a:rPr>
              <a:t>a</a:t>
            </a:r>
            <a:r>
              <a:rPr lang="zh-CN" altLang="en-US" sz="2400" b="1" kern="0" dirty="0" smtClean="0">
                <a:solidFill>
                  <a:srgbClr val="000000"/>
                </a:solidFill>
                <a:latin typeface="楷体_GB2312" pitchFamily="49" charset="-122"/>
                <a:ea typeface="楷体_GB2312" pitchFamily="49" charset="-122"/>
                <a:sym typeface="Arial" pitchFamily="34" charset="0"/>
              </a:rPr>
              <a:t>）碳化物形成元素</a:t>
            </a:r>
            <a:endParaRPr lang="zh-CN" altLang="en-US" sz="2800" b="1" kern="0" dirty="0" smtClean="0">
              <a:solidFill>
                <a:srgbClr val="000000"/>
              </a:solidFill>
              <a:latin typeface="楷体_GB2312" pitchFamily="49" charset="-122"/>
              <a:ea typeface="楷体_GB2312" pitchFamily="49" charset="-122"/>
              <a:sym typeface="Arial" pitchFamily="34" charset="0"/>
            </a:endParaRPr>
          </a:p>
          <a:p>
            <a:pPr marL="685800" lvl="1" indent="-228600" defTabSz="0" eaLnBrk="1" hangingPunct="1">
              <a:spcBef>
                <a:spcPct val="20000"/>
              </a:spcBef>
              <a:buClr>
                <a:srgbClr val="7030A0"/>
              </a:buClr>
              <a:buFont typeface="Wingdings" pitchFamily="2" charset="2"/>
              <a:buChar char="Ø"/>
            </a:pPr>
            <a:r>
              <a:rPr lang="zh-CN" altLang="zh-CN" sz="2000" b="1" kern="0" dirty="0" smtClean="0">
                <a:solidFill>
                  <a:srgbClr val="000000"/>
                </a:solidFill>
                <a:latin typeface="楷体_GB2312" pitchFamily="49" charset="-122"/>
                <a:ea typeface="楷体_GB2312" pitchFamily="49" charset="-122"/>
                <a:sym typeface="Arial" pitchFamily="34" charset="0"/>
              </a:rPr>
              <a:t>Cr</a:t>
            </a:r>
            <a:r>
              <a:rPr lang="zh-CN" altLang="en-US" sz="2000" b="1" kern="0" dirty="0" smtClean="0">
                <a:solidFill>
                  <a:srgbClr val="000000"/>
                </a:solidFill>
                <a:latin typeface="楷体_GB2312" pitchFamily="49" charset="-122"/>
                <a:ea typeface="楷体_GB2312" pitchFamily="49" charset="-122"/>
                <a:sym typeface="Arial" pitchFamily="34" charset="0"/>
              </a:rPr>
              <a:t>、</a:t>
            </a:r>
            <a:r>
              <a:rPr lang="zh-CN" altLang="zh-CN" sz="2000" b="1" kern="0" dirty="0" smtClean="0">
                <a:solidFill>
                  <a:srgbClr val="000000"/>
                </a:solidFill>
                <a:latin typeface="楷体_GB2312" pitchFamily="49" charset="-122"/>
                <a:ea typeface="楷体_GB2312" pitchFamily="49" charset="-122"/>
                <a:sym typeface="Arial" pitchFamily="34" charset="0"/>
              </a:rPr>
              <a:t>Mo</a:t>
            </a:r>
            <a:r>
              <a:rPr lang="zh-CN" altLang="en-US" sz="2000" b="1" kern="0" dirty="0" smtClean="0">
                <a:solidFill>
                  <a:srgbClr val="000000"/>
                </a:solidFill>
                <a:latin typeface="楷体_GB2312" pitchFamily="49" charset="-122"/>
                <a:ea typeface="楷体_GB2312" pitchFamily="49" charset="-122"/>
                <a:sym typeface="Arial" pitchFamily="34" charset="0"/>
              </a:rPr>
              <a:t>、</a:t>
            </a:r>
            <a:r>
              <a:rPr lang="zh-CN" altLang="zh-CN" sz="2000" b="1" kern="0" dirty="0" smtClean="0">
                <a:solidFill>
                  <a:srgbClr val="000000"/>
                </a:solidFill>
                <a:latin typeface="楷体_GB2312" pitchFamily="49" charset="-122"/>
                <a:ea typeface="楷体_GB2312" pitchFamily="49" charset="-122"/>
                <a:sym typeface="Arial" pitchFamily="34" charset="0"/>
              </a:rPr>
              <a:t>W</a:t>
            </a:r>
            <a:r>
              <a:rPr lang="zh-CN" altLang="en-US" sz="2000" b="1" kern="0" dirty="0" smtClean="0">
                <a:solidFill>
                  <a:srgbClr val="000000"/>
                </a:solidFill>
                <a:latin typeface="楷体_GB2312" pitchFamily="49" charset="-122"/>
                <a:ea typeface="楷体_GB2312" pitchFamily="49" charset="-122"/>
                <a:sym typeface="Arial" pitchFamily="34" charset="0"/>
              </a:rPr>
              <a:t>、</a:t>
            </a:r>
            <a:r>
              <a:rPr lang="zh-CN" altLang="zh-CN" sz="2000" b="1" kern="0" dirty="0" smtClean="0">
                <a:solidFill>
                  <a:srgbClr val="000000"/>
                </a:solidFill>
                <a:latin typeface="楷体_GB2312" pitchFamily="49" charset="-122"/>
                <a:ea typeface="楷体_GB2312" pitchFamily="49" charset="-122"/>
                <a:sym typeface="Arial" pitchFamily="34" charset="0"/>
              </a:rPr>
              <a:t>V</a:t>
            </a:r>
            <a:r>
              <a:rPr lang="zh-CN" altLang="en-US" sz="2000" b="1" kern="0" dirty="0" smtClean="0">
                <a:solidFill>
                  <a:srgbClr val="000000"/>
                </a:solidFill>
                <a:latin typeface="楷体_GB2312" pitchFamily="49" charset="-122"/>
                <a:ea typeface="楷体_GB2312" pitchFamily="49" charset="-122"/>
                <a:sym typeface="Arial" pitchFamily="34" charset="0"/>
              </a:rPr>
              <a:t>推迟</a:t>
            </a:r>
            <a:r>
              <a:rPr lang="zh-CN" altLang="zh-CN" sz="2000" b="1" kern="0" dirty="0" smtClean="0">
                <a:solidFill>
                  <a:srgbClr val="000000"/>
                </a:solidFill>
                <a:latin typeface="楷体_GB2312" pitchFamily="49" charset="-122"/>
                <a:ea typeface="楷体_GB2312" pitchFamily="49" charset="-122"/>
                <a:sym typeface="Arial" pitchFamily="34" charset="0"/>
              </a:rPr>
              <a:t>A</a:t>
            </a:r>
            <a:r>
              <a:rPr lang="zh-CN" altLang="en-US" sz="2000" b="1" kern="0" dirty="0" smtClean="0">
                <a:solidFill>
                  <a:srgbClr val="000000"/>
                </a:solidFill>
                <a:latin typeface="楷体_GB2312" pitchFamily="49" charset="-122"/>
                <a:ea typeface="楷体_GB2312" pitchFamily="49" charset="-122"/>
                <a:sym typeface="Arial" pitchFamily="34" charset="0"/>
              </a:rPr>
              <a:t>转变</a:t>
            </a:r>
          </a:p>
          <a:p>
            <a:pPr marL="342900" lvl="0" indent="-342900" defTabSz="0" eaLnBrk="1" hangingPunct="1">
              <a:spcBef>
                <a:spcPct val="20000"/>
              </a:spcBef>
              <a:buClr>
                <a:srgbClr val="FF6600"/>
              </a:buClr>
            </a:pPr>
            <a:r>
              <a:rPr lang="zh-CN" altLang="en-US" sz="2400" b="1" kern="0" dirty="0" smtClean="0">
                <a:solidFill>
                  <a:srgbClr val="000000"/>
                </a:solidFill>
                <a:latin typeface="楷体_GB2312" pitchFamily="49" charset="-122"/>
                <a:ea typeface="楷体_GB2312" pitchFamily="49" charset="-122"/>
                <a:sym typeface="Arial" pitchFamily="34" charset="0"/>
              </a:rPr>
              <a:t>（</a:t>
            </a:r>
            <a:r>
              <a:rPr lang="zh-CN" altLang="zh-CN" sz="2400" b="1" kern="0" dirty="0" smtClean="0">
                <a:solidFill>
                  <a:srgbClr val="000000"/>
                </a:solidFill>
                <a:latin typeface="楷体_GB2312" pitchFamily="49" charset="-122"/>
                <a:ea typeface="楷体_GB2312" pitchFamily="49" charset="-122"/>
                <a:sym typeface="Arial" pitchFamily="34" charset="0"/>
              </a:rPr>
              <a:t>b</a:t>
            </a:r>
            <a:r>
              <a:rPr lang="zh-CN" altLang="en-US" sz="2400" b="1" kern="0" dirty="0" smtClean="0">
                <a:solidFill>
                  <a:srgbClr val="000000"/>
                </a:solidFill>
                <a:latin typeface="楷体_GB2312" pitchFamily="49" charset="-122"/>
                <a:ea typeface="楷体_GB2312" pitchFamily="49" charset="-122"/>
                <a:sym typeface="Arial" pitchFamily="34" charset="0"/>
              </a:rPr>
              <a:t>）非碳化物形成元素</a:t>
            </a:r>
            <a:endParaRPr lang="zh-CN" altLang="en-US" sz="2800" b="1" kern="0" dirty="0" smtClean="0">
              <a:solidFill>
                <a:srgbClr val="000000"/>
              </a:solidFill>
              <a:latin typeface="楷体_GB2312" pitchFamily="49" charset="-122"/>
              <a:ea typeface="楷体_GB2312" pitchFamily="49" charset="-122"/>
              <a:sym typeface="Arial" pitchFamily="34" charset="0"/>
            </a:endParaRPr>
          </a:p>
          <a:p>
            <a:pPr marL="685800" lvl="1" indent="-228600" defTabSz="0" eaLnBrk="1" hangingPunct="1">
              <a:spcBef>
                <a:spcPct val="20000"/>
              </a:spcBef>
              <a:buClr>
                <a:srgbClr val="7030A0"/>
              </a:buClr>
              <a:buFont typeface="Wingdings" pitchFamily="2" charset="2"/>
              <a:buChar char="Ø"/>
            </a:pPr>
            <a:r>
              <a:rPr lang="zh-CN" altLang="zh-CN" sz="2000" b="1" kern="0" dirty="0" smtClean="0">
                <a:solidFill>
                  <a:srgbClr val="000000"/>
                </a:solidFill>
                <a:latin typeface="楷体_GB2312" pitchFamily="49" charset="-122"/>
                <a:ea typeface="楷体_GB2312" pitchFamily="49" charset="-122"/>
                <a:sym typeface="Arial" pitchFamily="34" charset="0"/>
              </a:rPr>
              <a:t>Co</a:t>
            </a:r>
            <a:r>
              <a:rPr lang="zh-CN" altLang="en-US" sz="2000" b="1" kern="0" dirty="0" smtClean="0">
                <a:solidFill>
                  <a:srgbClr val="000000"/>
                </a:solidFill>
                <a:latin typeface="楷体_GB2312" pitchFamily="49" charset="-122"/>
                <a:ea typeface="楷体_GB2312" pitchFamily="49" charset="-122"/>
                <a:sym typeface="Arial" pitchFamily="34" charset="0"/>
              </a:rPr>
              <a:t>、</a:t>
            </a:r>
            <a:r>
              <a:rPr lang="zh-CN" altLang="zh-CN" sz="2000" b="1" kern="0" dirty="0" smtClean="0">
                <a:solidFill>
                  <a:srgbClr val="000000"/>
                </a:solidFill>
                <a:latin typeface="楷体_GB2312" pitchFamily="49" charset="-122"/>
                <a:ea typeface="楷体_GB2312" pitchFamily="49" charset="-122"/>
                <a:sym typeface="Arial" pitchFamily="34" charset="0"/>
              </a:rPr>
              <a:t>Ni</a:t>
            </a:r>
            <a:r>
              <a:rPr lang="zh-CN" altLang="en-US" sz="2000" b="1" kern="0" dirty="0" smtClean="0">
                <a:solidFill>
                  <a:srgbClr val="000000"/>
                </a:solidFill>
                <a:latin typeface="楷体_GB2312" pitchFamily="49" charset="-122"/>
                <a:ea typeface="楷体_GB2312" pitchFamily="49" charset="-122"/>
                <a:sym typeface="Arial" pitchFamily="34" charset="0"/>
              </a:rPr>
              <a:t>加快</a:t>
            </a:r>
            <a:r>
              <a:rPr lang="zh-CN" altLang="zh-CN" sz="2000" b="1" kern="0" dirty="0" smtClean="0">
                <a:solidFill>
                  <a:srgbClr val="000000"/>
                </a:solidFill>
                <a:latin typeface="楷体_GB2312" pitchFamily="49" charset="-122"/>
                <a:ea typeface="楷体_GB2312" pitchFamily="49" charset="-122"/>
                <a:sym typeface="Arial" pitchFamily="34" charset="0"/>
              </a:rPr>
              <a:t>A</a:t>
            </a:r>
            <a:r>
              <a:rPr lang="zh-CN" altLang="en-US" sz="2000" b="1" kern="0" dirty="0" smtClean="0">
                <a:solidFill>
                  <a:srgbClr val="000000"/>
                </a:solidFill>
                <a:latin typeface="楷体_GB2312" pitchFamily="49" charset="-122"/>
                <a:ea typeface="楷体_GB2312" pitchFamily="49" charset="-122"/>
                <a:sym typeface="Arial" pitchFamily="34" charset="0"/>
              </a:rPr>
              <a:t>形成；</a:t>
            </a:r>
          </a:p>
          <a:p>
            <a:pPr marL="685800" lvl="1" indent="-228600" defTabSz="0" eaLnBrk="1" hangingPunct="1">
              <a:spcBef>
                <a:spcPct val="20000"/>
              </a:spcBef>
              <a:buClr>
                <a:srgbClr val="7030A0"/>
              </a:buClr>
              <a:buFont typeface="Wingdings" pitchFamily="2" charset="2"/>
              <a:buChar char="Ø"/>
            </a:pPr>
            <a:r>
              <a:rPr lang="zh-CN" altLang="zh-CN" sz="2000" b="1" kern="0" dirty="0" smtClean="0">
                <a:solidFill>
                  <a:srgbClr val="000000"/>
                </a:solidFill>
                <a:latin typeface="楷体_GB2312" pitchFamily="49" charset="-122"/>
                <a:ea typeface="楷体_GB2312" pitchFamily="49" charset="-122"/>
                <a:sym typeface="Arial" pitchFamily="34" charset="0"/>
              </a:rPr>
              <a:t>Al</a:t>
            </a:r>
            <a:r>
              <a:rPr lang="zh-CN" altLang="en-US" sz="2000" b="1" kern="0" dirty="0" smtClean="0">
                <a:solidFill>
                  <a:srgbClr val="000000"/>
                </a:solidFill>
                <a:latin typeface="楷体_GB2312" pitchFamily="49" charset="-122"/>
                <a:ea typeface="楷体_GB2312" pitchFamily="49" charset="-122"/>
                <a:sym typeface="Arial" pitchFamily="34" charset="0"/>
              </a:rPr>
              <a:t>、</a:t>
            </a:r>
            <a:r>
              <a:rPr lang="zh-CN" altLang="zh-CN" sz="2000" b="1" kern="0" dirty="0" smtClean="0">
                <a:solidFill>
                  <a:srgbClr val="000000"/>
                </a:solidFill>
                <a:latin typeface="楷体_GB2312" pitchFamily="49" charset="-122"/>
                <a:ea typeface="楷体_GB2312" pitchFamily="49" charset="-122"/>
                <a:sym typeface="Arial" pitchFamily="34" charset="0"/>
              </a:rPr>
              <a:t>Si</a:t>
            </a:r>
            <a:r>
              <a:rPr lang="zh-CN" altLang="en-US" sz="2000" b="1" kern="0" dirty="0" smtClean="0">
                <a:solidFill>
                  <a:srgbClr val="000000"/>
                </a:solidFill>
                <a:latin typeface="楷体_GB2312" pitchFamily="49" charset="-122"/>
                <a:ea typeface="楷体_GB2312" pitchFamily="49" charset="-122"/>
                <a:sym typeface="Arial" pitchFamily="34" charset="0"/>
              </a:rPr>
              <a:t>、</a:t>
            </a:r>
            <a:r>
              <a:rPr lang="zh-CN" altLang="zh-CN" sz="2000" b="1" kern="0" dirty="0" smtClean="0">
                <a:solidFill>
                  <a:srgbClr val="000000"/>
                </a:solidFill>
                <a:latin typeface="楷体_GB2312" pitchFamily="49" charset="-122"/>
                <a:ea typeface="楷体_GB2312" pitchFamily="49" charset="-122"/>
                <a:sym typeface="Arial" pitchFamily="34" charset="0"/>
              </a:rPr>
              <a:t>Mn</a:t>
            </a:r>
            <a:r>
              <a:rPr lang="zh-CN" altLang="en-US" sz="2000" b="1" kern="0" dirty="0" smtClean="0">
                <a:solidFill>
                  <a:srgbClr val="000000"/>
                </a:solidFill>
                <a:latin typeface="楷体_GB2312" pitchFamily="49" charset="-122"/>
                <a:ea typeface="楷体_GB2312" pitchFamily="49" charset="-122"/>
                <a:sym typeface="Arial" pitchFamily="34" charset="0"/>
              </a:rPr>
              <a:t>影响不大</a:t>
            </a:r>
            <a:endParaRPr lang="zh-CN" altLang="en-US" sz="2000" b="1" kern="0" dirty="0">
              <a:solidFill>
                <a:srgbClr val="000000"/>
              </a:solidFill>
              <a:latin typeface="楷体_GB2312" pitchFamily="49" charset="-122"/>
              <a:ea typeface="楷体_GB2312" pitchFamily="49" charset="-122"/>
              <a:sym typeface="Arial" pitchFamily="34" charset="0"/>
            </a:endParaRPr>
          </a:p>
        </p:txBody>
      </p:sp>
      <p:cxnSp>
        <p:nvCxnSpPr>
          <p:cNvPr id="9" name="直接连接符 8"/>
          <p:cNvCxnSpPr/>
          <p:nvPr/>
        </p:nvCxnSpPr>
        <p:spPr bwMode="auto">
          <a:xfrm>
            <a:off x="970350" y="1556142"/>
            <a:ext cx="3601650" cy="0"/>
          </a:xfrm>
          <a:prstGeom prst="line">
            <a:avLst/>
          </a:prstGeom>
          <a:solidFill>
            <a:schemeClr val="accent1"/>
          </a:solidFill>
          <a:ln w="28575" cap="flat" cmpd="sng" algn="ctr">
            <a:solidFill>
              <a:srgbClr val="0000FF"/>
            </a:solidFill>
            <a:prstDash val="solid"/>
            <a:round/>
            <a:headEnd type="none" w="med" len="med"/>
            <a:tailEnd type="none" w="med" len="med"/>
          </a:ln>
          <a:effectLst/>
        </p:spPr>
      </p:cxnSp>
      <p:sp>
        <p:nvSpPr>
          <p:cNvPr id="14" name="下箭头 13"/>
          <p:cNvSpPr/>
          <p:nvPr/>
        </p:nvSpPr>
        <p:spPr bwMode="auto">
          <a:xfrm>
            <a:off x="2338977" y="3356967"/>
            <a:ext cx="576264" cy="432198"/>
          </a:xfrm>
          <a:prstGeom prst="downArrow">
            <a:avLst/>
          </a:prstGeom>
          <a:solidFill>
            <a:schemeClr val="bg1">
              <a:lumMod val="85000"/>
            </a:schemeClr>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itchFamily="34" charset="0"/>
              <a:ea typeface="宋体" pitchFamily="2" charset="-122"/>
            </a:endParaRPr>
          </a:p>
        </p:txBody>
      </p:sp>
      <p:sp>
        <p:nvSpPr>
          <p:cNvPr id="15" name="矩形 14"/>
          <p:cNvSpPr/>
          <p:nvPr/>
        </p:nvSpPr>
        <p:spPr>
          <a:xfrm>
            <a:off x="1546614" y="3933231"/>
            <a:ext cx="2196435" cy="461665"/>
          </a:xfrm>
          <a:prstGeom prst="rect">
            <a:avLst/>
          </a:prstGeom>
          <a:noFill/>
          <a:ln>
            <a:solidFill>
              <a:srgbClr val="0000FF"/>
            </a:solidFill>
          </a:ln>
        </p:spPr>
        <p:txBody>
          <a:bodyPr wrap="none">
            <a:spAutoFit/>
          </a:bodyPr>
          <a:lstStyle/>
          <a:p>
            <a:r>
              <a:rPr lang="zh-CN" altLang="zh-CN" sz="2400" b="1" dirty="0" smtClean="0">
                <a:solidFill>
                  <a:srgbClr val="0000FF"/>
                </a:solidFill>
                <a:latin typeface="黑体" pitchFamily="2" charset="-122"/>
                <a:ea typeface="黑体" pitchFamily="2" charset="-122"/>
              </a:rPr>
              <a:t>影响A晶粒长大</a:t>
            </a:r>
            <a:endParaRPr lang="zh-CN" altLang="en-US" sz="2400" b="1" dirty="0">
              <a:solidFill>
                <a:srgbClr val="0000FF"/>
              </a:solidFill>
              <a:latin typeface="黑体" pitchFamily="2" charset="-122"/>
              <a:ea typeface="黑体" pitchFamily="2" charset="-122"/>
            </a:endParaRPr>
          </a:p>
        </p:txBody>
      </p:sp>
      <p:cxnSp>
        <p:nvCxnSpPr>
          <p:cNvPr id="17" name="直接连接符 16"/>
          <p:cNvCxnSpPr>
            <a:stCxn id="6" idx="3"/>
          </p:cNvCxnSpPr>
          <p:nvPr/>
        </p:nvCxnSpPr>
        <p:spPr bwMode="auto">
          <a:xfrm flipV="1">
            <a:off x="3779637" y="2924769"/>
            <a:ext cx="1224561" cy="14734"/>
          </a:xfrm>
          <a:prstGeom prst="line">
            <a:avLst/>
          </a:prstGeom>
          <a:solidFill>
            <a:schemeClr val="accent1"/>
          </a:solidFill>
          <a:ln w="9525" cap="flat" cmpd="sng" algn="ctr">
            <a:solidFill>
              <a:srgbClr val="0000FF"/>
            </a:solidFill>
            <a:prstDash val="solid"/>
            <a:round/>
            <a:headEnd type="none" w="med" len="med"/>
            <a:tailEnd type="none" w="med" len="med"/>
          </a:ln>
          <a:effectLst/>
        </p:spPr>
      </p:cxnSp>
      <p:sp>
        <p:nvSpPr>
          <p:cNvPr id="20" name="Rectangle 3"/>
          <p:cNvSpPr txBox="1">
            <a:spLocks noRot="1" noChangeArrowheads="1"/>
          </p:cNvSpPr>
          <p:nvPr/>
        </p:nvSpPr>
        <p:spPr bwMode="auto">
          <a:xfrm>
            <a:off x="4283868" y="3356992"/>
            <a:ext cx="4648224" cy="1584726"/>
          </a:xfrm>
          <a:prstGeom prst="rect">
            <a:avLst/>
          </a:prstGeom>
          <a:solidFill>
            <a:schemeClr val="bg2">
              <a:lumMod val="20000"/>
              <a:lumOff val="80000"/>
            </a:schemeClr>
          </a:solidFill>
          <a:ln w="19050" cmpd="sng">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0" rtl="0" eaLnBrk="1" fontAlgn="base" latinLnBrk="0" hangingPunct="1">
              <a:spcBef>
                <a:spcPts val="0"/>
              </a:spcBef>
              <a:spcAft>
                <a:spcPct val="0"/>
              </a:spcAft>
              <a:buClr>
                <a:schemeClr val="folHlink"/>
              </a:buClr>
              <a:buSzTx/>
              <a:buFont typeface="Wingdings" pitchFamily="2" charset="2"/>
              <a:buNone/>
              <a:tabLst/>
              <a:defRPr/>
            </a:pPr>
            <a:r>
              <a:rPr kumimoji="0" lang="zh-CN" sz="24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sym typeface="Arial" pitchFamily="34" charset="0"/>
              </a:rPr>
              <a:t>（</a:t>
            </a:r>
            <a:r>
              <a:rPr kumimoji="0" lang="zh-CN" altLang="zh-CN" sz="24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sym typeface="Arial" pitchFamily="34" charset="0"/>
              </a:rPr>
              <a:t>a</a:t>
            </a:r>
            <a:r>
              <a:rPr kumimoji="0" lang="zh-CN" sz="24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sym typeface="Arial" pitchFamily="34" charset="0"/>
              </a:rPr>
              <a:t>）强烈阻碍：</a:t>
            </a:r>
            <a:r>
              <a:rPr kumimoji="0" lang="zh-CN" altLang="zh-CN" sz="24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sym typeface="Arial" pitchFamily="34" charset="0"/>
              </a:rPr>
              <a:t>V</a:t>
            </a:r>
            <a:r>
              <a:rPr kumimoji="0" lang="zh-CN" sz="24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sym typeface="Arial" pitchFamily="34" charset="0"/>
              </a:rPr>
              <a:t>、</a:t>
            </a:r>
            <a:r>
              <a:rPr kumimoji="0" lang="zh-CN" altLang="zh-CN" sz="24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sym typeface="Arial" pitchFamily="34" charset="0"/>
              </a:rPr>
              <a:t>Ti</a:t>
            </a:r>
            <a:r>
              <a:rPr kumimoji="0" lang="zh-CN" sz="24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sym typeface="Arial" pitchFamily="34" charset="0"/>
              </a:rPr>
              <a:t>、</a:t>
            </a:r>
            <a:r>
              <a:rPr kumimoji="0" lang="zh-CN" altLang="zh-CN" sz="24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sym typeface="Arial" pitchFamily="34" charset="0"/>
              </a:rPr>
              <a:t>Nb</a:t>
            </a:r>
            <a:r>
              <a:rPr kumimoji="0" lang="zh-CN" sz="24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sym typeface="Arial" pitchFamily="34" charset="0"/>
              </a:rPr>
              <a:t>、</a:t>
            </a:r>
            <a:r>
              <a:rPr kumimoji="0" lang="zh-CN" altLang="zh-CN" sz="24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sym typeface="Arial" pitchFamily="34" charset="0"/>
              </a:rPr>
              <a:t>Zr</a:t>
            </a:r>
          </a:p>
          <a:p>
            <a:pPr marL="342900" marR="0" lvl="0" indent="-342900" algn="l" defTabSz="0" rtl="0" eaLnBrk="1" fontAlgn="base" latinLnBrk="0" hangingPunct="1">
              <a:spcBef>
                <a:spcPts val="0"/>
              </a:spcBef>
              <a:spcAft>
                <a:spcPct val="0"/>
              </a:spcAft>
              <a:buClr>
                <a:schemeClr val="folHlink"/>
              </a:buClr>
              <a:buSzTx/>
              <a:buFont typeface="Wingdings" pitchFamily="2" charset="2"/>
              <a:buNone/>
              <a:tabLst/>
              <a:defRPr/>
            </a:pPr>
            <a:r>
              <a:rPr kumimoji="0" lang="zh-CN" sz="24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sym typeface="Arial" pitchFamily="34" charset="0"/>
              </a:rPr>
              <a:t>（</a:t>
            </a:r>
            <a:r>
              <a:rPr kumimoji="0" lang="zh-CN" altLang="zh-CN" sz="24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sym typeface="Arial" pitchFamily="34" charset="0"/>
              </a:rPr>
              <a:t>b</a:t>
            </a:r>
            <a:r>
              <a:rPr kumimoji="0" lang="zh-CN" sz="24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sym typeface="Arial" pitchFamily="34" charset="0"/>
              </a:rPr>
              <a:t>）中等阻碍：</a:t>
            </a:r>
            <a:r>
              <a:rPr kumimoji="0" lang="zh-CN" altLang="zh-CN" sz="24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sym typeface="Arial" pitchFamily="34" charset="0"/>
              </a:rPr>
              <a:t>W</a:t>
            </a:r>
            <a:r>
              <a:rPr kumimoji="0" lang="zh-CN" sz="24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sym typeface="Arial" pitchFamily="34" charset="0"/>
              </a:rPr>
              <a:t>、</a:t>
            </a:r>
            <a:r>
              <a:rPr kumimoji="0" lang="zh-CN" altLang="zh-CN" sz="24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sym typeface="Arial" pitchFamily="34" charset="0"/>
              </a:rPr>
              <a:t>Mo</a:t>
            </a:r>
            <a:r>
              <a:rPr kumimoji="0" lang="zh-CN" sz="24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sym typeface="Arial" pitchFamily="34" charset="0"/>
              </a:rPr>
              <a:t>、</a:t>
            </a:r>
            <a:r>
              <a:rPr kumimoji="0" lang="zh-CN" altLang="zh-CN" sz="24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sym typeface="Arial" pitchFamily="34" charset="0"/>
              </a:rPr>
              <a:t>Cr</a:t>
            </a:r>
          </a:p>
          <a:p>
            <a:pPr marL="342900" marR="0" lvl="0" indent="-342900" algn="l" defTabSz="0" rtl="0" eaLnBrk="1" fontAlgn="base" latinLnBrk="0" hangingPunct="1">
              <a:spcBef>
                <a:spcPts val="0"/>
              </a:spcBef>
              <a:spcAft>
                <a:spcPct val="0"/>
              </a:spcAft>
              <a:buClr>
                <a:schemeClr val="folHlink"/>
              </a:buClr>
              <a:buSzTx/>
              <a:buFont typeface="Wingdings" pitchFamily="2" charset="2"/>
              <a:buNone/>
              <a:tabLst/>
              <a:defRPr/>
            </a:pPr>
            <a:r>
              <a:rPr kumimoji="0" lang="zh-CN" sz="24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sym typeface="Arial" pitchFamily="34" charset="0"/>
              </a:rPr>
              <a:t>（</a:t>
            </a:r>
            <a:r>
              <a:rPr kumimoji="0" lang="zh-CN" altLang="zh-CN" sz="24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sym typeface="Arial" pitchFamily="34" charset="0"/>
              </a:rPr>
              <a:t>c</a:t>
            </a:r>
            <a:r>
              <a:rPr kumimoji="0" lang="zh-CN" sz="24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sym typeface="Arial" pitchFamily="34" charset="0"/>
              </a:rPr>
              <a:t>）影响不大：</a:t>
            </a:r>
            <a:r>
              <a:rPr kumimoji="0" lang="zh-CN" altLang="zh-CN" sz="24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sym typeface="Arial" pitchFamily="34" charset="0"/>
              </a:rPr>
              <a:t>Si</a:t>
            </a:r>
            <a:r>
              <a:rPr kumimoji="0" lang="zh-CN" sz="24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sym typeface="Arial" pitchFamily="34" charset="0"/>
              </a:rPr>
              <a:t>、</a:t>
            </a:r>
            <a:r>
              <a:rPr kumimoji="0" lang="zh-CN" altLang="zh-CN" sz="24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sym typeface="Arial" pitchFamily="34" charset="0"/>
              </a:rPr>
              <a:t>Ni</a:t>
            </a:r>
            <a:r>
              <a:rPr kumimoji="0" lang="zh-CN" sz="24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sym typeface="Arial" pitchFamily="34" charset="0"/>
              </a:rPr>
              <a:t>、</a:t>
            </a:r>
            <a:r>
              <a:rPr kumimoji="0" lang="zh-CN" altLang="zh-CN" sz="24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sym typeface="Arial" pitchFamily="34" charset="0"/>
              </a:rPr>
              <a:t>Cu</a:t>
            </a:r>
          </a:p>
          <a:p>
            <a:pPr marL="342900" marR="0" lvl="0" indent="-342900" algn="l" defTabSz="0" rtl="0" eaLnBrk="1" fontAlgn="base" latinLnBrk="0" hangingPunct="1">
              <a:spcBef>
                <a:spcPts val="0"/>
              </a:spcBef>
              <a:spcAft>
                <a:spcPct val="0"/>
              </a:spcAft>
              <a:buClr>
                <a:schemeClr val="folHlink"/>
              </a:buClr>
              <a:buSzTx/>
              <a:buFont typeface="Wingdings" pitchFamily="2" charset="2"/>
              <a:buNone/>
              <a:tabLst/>
              <a:defRPr/>
            </a:pPr>
            <a:r>
              <a:rPr kumimoji="0" lang="zh-CN" sz="24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sym typeface="Arial" pitchFamily="34" charset="0"/>
              </a:rPr>
              <a:t>（</a:t>
            </a:r>
            <a:r>
              <a:rPr kumimoji="0" lang="zh-CN" altLang="zh-CN" sz="24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sym typeface="Arial" pitchFamily="34" charset="0"/>
              </a:rPr>
              <a:t>d</a:t>
            </a:r>
            <a:r>
              <a:rPr kumimoji="0" lang="zh-CN" sz="24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sym typeface="Arial" pitchFamily="34" charset="0"/>
              </a:rPr>
              <a:t>）促进长大：</a:t>
            </a:r>
            <a:r>
              <a:rPr kumimoji="0" lang="zh-CN" altLang="zh-CN" sz="24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sym typeface="Arial" pitchFamily="34" charset="0"/>
              </a:rPr>
              <a:t>Mn</a:t>
            </a:r>
            <a:r>
              <a:rPr kumimoji="0" lang="zh-CN" sz="24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sym typeface="Arial" pitchFamily="34" charset="0"/>
              </a:rPr>
              <a:t>、</a:t>
            </a:r>
            <a:r>
              <a:rPr kumimoji="0" lang="zh-CN" altLang="zh-CN" sz="24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sym typeface="Arial" pitchFamily="34" charset="0"/>
              </a:rPr>
              <a:t>P</a:t>
            </a:r>
            <a:r>
              <a:rPr kumimoji="0" lang="zh-CN" sz="24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sym typeface="Arial" pitchFamily="34" charset="0"/>
              </a:rPr>
              <a:t>、</a:t>
            </a:r>
            <a:r>
              <a:rPr kumimoji="0" lang="zh-CN" altLang="zh-CN" sz="24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sym typeface="Arial" pitchFamily="34" charset="0"/>
              </a:rPr>
              <a:t>B</a:t>
            </a:r>
            <a:endParaRPr kumimoji="0" lang="zh-CN" altLang="zh-CN" sz="2400" b="1" i="0" u="none" strike="noStrike" kern="0" cap="none" spc="0" normalizeH="0" baseline="0" noProof="0" dirty="0">
              <a:ln>
                <a:noFill/>
              </a:ln>
              <a:solidFill>
                <a:schemeClr val="tx1"/>
              </a:solidFill>
              <a:effectLst/>
              <a:uLnTx/>
              <a:uFillTx/>
              <a:latin typeface="楷体_GB2312" pitchFamily="49" charset="-122"/>
              <a:ea typeface="楷体_GB2312" pitchFamily="49" charset="-122"/>
              <a:sym typeface="Arial" pitchFamily="34" charset="0"/>
            </a:endParaRPr>
          </a:p>
        </p:txBody>
      </p:sp>
      <p:sp>
        <p:nvSpPr>
          <p:cNvPr id="21" name="矩形 20"/>
          <p:cNvSpPr/>
          <p:nvPr/>
        </p:nvSpPr>
        <p:spPr>
          <a:xfrm>
            <a:off x="5220297" y="5184353"/>
            <a:ext cx="3528167" cy="978729"/>
          </a:xfrm>
          <a:prstGeom prst="rect">
            <a:avLst/>
          </a:prstGeom>
          <a:solidFill>
            <a:schemeClr val="bg2">
              <a:lumMod val="20000"/>
              <a:lumOff val="80000"/>
            </a:schemeClr>
          </a:solidFill>
          <a:ln w="19050">
            <a:solidFill>
              <a:srgbClr val="C00000"/>
            </a:solidFill>
          </a:ln>
        </p:spPr>
        <p:txBody>
          <a:bodyPr wrap="square">
            <a:spAutoFit/>
          </a:bodyPr>
          <a:lstStyle/>
          <a:p>
            <a:pPr marL="228600" indent="-228600" defTabSz="0" eaLnBrk="1" hangingPunct="1">
              <a:lnSpc>
                <a:spcPct val="120000"/>
              </a:lnSpc>
              <a:spcBef>
                <a:spcPct val="20000"/>
              </a:spcBef>
              <a:buClr>
                <a:srgbClr val="FF6600"/>
              </a:buClr>
              <a:defRPr/>
            </a:pPr>
            <a:r>
              <a:rPr lang="zh-CN" altLang="en-US" sz="2400" b="1" dirty="0" smtClean="0">
                <a:solidFill>
                  <a:srgbClr val="0000FF"/>
                </a:solidFill>
                <a:latin typeface="楷体_GB2312" pitchFamily="49" charset="-122"/>
                <a:ea typeface="楷体_GB2312" pitchFamily="49" charset="-122"/>
                <a:sym typeface="Arial" pitchFamily="34" charset="0"/>
              </a:rPr>
              <a:t>生成高熔点特殊碳化物：颗粒、弥散</a:t>
            </a:r>
          </a:p>
        </p:txBody>
      </p:sp>
      <p:cxnSp>
        <p:nvCxnSpPr>
          <p:cNvPr id="23" name="直接连接符 22"/>
          <p:cNvCxnSpPr>
            <a:stCxn id="15" idx="3"/>
            <a:endCxn id="20" idx="1"/>
          </p:cNvCxnSpPr>
          <p:nvPr/>
        </p:nvCxnSpPr>
        <p:spPr bwMode="auto">
          <a:xfrm flipV="1">
            <a:off x="3743049" y="4149355"/>
            <a:ext cx="540819" cy="14709"/>
          </a:xfrm>
          <a:prstGeom prst="line">
            <a:avLst/>
          </a:prstGeom>
          <a:solidFill>
            <a:schemeClr val="accent1"/>
          </a:solidFill>
          <a:ln w="9525" cap="flat" cmpd="sng" algn="ctr">
            <a:solidFill>
              <a:srgbClr val="0000FF"/>
            </a:solidFill>
            <a:prstDash val="solid"/>
            <a:round/>
            <a:headEnd type="none" w="med" len="med"/>
            <a:tailEnd type="none" w="med" len="med"/>
          </a:ln>
          <a:effectLst/>
        </p:spPr>
      </p:cxnSp>
      <p:sp>
        <p:nvSpPr>
          <p:cNvPr id="24" name="圆角矩形 23"/>
          <p:cNvSpPr/>
          <p:nvPr/>
        </p:nvSpPr>
        <p:spPr bwMode="auto">
          <a:xfrm>
            <a:off x="5724529" y="1123944"/>
            <a:ext cx="2807912" cy="792363"/>
          </a:xfrm>
          <a:prstGeom prst="roundRect">
            <a:avLst/>
          </a:prstGeom>
          <a:noFill/>
          <a:ln w="19050" cap="flat" cmpd="sng" algn="ctr">
            <a:solidFill>
              <a:srgbClr val="0000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itchFamily="34" charset="0"/>
              <a:ea typeface="宋体" pitchFamily="2" charset="-122"/>
            </a:endParaRPr>
          </a:p>
        </p:txBody>
      </p:sp>
      <p:sp>
        <p:nvSpPr>
          <p:cNvPr id="25" name="圆角矩形 24"/>
          <p:cNvSpPr/>
          <p:nvPr/>
        </p:nvSpPr>
        <p:spPr bwMode="auto">
          <a:xfrm>
            <a:off x="5076056" y="3356992"/>
            <a:ext cx="3673683" cy="792363"/>
          </a:xfrm>
          <a:prstGeom prst="roundRect">
            <a:avLst/>
          </a:prstGeom>
          <a:noFill/>
          <a:ln w="19050" cap="flat" cmpd="sng" algn="ctr">
            <a:solidFill>
              <a:srgbClr val="0000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itchFamily="34" charset="0"/>
              <a:ea typeface="宋体" pitchFamily="2" charset="-122"/>
            </a:endParaRPr>
          </a:p>
        </p:txBody>
      </p:sp>
      <p:sp>
        <p:nvSpPr>
          <p:cNvPr id="26" name="五边形 25"/>
          <p:cNvSpPr/>
          <p:nvPr/>
        </p:nvSpPr>
        <p:spPr bwMode="auto">
          <a:xfrm>
            <a:off x="3419472" y="5689159"/>
            <a:ext cx="1656759" cy="432198"/>
          </a:xfrm>
          <a:prstGeom prst="homePlate">
            <a:avLst/>
          </a:prstGeom>
          <a:solidFill>
            <a:schemeClr val="bg2">
              <a:lumMod val="20000"/>
              <a:lumOff val="80000"/>
            </a:schemeClr>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0000FF"/>
                </a:solidFill>
                <a:effectLst/>
                <a:latin typeface="黑体" pitchFamily="2" charset="-122"/>
                <a:ea typeface="黑体" pitchFamily="2" charset="-122"/>
              </a:rPr>
              <a:t>细化晶粒</a:t>
            </a:r>
          </a:p>
        </p:txBody>
      </p:sp>
      <p:sp>
        <p:nvSpPr>
          <p:cNvPr id="18" name="矩形 17"/>
          <p:cNvSpPr/>
          <p:nvPr/>
        </p:nvSpPr>
        <p:spPr>
          <a:xfrm>
            <a:off x="611560" y="4797152"/>
            <a:ext cx="958917" cy="461665"/>
          </a:xfrm>
          <a:prstGeom prst="rect">
            <a:avLst/>
          </a:prstGeom>
          <a:solidFill>
            <a:schemeClr val="bg2">
              <a:lumMod val="20000"/>
              <a:lumOff val="80000"/>
            </a:schemeClr>
          </a:solidFill>
        </p:spPr>
        <p:txBody>
          <a:bodyPr wrap="none">
            <a:spAutoFit/>
          </a:bodyPr>
          <a:lstStyle/>
          <a:p>
            <a:pPr lvl="0"/>
            <a:r>
              <a:rPr lang="zh-CN" altLang="en-US" sz="2400" b="1" dirty="0" smtClean="0">
                <a:solidFill>
                  <a:srgbClr val="C00000"/>
                </a:solidFill>
                <a:latin typeface="黑体" pitchFamily="2" charset="-122"/>
                <a:ea typeface="黑体" pitchFamily="2" charset="-122"/>
                <a:sym typeface="楷体_GB2312" pitchFamily="49" charset="-122"/>
              </a:rPr>
              <a:t>原因?</a:t>
            </a:r>
            <a:endParaRPr lang="zh-CN" altLang="en-US" sz="2400" b="1" dirty="0">
              <a:solidFill>
                <a:srgbClr val="C00000"/>
              </a:solidFill>
              <a:latin typeface="黑体" pitchFamily="2" charset="-122"/>
              <a:ea typeface="黑体" pitchFamily="2" charset="-122"/>
              <a:sym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500"/>
                                        <p:tgtEl>
                                          <p:spTgt spid="9"/>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box(in)">
                                      <p:cBhvr>
                                        <p:cTn id="16" dur="500"/>
                                        <p:tgtEl>
                                          <p:spTgt spid="17"/>
                                        </p:tgtEl>
                                      </p:cBhvr>
                                    </p:animEffect>
                                  </p:childTnLst>
                                </p:cTn>
                              </p:par>
                            </p:childTnLst>
                          </p:cTn>
                        </p:par>
                        <p:par>
                          <p:cTn id="17" fill="hold">
                            <p:stCondLst>
                              <p:cond delay="500"/>
                            </p:stCondLst>
                            <p:childTnLst>
                              <p:par>
                                <p:cTn id="18" presetID="3" presetClass="entr" presetSubtype="1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linds(horizont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linds(horizontal)">
                                      <p:cBhvr>
                                        <p:cTn id="25" dur="500"/>
                                        <p:tgtEl>
                                          <p:spTgt spid="14"/>
                                        </p:tgtEl>
                                      </p:cBhvr>
                                    </p:animEffect>
                                  </p:childTnLst>
                                </p:cTn>
                              </p:par>
                            </p:childTnLst>
                          </p:cTn>
                        </p:par>
                        <p:par>
                          <p:cTn id="26" fill="hold">
                            <p:stCondLst>
                              <p:cond delay="500"/>
                            </p:stCondLst>
                            <p:childTnLst>
                              <p:par>
                                <p:cTn id="27" presetID="3" presetClass="entr" presetSubtype="1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linds(horizontal)">
                                      <p:cBhvr>
                                        <p:cTn id="29" dur="500"/>
                                        <p:tgtEl>
                                          <p:spTgt spid="15"/>
                                        </p:tgtEl>
                                      </p:cBhvr>
                                    </p:animEffect>
                                  </p:childTnLst>
                                </p:cTn>
                              </p:par>
                            </p:childTnLst>
                          </p:cTn>
                        </p:par>
                        <p:par>
                          <p:cTn id="30" fill="hold">
                            <p:stCondLst>
                              <p:cond delay="1000"/>
                            </p:stCondLst>
                            <p:childTnLst>
                              <p:par>
                                <p:cTn id="31" presetID="3" presetClass="entr" presetSubtype="10" fill="hold" nodeType="after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blinds(horizontal)">
                                      <p:cBhvr>
                                        <p:cTn id="33" dur="500"/>
                                        <p:tgtEl>
                                          <p:spTgt spid="23"/>
                                        </p:tgtEl>
                                      </p:cBhvr>
                                    </p:animEffect>
                                  </p:childTnLst>
                                </p:cTn>
                              </p:par>
                            </p:childTnLst>
                          </p:cTn>
                        </p:par>
                        <p:par>
                          <p:cTn id="34" fill="hold">
                            <p:stCondLst>
                              <p:cond delay="1500"/>
                            </p:stCondLst>
                            <p:childTnLst>
                              <p:par>
                                <p:cTn id="35" presetID="3" presetClass="entr" presetSubtype="10"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blinds(horizontal)">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box(in)">
                                      <p:cBhvr>
                                        <p:cTn id="42" dur="500"/>
                                        <p:tgtEl>
                                          <p:spTgt spid="24"/>
                                        </p:tgtEl>
                                      </p:cBhvr>
                                    </p:animEffect>
                                  </p:childTnLst>
                                </p:cTn>
                              </p:par>
                              <p:par>
                                <p:cTn id="43" presetID="4" presetClass="entr" presetSubtype="16"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box(in)">
                                      <p:cBhvr>
                                        <p:cTn id="45" dur="500"/>
                                        <p:tgtEl>
                                          <p:spTgt spid="25"/>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blinds(horizontal)">
                                      <p:cBhvr>
                                        <p:cTn id="50" dur="500"/>
                                        <p:tgtEl>
                                          <p:spTgt spid="18"/>
                                        </p:tgtEl>
                                      </p:cBhvr>
                                    </p:animEffect>
                                  </p:childTnLst>
                                </p:cTn>
                              </p:par>
                            </p:childTnLst>
                          </p:cTn>
                        </p:par>
                        <p:par>
                          <p:cTn id="51" fill="hold">
                            <p:stCondLst>
                              <p:cond delay="500"/>
                            </p:stCondLst>
                            <p:childTnLst>
                              <p:par>
                                <p:cTn id="52" presetID="3" presetClass="entr" presetSubtype="10" fill="hold" grpId="0" nodeType="afterEffect">
                                  <p:stCondLst>
                                    <p:cond delay="0"/>
                                  </p:stCondLst>
                                  <p:childTnLst>
                                    <p:set>
                                      <p:cBhvr>
                                        <p:cTn id="53" dur="1" fill="hold">
                                          <p:stCondLst>
                                            <p:cond delay="0"/>
                                          </p:stCondLst>
                                        </p:cTn>
                                        <p:tgtEl>
                                          <p:spTgt spid="21509"/>
                                        </p:tgtEl>
                                        <p:attrNameLst>
                                          <p:attrName>style.visibility</p:attrName>
                                        </p:attrNameLst>
                                      </p:cBhvr>
                                      <p:to>
                                        <p:strVal val="visible"/>
                                      </p:to>
                                    </p:set>
                                    <p:animEffect transition="in" filter="blinds(horizontal)">
                                      <p:cBhvr>
                                        <p:cTn id="54" dur="500"/>
                                        <p:tgtEl>
                                          <p:spTgt spid="21509"/>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blinds(horizontal)">
                                      <p:cBhvr>
                                        <p:cTn id="59" dur="500"/>
                                        <p:tgtEl>
                                          <p:spTgt spid="21"/>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blinds(horizontal)">
                                      <p:cBhvr>
                                        <p:cTn id="6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9" grpId="0" animBg="1"/>
      <p:bldP spid="6" grpId="0" animBg="1"/>
      <p:bldP spid="7" grpId="0" animBg="1"/>
      <p:bldP spid="14" grpId="0" animBg="1"/>
      <p:bldP spid="15" grpId="0" animBg="1"/>
      <p:bldP spid="20" grpId="0" animBg="1"/>
      <p:bldP spid="21" grpId="0" animBg="1"/>
      <p:bldP spid="24" grpId="0" animBg="1"/>
      <p:bldP spid="25" grpId="0" animBg="1"/>
      <p:bldP spid="26" grpId="0" animBg="1"/>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4"/>
          <p:cNvPicPr>
            <a:picLocks noChangeAspect="1" noChangeArrowheads="1"/>
          </p:cNvPicPr>
          <p:nvPr/>
        </p:nvPicPr>
        <p:blipFill>
          <a:blip r:embed="rId2" cstate="print">
            <a:lum bright="-76000" contrast="2000"/>
          </a:blip>
          <a:srcRect l="1018" r="22797" b="11406"/>
          <a:stretch>
            <a:fillRect/>
          </a:stretch>
        </p:blipFill>
        <p:spPr bwMode="auto">
          <a:xfrm>
            <a:off x="466119" y="563665"/>
            <a:ext cx="3959225" cy="1217612"/>
          </a:xfrm>
          <a:prstGeom prst="rect">
            <a:avLst/>
          </a:prstGeom>
          <a:solidFill>
            <a:schemeClr val="bg2">
              <a:lumMod val="20000"/>
              <a:lumOff val="80000"/>
            </a:schemeClr>
          </a:solidFill>
          <a:ln w="38100" cap="sq" cmpd="sng">
            <a:solidFill>
              <a:srgbClr val="C00000"/>
            </a:solidFill>
            <a:miter lim="800000"/>
            <a:headEnd/>
            <a:tailEnd/>
          </a:ln>
        </p:spPr>
      </p:pic>
      <p:sp>
        <p:nvSpPr>
          <p:cNvPr id="23557" name="Text Box 5"/>
          <p:cNvSpPr>
            <a:spLocks noChangeArrowheads="1"/>
          </p:cNvSpPr>
          <p:nvPr/>
        </p:nvSpPr>
        <p:spPr bwMode="auto">
          <a:xfrm>
            <a:off x="755355" y="2204864"/>
            <a:ext cx="2952549" cy="1354217"/>
          </a:xfrm>
          <a:prstGeom prst="rect">
            <a:avLst/>
          </a:prstGeom>
          <a:solidFill>
            <a:schemeClr val="bg2">
              <a:lumMod val="20000"/>
              <a:lumOff val="80000"/>
            </a:schemeClr>
          </a:solidFill>
          <a:ln w="28575" cmpd="sng">
            <a:noFill/>
            <a:miter lim="800000"/>
            <a:headEnd/>
            <a:tailEnd/>
          </a:ln>
        </p:spPr>
        <p:txBody>
          <a:bodyPr wrap="square">
            <a:spAutoFit/>
          </a:bodyPr>
          <a:lstStyle/>
          <a:p>
            <a:pPr marL="457200" indent="-457200">
              <a:spcBef>
                <a:spcPts val="600"/>
              </a:spcBef>
              <a:buFont typeface="+mj-lt"/>
              <a:buAutoNum type="alphaLcPeriod"/>
            </a:pPr>
            <a:r>
              <a:rPr lang="zh-CN" altLang="en-US" sz="2400" b="1" dirty="0" smtClean="0">
                <a:latin typeface="黑体" pitchFamily="2" charset="-122"/>
                <a:ea typeface="黑体" pitchFamily="2" charset="-122"/>
                <a:sym typeface="黑体" pitchFamily="2" charset="-122"/>
              </a:rPr>
              <a:t>形状</a:t>
            </a:r>
          </a:p>
          <a:p>
            <a:pPr marL="457200" indent="-457200">
              <a:spcBef>
                <a:spcPts val="600"/>
              </a:spcBef>
              <a:buFont typeface="+mj-lt"/>
              <a:buAutoNum type="alphaLcPeriod"/>
            </a:pPr>
            <a:r>
              <a:rPr lang="zh-CN" altLang="en-US" sz="2400" b="1" dirty="0" smtClean="0">
                <a:latin typeface="黑体" pitchFamily="2" charset="-122"/>
                <a:ea typeface="黑体" pitchFamily="2" charset="-122"/>
                <a:sym typeface="黑体" pitchFamily="2" charset="-122"/>
              </a:rPr>
              <a:t>位置</a:t>
            </a:r>
            <a:endParaRPr lang="zh-CN" altLang="en-US" sz="2400" b="1" dirty="0">
              <a:latin typeface="黑体" pitchFamily="2" charset="-122"/>
              <a:ea typeface="黑体" pitchFamily="2" charset="-122"/>
              <a:sym typeface="黑体" pitchFamily="2" charset="-122"/>
            </a:endParaRPr>
          </a:p>
          <a:p>
            <a:pPr marL="457200" indent="-457200">
              <a:spcBef>
                <a:spcPts val="600"/>
              </a:spcBef>
              <a:buFont typeface="+mj-lt"/>
              <a:buAutoNum type="alphaLcPeriod"/>
            </a:pPr>
            <a:r>
              <a:rPr lang="zh-CN" altLang="en-US" sz="2400" b="1" dirty="0" smtClean="0">
                <a:latin typeface="黑体" pitchFamily="2" charset="-122"/>
                <a:ea typeface="黑体" pitchFamily="2" charset="-122"/>
                <a:sym typeface="黑体" pitchFamily="2" charset="-122"/>
              </a:rPr>
              <a:t>Ｍ</a:t>
            </a:r>
            <a:r>
              <a:rPr lang="zh-CN" altLang="en-US" sz="2400" b="1" dirty="0">
                <a:latin typeface="黑体" pitchFamily="2" charset="-122"/>
                <a:ea typeface="黑体" pitchFamily="2" charset="-122"/>
                <a:sym typeface="黑体" pitchFamily="2" charset="-122"/>
              </a:rPr>
              <a:t>转变</a:t>
            </a:r>
            <a:r>
              <a:rPr lang="zh-CN" altLang="en-US" sz="2400" b="1" dirty="0" smtClean="0">
                <a:latin typeface="黑体" pitchFamily="2" charset="-122"/>
                <a:ea typeface="黑体" pitchFamily="2" charset="-122"/>
                <a:sym typeface="黑体" pitchFamily="2" charset="-122"/>
              </a:rPr>
              <a:t>临界温度</a:t>
            </a:r>
            <a:endParaRPr lang="zh-CN" altLang="en-US" b="1" dirty="0"/>
          </a:p>
        </p:txBody>
      </p:sp>
      <p:sp>
        <p:nvSpPr>
          <p:cNvPr id="23558" name="Text Box 6"/>
          <p:cNvSpPr>
            <a:spLocks noChangeArrowheads="1"/>
          </p:cNvSpPr>
          <p:nvPr/>
        </p:nvSpPr>
        <p:spPr bwMode="auto">
          <a:xfrm>
            <a:off x="1331640" y="3933056"/>
            <a:ext cx="7128792" cy="1800493"/>
          </a:xfrm>
          <a:prstGeom prst="rect">
            <a:avLst/>
          </a:prstGeom>
          <a:noFill/>
          <a:ln w="28575" cmpd="sng">
            <a:solidFill>
              <a:srgbClr val="0000FF"/>
            </a:solidFill>
            <a:miter lim="800000"/>
            <a:headEnd/>
            <a:tailEnd/>
          </a:ln>
        </p:spPr>
        <p:txBody>
          <a:bodyPr wrap="square">
            <a:spAutoFit/>
          </a:bodyPr>
          <a:lstStyle/>
          <a:p>
            <a:pPr>
              <a:spcBef>
                <a:spcPts val="600"/>
              </a:spcBef>
              <a:buClr>
                <a:srgbClr val="0000CC"/>
              </a:buClr>
              <a:buFont typeface="Wingdings" pitchFamily="2" charset="2"/>
              <a:buChar char="u"/>
            </a:pPr>
            <a:r>
              <a:rPr lang="zh-CN" altLang="en-US" sz="2400" b="1" dirty="0">
                <a:solidFill>
                  <a:schemeClr val="tx1">
                    <a:lumMod val="95000"/>
                    <a:lumOff val="5000"/>
                  </a:schemeClr>
                </a:solidFill>
                <a:latin typeface="黑体" pitchFamily="2" charset="-122"/>
                <a:ea typeface="黑体" pitchFamily="2" charset="-122"/>
                <a:sym typeface="楷体_GB2312" pitchFamily="49" charset="-122"/>
              </a:rPr>
              <a:t>非碳化合物形成</a:t>
            </a:r>
            <a:r>
              <a:rPr lang="zh-CN" altLang="en-US" sz="2400" b="1" dirty="0" smtClean="0">
                <a:solidFill>
                  <a:schemeClr val="tx1">
                    <a:lumMod val="95000"/>
                    <a:lumOff val="5000"/>
                  </a:schemeClr>
                </a:solidFill>
                <a:latin typeface="黑体" pitchFamily="2" charset="-122"/>
                <a:ea typeface="黑体" pitchFamily="2" charset="-122"/>
                <a:sym typeface="楷体_GB2312" pitchFamily="49" charset="-122"/>
              </a:rPr>
              <a:t>元素（</a:t>
            </a:r>
            <a:r>
              <a:rPr lang="zh-CN" altLang="en-US" sz="2400" b="1" dirty="0">
                <a:solidFill>
                  <a:schemeClr val="tx1">
                    <a:lumMod val="95000"/>
                    <a:lumOff val="5000"/>
                  </a:schemeClr>
                </a:solidFill>
                <a:latin typeface="黑体" pitchFamily="2" charset="-122"/>
                <a:ea typeface="黑体" pitchFamily="2" charset="-122"/>
                <a:sym typeface="楷体_GB2312" pitchFamily="49" charset="-122"/>
              </a:rPr>
              <a:t>Al,Ni,Cu,Si）</a:t>
            </a:r>
            <a:r>
              <a:rPr lang="zh-CN" altLang="en-US" sz="2400" b="1" dirty="0" smtClean="0">
                <a:solidFill>
                  <a:schemeClr val="tx1">
                    <a:lumMod val="95000"/>
                    <a:lumOff val="5000"/>
                  </a:schemeClr>
                </a:solidFill>
                <a:latin typeface="黑体" pitchFamily="2" charset="-122"/>
                <a:ea typeface="黑体" pitchFamily="2" charset="-122"/>
                <a:sym typeface="楷体_GB2312" pitchFamily="49" charset="-122"/>
              </a:rPr>
              <a:t>：</a:t>
            </a:r>
            <a:endParaRPr lang="en-US" altLang="zh-CN" sz="2400" b="1" dirty="0" smtClean="0">
              <a:solidFill>
                <a:schemeClr val="tx1">
                  <a:lumMod val="95000"/>
                  <a:lumOff val="5000"/>
                </a:schemeClr>
              </a:solidFill>
              <a:latin typeface="黑体" pitchFamily="2" charset="-122"/>
              <a:ea typeface="黑体" pitchFamily="2" charset="-122"/>
              <a:sym typeface="楷体_GB2312" pitchFamily="49" charset="-122"/>
            </a:endParaRPr>
          </a:p>
          <a:p>
            <a:pPr lvl="1">
              <a:spcBef>
                <a:spcPts val="600"/>
              </a:spcBef>
              <a:buClr>
                <a:srgbClr val="0000CC"/>
              </a:buClr>
            </a:pPr>
            <a:r>
              <a:rPr lang="zh-CN" altLang="en-US" sz="2400" b="1" dirty="0" smtClean="0">
                <a:solidFill>
                  <a:schemeClr val="tx1">
                    <a:lumMod val="95000"/>
                    <a:lumOff val="5000"/>
                  </a:schemeClr>
                </a:solidFill>
                <a:latin typeface="楷体_GB2312" pitchFamily="49" charset="-122"/>
                <a:ea typeface="楷体_GB2312" pitchFamily="49" charset="-122"/>
                <a:sym typeface="楷体_GB2312" pitchFamily="49" charset="-122"/>
              </a:rPr>
              <a:t>不</a:t>
            </a:r>
            <a:r>
              <a:rPr lang="zh-CN" altLang="en-US" sz="2400" b="1" dirty="0">
                <a:solidFill>
                  <a:schemeClr val="tx1">
                    <a:lumMod val="95000"/>
                    <a:lumOff val="5000"/>
                  </a:schemeClr>
                </a:solidFill>
                <a:latin typeface="楷体_GB2312" pitchFamily="49" charset="-122"/>
                <a:ea typeface="楷体_GB2312" pitchFamily="49" charset="-122"/>
                <a:sym typeface="楷体_GB2312" pitchFamily="49" charset="-122"/>
              </a:rPr>
              <a:t>改变形状</a:t>
            </a:r>
          </a:p>
          <a:p>
            <a:pPr>
              <a:spcBef>
                <a:spcPts val="600"/>
              </a:spcBef>
              <a:buClr>
                <a:srgbClr val="0000CC"/>
              </a:buClr>
              <a:buFont typeface="Wingdings" pitchFamily="2" charset="2"/>
              <a:buChar char="u"/>
            </a:pPr>
            <a:r>
              <a:rPr lang="zh-CN" altLang="en-US" sz="2400" b="1" dirty="0">
                <a:solidFill>
                  <a:schemeClr val="tx1">
                    <a:lumMod val="95000"/>
                    <a:lumOff val="5000"/>
                  </a:schemeClr>
                </a:solidFill>
                <a:latin typeface="黑体" pitchFamily="2" charset="-122"/>
                <a:ea typeface="黑体" pitchFamily="2" charset="-122"/>
                <a:sym typeface="楷体_GB2312" pitchFamily="49" charset="-122"/>
              </a:rPr>
              <a:t>碳化物形成元素(Mn,Cr,Mo,W,V,Nb,Zr,Ti)</a:t>
            </a:r>
            <a:r>
              <a:rPr lang="zh-CN" altLang="en-US" sz="2400" b="1" dirty="0" smtClean="0">
                <a:solidFill>
                  <a:schemeClr val="tx1">
                    <a:lumMod val="95000"/>
                    <a:lumOff val="5000"/>
                  </a:schemeClr>
                </a:solidFill>
                <a:latin typeface="黑体" pitchFamily="2" charset="-122"/>
                <a:ea typeface="黑体" pitchFamily="2" charset="-122"/>
                <a:sym typeface="楷体_GB2312" pitchFamily="49" charset="-122"/>
              </a:rPr>
              <a:t>：</a:t>
            </a:r>
            <a:endParaRPr lang="en-US" altLang="zh-CN" sz="2400" b="1" dirty="0" smtClean="0">
              <a:solidFill>
                <a:schemeClr val="tx1">
                  <a:lumMod val="95000"/>
                  <a:lumOff val="5000"/>
                </a:schemeClr>
              </a:solidFill>
              <a:latin typeface="黑体" pitchFamily="2" charset="-122"/>
              <a:ea typeface="黑体" pitchFamily="2" charset="-122"/>
              <a:sym typeface="楷体_GB2312" pitchFamily="49" charset="-122"/>
            </a:endParaRPr>
          </a:p>
          <a:p>
            <a:pPr lvl="1">
              <a:spcBef>
                <a:spcPts val="600"/>
              </a:spcBef>
              <a:buClr>
                <a:srgbClr val="0000CC"/>
              </a:buClr>
            </a:pPr>
            <a:r>
              <a:rPr lang="zh-CN" altLang="en-US" sz="2400" b="1" dirty="0" smtClean="0">
                <a:solidFill>
                  <a:schemeClr val="tx1">
                    <a:lumMod val="95000"/>
                    <a:lumOff val="5000"/>
                  </a:schemeClr>
                </a:solidFill>
                <a:latin typeface="楷体_GB2312" pitchFamily="49" charset="-122"/>
                <a:ea typeface="楷体_GB2312" pitchFamily="49" charset="-122"/>
                <a:sym typeface="楷体_GB2312" pitchFamily="49" charset="-122"/>
              </a:rPr>
              <a:t>上下</a:t>
            </a:r>
            <a:r>
              <a:rPr lang="zh-CN" altLang="en-US" sz="2400" b="1" dirty="0">
                <a:solidFill>
                  <a:schemeClr val="tx1">
                    <a:lumMod val="95000"/>
                    <a:lumOff val="5000"/>
                  </a:schemeClr>
                </a:solidFill>
                <a:latin typeface="楷体_GB2312" pitchFamily="49" charset="-122"/>
                <a:ea typeface="楷体_GB2312" pitchFamily="49" charset="-122"/>
                <a:sym typeface="楷体_GB2312" pitchFamily="49" charset="-122"/>
              </a:rPr>
              <a:t>分离成两个C形</a:t>
            </a:r>
            <a:endParaRPr lang="zh-CN" altLang="en-US" sz="2000" b="1" dirty="0">
              <a:solidFill>
                <a:schemeClr val="tx1">
                  <a:lumMod val="95000"/>
                  <a:lumOff val="5000"/>
                </a:schemeClr>
              </a:solidFill>
              <a:latin typeface="楷体_GB2312" pitchFamily="49" charset="-122"/>
              <a:ea typeface="楷体_GB2312" pitchFamily="49" charset="-122"/>
            </a:endParaRPr>
          </a:p>
        </p:txBody>
      </p:sp>
      <p:grpSp>
        <p:nvGrpSpPr>
          <p:cNvPr id="2" name="组合 34"/>
          <p:cNvGrpSpPr/>
          <p:nvPr/>
        </p:nvGrpSpPr>
        <p:grpSpPr>
          <a:xfrm>
            <a:off x="5076056" y="980728"/>
            <a:ext cx="3456384" cy="2387800"/>
            <a:chOff x="1186449" y="1833388"/>
            <a:chExt cx="3024188" cy="1883744"/>
          </a:xfrm>
        </p:grpSpPr>
        <p:sp>
          <p:nvSpPr>
            <p:cNvPr id="19" name="Line 10"/>
            <p:cNvSpPr>
              <a:spLocks noChangeShapeType="1"/>
            </p:cNvSpPr>
            <p:nvPr/>
          </p:nvSpPr>
          <p:spPr bwMode="auto">
            <a:xfrm flipV="1">
              <a:off x="1186449" y="1833388"/>
              <a:ext cx="0" cy="1873250"/>
            </a:xfrm>
            <a:prstGeom prst="line">
              <a:avLst/>
            </a:prstGeom>
            <a:noFill/>
            <a:ln w="9525">
              <a:solidFill>
                <a:schemeClr val="tx1"/>
              </a:solidFill>
              <a:round/>
              <a:headEnd/>
              <a:tailEnd type="triangle" w="med" len="med"/>
            </a:ln>
            <a:effectLst/>
          </p:spPr>
          <p:txBody>
            <a:bodyPr/>
            <a:lstStyle/>
            <a:p>
              <a:endParaRPr lang="zh-CN" altLang="en-US"/>
            </a:p>
          </p:txBody>
        </p:sp>
        <p:sp>
          <p:nvSpPr>
            <p:cNvPr id="20" name="Line 11"/>
            <p:cNvSpPr>
              <a:spLocks noChangeShapeType="1"/>
            </p:cNvSpPr>
            <p:nvPr/>
          </p:nvSpPr>
          <p:spPr bwMode="auto">
            <a:xfrm>
              <a:off x="1186449" y="3717132"/>
              <a:ext cx="3024188" cy="0"/>
            </a:xfrm>
            <a:prstGeom prst="line">
              <a:avLst/>
            </a:prstGeom>
            <a:noFill/>
            <a:ln w="9525">
              <a:solidFill>
                <a:schemeClr val="tx1"/>
              </a:solidFill>
              <a:round/>
              <a:headEnd/>
              <a:tailEnd type="triangle" w="med" len="med"/>
            </a:ln>
            <a:effectLst/>
          </p:spPr>
          <p:txBody>
            <a:bodyPr/>
            <a:lstStyle/>
            <a:p>
              <a:endParaRPr lang="zh-CN" altLang="en-US"/>
            </a:p>
          </p:txBody>
        </p:sp>
        <p:sp>
          <p:nvSpPr>
            <p:cNvPr id="21" name="Freeform 12"/>
            <p:cNvSpPr>
              <a:spLocks/>
            </p:cNvSpPr>
            <p:nvPr/>
          </p:nvSpPr>
          <p:spPr bwMode="auto">
            <a:xfrm>
              <a:off x="1846650" y="2061365"/>
              <a:ext cx="420688" cy="719138"/>
            </a:xfrm>
            <a:custGeom>
              <a:avLst/>
              <a:gdLst/>
              <a:ahLst/>
              <a:cxnLst>
                <a:cxn ang="0">
                  <a:pos x="265" y="0"/>
                </a:cxn>
                <a:cxn ang="0">
                  <a:pos x="38" y="90"/>
                </a:cxn>
                <a:cxn ang="0">
                  <a:pos x="38" y="272"/>
                </a:cxn>
                <a:cxn ang="0">
                  <a:pos x="265" y="453"/>
                </a:cxn>
              </a:cxnLst>
              <a:rect l="0" t="0" r="r" b="b"/>
              <a:pathLst>
                <a:path w="265" h="453">
                  <a:moveTo>
                    <a:pt x="265" y="0"/>
                  </a:moveTo>
                  <a:cubicBezTo>
                    <a:pt x="170" y="22"/>
                    <a:pt x="76" y="45"/>
                    <a:pt x="38" y="90"/>
                  </a:cubicBezTo>
                  <a:cubicBezTo>
                    <a:pt x="0" y="135"/>
                    <a:pt x="0" y="212"/>
                    <a:pt x="38" y="272"/>
                  </a:cubicBezTo>
                  <a:cubicBezTo>
                    <a:pt x="76" y="332"/>
                    <a:pt x="212" y="423"/>
                    <a:pt x="265" y="453"/>
                  </a:cubicBezTo>
                </a:path>
              </a:pathLst>
            </a:custGeom>
            <a:noFill/>
            <a:ln w="9525">
              <a:solidFill>
                <a:schemeClr val="tx1"/>
              </a:solidFill>
              <a:round/>
              <a:headEnd/>
              <a:tailEnd/>
            </a:ln>
            <a:effectLst/>
          </p:spPr>
          <p:txBody>
            <a:bodyPr/>
            <a:lstStyle/>
            <a:p>
              <a:endParaRPr lang="zh-CN" altLang="en-US"/>
            </a:p>
          </p:txBody>
        </p:sp>
        <p:sp>
          <p:nvSpPr>
            <p:cNvPr id="22" name="Freeform 13"/>
            <p:cNvSpPr>
              <a:spLocks/>
            </p:cNvSpPr>
            <p:nvPr/>
          </p:nvSpPr>
          <p:spPr bwMode="auto">
            <a:xfrm>
              <a:off x="2338775" y="2061365"/>
              <a:ext cx="420688" cy="719138"/>
            </a:xfrm>
            <a:custGeom>
              <a:avLst/>
              <a:gdLst/>
              <a:ahLst/>
              <a:cxnLst>
                <a:cxn ang="0">
                  <a:pos x="265" y="0"/>
                </a:cxn>
                <a:cxn ang="0">
                  <a:pos x="38" y="90"/>
                </a:cxn>
                <a:cxn ang="0">
                  <a:pos x="38" y="272"/>
                </a:cxn>
                <a:cxn ang="0">
                  <a:pos x="265" y="453"/>
                </a:cxn>
              </a:cxnLst>
              <a:rect l="0" t="0" r="r" b="b"/>
              <a:pathLst>
                <a:path w="265" h="453">
                  <a:moveTo>
                    <a:pt x="265" y="0"/>
                  </a:moveTo>
                  <a:cubicBezTo>
                    <a:pt x="170" y="22"/>
                    <a:pt x="76" y="45"/>
                    <a:pt x="38" y="90"/>
                  </a:cubicBezTo>
                  <a:cubicBezTo>
                    <a:pt x="0" y="135"/>
                    <a:pt x="0" y="212"/>
                    <a:pt x="38" y="272"/>
                  </a:cubicBezTo>
                  <a:cubicBezTo>
                    <a:pt x="76" y="332"/>
                    <a:pt x="212" y="423"/>
                    <a:pt x="265" y="453"/>
                  </a:cubicBezTo>
                </a:path>
              </a:pathLst>
            </a:custGeom>
            <a:noFill/>
            <a:ln w="9525">
              <a:solidFill>
                <a:schemeClr val="tx1"/>
              </a:solidFill>
              <a:round/>
              <a:headEnd/>
              <a:tailEnd/>
            </a:ln>
            <a:effectLst/>
          </p:spPr>
          <p:txBody>
            <a:bodyPr/>
            <a:lstStyle/>
            <a:p>
              <a:endParaRPr lang="zh-CN" altLang="en-US"/>
            </a:p>
          </p:txBody>
        </p:sp>
        <p:sp>
          <p:nvSpPr>
            <p:cNvPr id="23" name="Freeform 14"/>
            <p:cNvSpPr>
              <a:spLocks/>
            </p:cNvSpPr>
            <p:nvPr/>
          </p:nvSpPr>
          <p:spPr bwMode="auto">
            <a:xfrm>
              <a:off x="1691075" y="2780503"/>
              <a:ext cx="420688" cy="719138"/>
            </a:xfrm>
            <a:custGeom>
              <a:avLst/>
              <a:gdLst/>
              <a:ahLst/>
              <a:cxnLst>
                <a:cxn ang="0">
                  <a:pos x="265" y="0"/>
                </a:cxn>
                <a:cxn ang="0">
                  <a:pos x="38" y="90"/>
                </a:cxn>
                <a:cxn ang="0">
                  <a:pos x="38" y="272"/>
                </a:cxn>
                <a:cxn ang="0">
                  <a:pos x="265" y="453"/>
                </a:cxn>
              </a:cxnLst>
              <a:rect l="0" t="0" r="r" b="b"/>
              <a:pathLst>
                <a:path w="265" h="453">
                  <a:moveTo>
                    <a:pt x="265" y="0"/>
                  </a:moveTo>
                  <a:cubicBezTo>
                    <a:pt x="170" y="22"/>
                    <a:pt x="76" y="45"/>
                    <a:pt x="38" y="90"/>
                  </a:cubicBezTo>
                  <a:cubicBezTo>
                    <a:pt x="0" y="135"/>
                    <a:pt x="0" y="212"/>
                    <a:pt x="38" y="272"/>
                  </a:cubicBezTo>
                  <a:cubicBezTo>
                    <a:pt x="76" y="332"/>
                    <a:pt x="212" y="423"/>
                    <a:pt x="265" y="453"/>
                  </a:cubicBezTo>
                </a:path>
              </a:pathLst>
            </a:custGeom>
            <a:noFill/>
            <a:ln w="9525">
              <a:solidFill>
                <a:schemeClr val="tx1"/>
              </a:solidFill>
              <a:round/>
              <a:headEnd/>
              <a:tailEnd/>
            </a:ln>
            <a:effectLst/>
          </p:spPr>
          <p:txBody>
            <a:bodyPr/>
            <a:lstStyle/>
            <a:p>
              <a:endParaRPr lang="zh-CN" altLang="en-US"/>
            </a:p>
          </p:txBody>
        </p:sp>
        <p:sp>
          <p:nvSpPr>
            <p:cNvPr id="24" name="Freeform 15"/>
            <p:cNvSpPr>
              <a:spLocks/>
            </p:cNvSpPr>
            <p:nvPr/>
          </p:nvSpPr>
          <p:spPr bwMode="auto">
            <a:xfrm>
              <a:off x="2194313" y="2853528"/>
              <a:ext cx="431800" cy="719138"/>
            </a:xfrm>
            <a:custGeom>
              <a:avLst/>
              <a:gdLst/>
              <a:ahLst/>
              <a:cxnLst>
                <a:cxn ang="0">
                  <a:pos x="265" y="0"/>
                </a:cxn>
                <a:cxn ang="0">
                  <a:pos x="38" y="90"/>
                </a:cxn>
                <a:cxn ang="0">
                  <a:pos x="38" y="272"/>
                </a:cxn>
                <a:cxn ang="0">
                  <a:pos x="265" y="453"/>
                </a:cxn>
              </a:cxnLst>
              <a:rect l="0" t="0" r="r" b="b"/>
              <a:pathLst>
                <a:path w="265" h="453">
                  <a:moveTo>
                    <a:pt x="265" y="0"/>
                  </a:moveTo>
                  <a:cubicBezTo>
                    <a:pt x="170" y="22"/>
                    <a:pt x="76" y="45"/>
                    <a:pt x="38" y="90"/>
                  </a:cubicBezTo>
                  <a:cubicBezTo>
                    <a:pt x="0" y="135"/>
                    <a:pt x="0" y="212"/>
                    <a:pt x="38" y="272"/>
                  </a:cubicBezTo>
                  <a:cubicBezTo>
                    <a:pt x="76" y="332"/>
                    <a:pt x="212" y="423"/>
                    <a:pt x="265" y="453"/>
                  </a:cubicBezTo>
                </a:path>
              </a:pathLst>
            </a:custGeom>
            <a:noFill/>
            <a:ln w="9525">
              <a:solidFill>
                <a:schemeClr val="tx1"/>
              </a:solidFill>
              <a:round/>
              <a:headEnd/>
              <a:tailEnd/>
            </a:ln>
            <a:effectLst/>
          </p:spPr>
          <p:txBody>
            <a:bodyPr/>
            <a:lstStyle/>
            <a:p>
              <a:endParaRPr lang="zh-CN" altLang="en-US"/>
            </a:p>
          </p:txBody>
        </p:sp>
        <p:sp>
          <p:nvSpPr>
            <p:cNvPr id="25" name="Text Box 16"/>
            <p:cNvSpPr txBox="1">
              <a:spLocks noChangeArrowheads="1"/>
            </p:cNvSpPr>
            <p:nvPr/>
          </p:nvSpPr>
          <p:spPr bwMode="auto">
            <a:xfrm>
              <a:off x="2915038" y="2204240"/>
              <a:ext cx="1150938" cy="400110"/>
            </a:xfrm>
            <a:prstGeom prst="rect">
              <a:avLst/>
            </a:prstGeom>
            <a:noFill/>
            <a:ln w="9525">
              <a:noFill/>
              <a:miter lim="800000"/>
              <a:headEnd/>
              <a:tailEnd/>
            </a:ln>
            <a:effectLst/>
          </p:spPr>
          <p:txBody>
            <a:bodyPr>
              <a:spAutoFit/>
            </a:bodyPr>
            <a:lstStyle/>
            <a:p>
              <a:pPr algn="ctr"/>
              <a:r>
                <a:rPr lang="en-US" altLang="zh-CN" sz="2000" b="1" dirty="0">
                  <a:solidFill>
                    <a:srgbClr val="FF0000"/>
                  </a:solidFill>
                  <a:latin typeface="黑体" pitchFamily="2" charset="-122"/>
                  <a:ea typeface="黑体" pitchFamily="2" charset="-122"/>
                </a:rPr>
                <a:t>P</a:t>
              </a:r>
              <a:r>
                <a:rPr lang="zh-CN" altLang="en-US" sz="2000" b="1" dirty="0">
                  <a:solidFill>
                    <a:srgbClr val="FF0000"/>
                  </a:solidFill>
                  <a:latin typeface="黑体" pitchFamily="2" charset="-122"/>
                  <a:ea typeface="黑体" pitchFamily="2" charset="-122"/>
                </a:rPr>
                <a:t>区</a:t>
              </a:r>
              <a:endParaRPr lang="zh-CN" altLang="en-US" sz="1600" b="1" dirty="0">
                <a:latin typeface="黑体" pitchFamily="2" charset="-122"/>
                <a:ea typeface="黑体" pitchFamily="2" charset="-122"/>
              </a:endParaRPr>
            </a:p>
          </p:txBody>
        </p:sp>
        <p:sp>
          <p:nvSpPr>
            <p:cNvPr id="26" name="Text Box 17"/>
            <p:cNvSpPr txBox="1">
              <a:spLocks noChangeArrowheads="1"/>
            </p:cNvSpPr>
            <p:nvPr/>
          </p:nvSpPr>
          <p:spPr bwMode="auto">
            <a:xfrm>
              <a:off x="2699138" y="2996403"/>
              <a:ext cx="1223963" cy="400110"/>
            </a:xfrm>
            <a:prstGeom prst="rect">
              <a:avLst/>
            </a:prstGeom>
            <a:noFill/>
            <a:ln w="9525">
              <a:noFill/>
              <a:miter lim="800000"/>
              <a:headEnd/>
              <a:tailEnd/>
            </a:ln>
            <a:effectLst/>
          </p:spPr>
          <p:txBody>
            <a:bodyPr>
              <a:spAutoFit/>
            </a:bodyPr>
            <a:lstStyle/>
            <a:p>
              <a:pPr algn="ctr"/>
              <a:r>
                <a:rPr lang="zh-CN" altLang="en-US" sz="2000" b="1" dirty="0">
                  <a:solidFill>
                    <a:srgbClr val="FF0000"/>
                  </a:solidFill>
                  <a:latin typeface="黑体" pitchFamily="2" charset="-122"/>
                  <a:ea typeface="黑体" pitchFamily="2" charset="-122"/>
                </a:rPr>
                <a:t>Ｂ区</a:t>
              </a:r>
              <a:endParaRPr lang="zh-CN" altLang="en-US" sz="1600" b="1" dirty="0">
                <a:latin typeface="黑体" pitchFamily="2" charset="-122"/>
                <a:ea typeface="黑体" pitchFamily="2" charset="-122"/>
              </a:endParaRPr>
            </a:p>
          </p:txBody>
        </p:sp>
      </p:grpSp>
      <p:cxnSp>
        <p:nvCxnSpPr>
          <p:cNvPr id="27" name="直接连接符 26"/>
          <p:cNvCxnSpPr/>
          <p:nvPr/>
        </p:nvCxnSpPr>
        <p:spPr bwMode="auto">
          <a:xfrm>
            <a:off x="826284" y="1428061"/>
            <a:ext cx="3169452" cy="0"/>
          </a:xfrm>
          <a:prstGeom prst="line">
            <a:avLst/>
          </a:prstGeom>
          <a:solidFill>
            <a:schemeClr val="accent1"/>
          </a:solidFill>
          <a:ln w="28575" cap="flat" cmpd="sng" algn="ctr">
            <a:solidFill>
              <a:srgbClr val="0000FF"/>
            </a:solidFill>
            <a:prstDash val="solid"/>
            <a:round/>
            <a:headEnd type="none" w="med" len="med"/>
            <a:tailEnd type="none" w="med" len="med"/>
          </a:ln>
          <a:effectLst/>
        </p:spPr>
      </p:cxnSp>
      <p:sp>
        <p:nvSpPr>
          <p:cNvPr id="28" name="圆角矩形 27"/>
          <p:cNvSpPr/>
          <p:nvPr/>
        </p:nvSpPr>
        <p:spPr bwMode="auto">
          <a:xfrm>
            <a:off x="1258611" y="2259294"/>
            <a:ext cx="720330" cy="360165"/>
          </a:xfrm>
          <a:prstGeom prst="roundRect">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itchFamily="34"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ox(in)">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3557">
                                            <p:bg/>
                                          </p:spTgt>
                                        </p:tgtEl>
                                        <p:attrNameLst>
                                          <p:attrName>style.visibility</p:attrName>
                                        </p:attrNameLst>
                                      </p:cBhvr>
                                      <p:to>
                                        <p:strVal val="visible"/>
                                      </p:to>
                                    </p:set>
                                    <p:animEffect transition="in" filter="blinds(horizontal)">
                                      <p:cBhvr>
                                        <p:cTn id="12" dur="500"/>
                                        <p:tgtEl>
                                          <p:spTgt spid="23557">
                                            <p:bg/>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3557">
                                            <p:txEl>
                                              <p:pRg st="0" end="0"/>
                                            </p:txEl>
                                          </p:spTgt>
                                        </p:tgtEl>
                                        <p:attrNameLst>
                                          <p:attrName>style.visibility</p:attrName>
                                        </p:attrNameLst>
                                      </p:cBhvr>
                                      <p:to>
                                        <p:strVal val="visible"/>
                                      </p:to>
                                    </p:set>
                                    <p:animEffect transition="in" filter="blinds(horizontal)">
                                      <p:cBhvr>
                                        <p:cTn id="15" dur="500"/>
                                        <p:tgtEl>
                                          <p:spTgt spid="23557">
                                            <p:txEl>
                                              <p:pRg st="0" end="0"/>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3557">
                                            <p:txEl>
                                              <p:pRg st="1" end="1"/>
                                            </p:txEl>
                                          </p:spTgt>
                                        </p:tgtEl>
                                        <p:attrNameLst>
                                          <p:attrName>style.visibility</p:attrName>
                                        </p:attrNameLst>
                                      </p:cBhvr>
                                      <p:to>
                                        <p:strVal val="visible"/>
                                      </p:to>
                                    </p:set>
                                    <p:animEffect transition="in" filter="blinds(horizontal)">
                                      <p:cBhvr>
                                        <p:cTn id="18" dur="500"/>
                                        <p:tgtEl>
                                          <p:spTgt spid="23557">
                                            <p:txEl>
                                              <p:pRg st="1" end="1"/>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3557">
                                            <p:txEl>
                                              <p:pRg st="2" end="2"/>
                                            </p:txEl>
                                          </p:spTgt>
                                        </p:tgtEl>
                                        <p:attrNameLst>
                                          <p:attrName>style.visibility</p:attrName>
                                        </p:attrNameLst>
                                      </p:cBhvr>
                                      <p:to>
                                        <p:strVal val="visible"/>
                                      </p:to>
                                    </p:set>
                                    <p:animEffect transition="in" filter="blinds(horizontal)">
                                      <p:cBhvr>
                                        <p:cTn id="21" dur="500"/>
                                        <p:tgtEl>
                                          <p:spTgt spid="23557">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blinds(horizontal)">
                                      <p:cBhvr>
                                        <p:cTn id="26" dur="500"/>
                                        <p:tgtEl>
                                          <p:spTgt spid="28"/>
                                        </p:tgtEl>
                                      </p:cBhvr>
                                    </p:animEffect>
                                  </p:childTnLst>
                                </p:cTn>
                              </p:par>
                            </p:childTnLst>
                          </p:cTn>
                        </p:par>
                        <p:par>
                          <p:cTn id="27" fill="hold">
                            <p:stCondLst>
                              <p:cond delay="500"/>
                            </p:stCondLst>
                            <p:childTnLst>
                              <p:par>
                                <p:cTn id="28" presetID="3" presetClass="entr" presetSubtype="10"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blinds(horizontal)">
                                      <p:cBhvr>
                                        <p:cTn id="30" dur="500"/>
                                        <p:tgtEl>
                                          <p:spTgt spid="2"/>
                                        </p:tgtEl>
                                      </p:cBhvr>
                                    </p:animEffect>
                                  </p:childTnLst>
                                </p:cTn>
                              </p:par>
                            </p:childTnLst>
                          </p:cTn>
                        </p:par>
                        <p:par>
                          <p:cTn id="31" fill="hold">
                            <p:stCondLst>
                              <p:cond delay="1000"/>
                            </p:stCondLst>
                            <p:childTnLst>
                              <p:par>
                                <p:cTn id="32" presetID="4" presetClass="entr" presetSubtype="16" fill="hold" grpId="0" nodeType="afterEffect">
                                  <p:stCondLst>
                                    <p:cond delay="0"/>
                                  </p:stCondLst>
                                  <p:childTnLst>
                                    <p:set>
                                      <p:cBhvr>
                                        <p:cTn id="33" dur="1" fill="hold">
                                          <p:stCondLst>
                                            <p:cond delay="0"/>
                                          </p:stCondLst>
                                        </p:cTn>
                                        <p:tgtEl>
                                          <p:spTgt spid="23558"/>
                                        </p:tgtEl>
                                        <p:attrNameLst>
                                          <p:attrName>style.visibility</p:attrName>
                                        </p:attrNameLst>
                                      </p:cBhvr>
                                      <p:to>
                                        <p:strVal val="visible"/>
                                      </p:to>
                                    </p:set>
                                    <p:animEffect>
                                      <p:cBhvr>
                                        <p:cTn id="34" dur="500"/>
                                        <p:tgtEl>
                                          <p:spTgt spid="235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7" grpId="0" build="allAtOnce" animBg="1"/>
      <p:bldP spid="23558" grpId="0" bldLvl="0" animBg="1" autoUpdateAnimBg="0"/>
      <p:bldP spid="2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Text Box 5"/>
          <p:cNvSpPr>
            <a:spLocks noChangeArrowheads="1"/>
          </p:cNvSpPr>
          <p:nvPr/>
        </p:nvSpPr>
        <p:spPr bwMode="auto">
          <a:xfrm>
            <a:off x="467544" y="476672"/>
            <a:ext cx="2952549" cy="1354217"/>
          </a:xfrm>
          <a:prstGeom prst="rect">
            <a:avLst/>
          </a:prstGeom>
          <a:solidFill>
            <a:schemeClr val="accent6">
              <a:lumMod val="10000"/>
              <a:lumOff val="90000"/>
            </a:schemeClr>
          </a:solidFill>
          <a:ln w="28575" cmpd="sng">
            <a:noFill/>
            <a:miter lim="800000"/>
            <a:headEnd/>
            <a:tailEnd/>
          </a:ln>
        </p:spPr>
        <p:txBody>
          <a:bodyPr wrap="square">
            <a:spAutoFit/>
          </a:bodyPr>
          <a:lstStyle/>
          <a:p>
            <a:pPr marL="457200" indent="-457200">
              <a:spcBef>
                <a:spcPts val="600"/>
              </a:spcBef>
              <a:buFont typeface="+mj-lt"/>
              <a:buAutoNum type="alphaLcPeriod"/>
            </a:pPr>
            <a:r>
              <a:rPr lang="zh-CN" altLang="en-US" sz="2400" b="1" dirty="0" smtClean="0">
                <a:latin typeface="黑体" pitchFamily="2" charset="-122"/>
                <a:ea typeface="黑体" pitchFamily="2" charset="-122"/>
                <a:sym typeface="黑体" pitchFamily="2" charset="-122"/>
              </a:rPr>
              <a:t>形状</a:t>
            </a:r>
          </a:p>
          <a:p>
            <a:pPr marL="457200" indent="-457200">
              <a:spcBef>
                <a:spcPts val="600"/>
              </a:spcBef>
              <a:buFont typeface="+mj-lt"/>
              <a:buAutoNum type="alphaLcPeriod"/>
            </a:pPr>
            <a:r>
              <a:rPr lang="zh-CN" altLang="en-US" sz="2400" b="1" dirty="0" smtClean="0">
                <a:latin typeface="黑体" pitchFamily="2" charset="-122"/>
                <a:ea typeface="黑体" pitchFamily="2" charset="-122"/>
                <a:sym typeface="黑体" pitchFamily="2" charset="-122"/>
              </a:rPr>
              <a:t>位置</a:t>
            </a:r>
            <a:endParaRPr lang="zh-CN" altLang="en-US" sz="2400" b="1" dirty="0">
              <a:latin typeface="黑体" pitchFamily="2" charset="-122"/>
              <a:ea typeface="黑体" pitchFamily="2" charset="-122"/>
              <a:sym typeface="黑体" pitchFamily="2" charset="-122"/>
            </a:endParaRPr>
          </a:p>
          <a:p>
            <a:pPr marL="457200" indent="-457200">
              <a:spcBef>
                <a:spcPts val="600"/>
              </a:spcBef>
              <a:buFont typeface="+mj-lt"/>
              <a:buAutoNum type="alphaLcPeriod"/>
            </a:pPr>
            <a:r>
              <a:rPr lang="zh-CN" altLang="en-US" sz="2400" b="1" dirty="0" smtClean="0">
                <a:latin typeface="黑体" pitchFamily="2" charset="-122"/>
                <a:ea typeface="黑体" pitchFamily="2" charset="-122"/>
                <a:sym typeface="黑体" pitchFamily="2" charset="-122"/>
              </a:rPr>
              <a:t>Ｍ</a:t>
            </a:r>
            <a:r>
              <a:rPr lang="zh-CN" altLang="en-US" sz="2400" b="1" dirty="0">
                <a:latin typeface="黑体" pitchFamily="2" charset="-122"/>
                <a:ea typeface="黑体" pitchFamily="2" charset="-122"/>
                <a:sym typeface="黑体" pitchFamily="2" charset="-122"/>
              </a:rPr>
              <a:t>转变</a:t>
            </a:r>
            <a:r>
              <a:rPr lang="zh-CN" altLang="en-US" sz="2400" b="1" dirty="0" smtClean="0">
                <a:latin typeface="黑体" pitchFamily="2" charset="-122"/>
                <a:ea typeface="黑体" pitchFamily="2" charset="-122"/>
                <a:sym typeface="黑体" pitchFamily="2" charset="-122"/>
              </a:rPr>
              <a:t>临界温度</a:t>
            </a:r>
            <a:endParaRPr lang="zh-CN" altLang="en-US" b="1" dirty="0"/>
          </a:p>
        </p:txBody>
      </p:sp>
      <p:sp>
        <p:nvSpPr>
          <p:cNvPr id="33" name="矩形 32"/>
          <p:cNvSpPr/>
          <p:nvPr/>
        </p:nvSpPr>
        <p:spPr>
          <a:xfrm>
            <a:off x="3995936" y="1700808"/>
            <a:ext cx="4752528" cy="830997"/>
          </a:xfrm>
          <a:prstGeom prst="rect">
            <a:avLst/>
          </a:prstGeom>
          <a:solidFill>
            <a:schemeClr val="bg2">
              <a:lumMod val="20000"/>
              <a:lumOff val="80000"/>
            </a:schemeClr>
          </a:solidFill>
          <a:ln w="19050">
            <a:solidFill>
              <a:srgbClr val="C00000"/>
            </a:solidFill>
          </a:ln>
        </p:spPr>
        <p:txBody>
          <a:bodyPr wrap="square">
            <a:spAutoFit/>
          </a:bodyPr>
          <a:lstStyle/>
          <a:p>
            <a:pPr marL="533400" indent="-533400">
              <a:buClr>
                <a:srgbClr val="7030A0"/>
              </a:buClr>
            </a:pPr>
            <a:r>
              <a:rPr lang="zh-CN" altLang="zh-CN" sz="2400" b="1" dirty="0" smtClean="0">
                <a:solidFill>
                  <a:srgbClr val="0000CC"/>
                </a:solidFill>
                <a:latin typeface="楷体_GB2312" pitchFamily="49" charset="-122"/>
                <a:ea typeface="楷体_GB2312" pitchFamily="49" charset="-122"/>
                <a:sym typeface="楷体_GB2312" pitchFamily="49" charset="-122"/>
              </a:rPr>
              <a:t>常用</a:t>
            </a:r>
            <a:r>
              <a:rPr lang="zh-CN" altLang="en-US" sz="2400" b="1" dirty="0" smtClean="0">
                <a:solidFill>
                  <a:srgbClr val="0000CC"/>
                </a:solidFill>
                <a:latin typeface="楷体_GB2312" pitchFamily="49" charset="-122"/>
                <a:ea typeface="楷体_GB2312" pitchFamily="49" charset="-122"/>
                <a:sym typeface="楷体_GB2312" pitchFamily="49" charset="-122"/>
              </a:rPr>
              <a:t>于</a:t>
            </a:r>
            <a:r>
              <a:rPr lang="zh-CN" altLang="zh-CN" sz="2400" b="1" dirty="0" smtClean="0">
                <a:solidFill>
                  <a:srgbClr val="0000CC"/>
                </a:solidFill>
                <a:latin typeface="楷体_GB2312" pitchFamily="49" charset="-122"/>
                <a:ea typeface="楷体_GB2312" pitchFamily="49" charset="-122"/>
                <a:sym typeface="楷体_GB2312" pitchFamily="49" charset="-122"/>
              </a:rPr>
              <a:t>提高淬透性</a:t>
            </a:r>
            <a:r>
              <a:rPr lang="zh-CN" altLang="en-US" sz="2400" b="1" dirty="0" smtClean="0">
                <a:solidFill>
                  <a:srgbClr val="0000CC"/>
                </a:solidFill>
                <a:latin typeface="楷体_GB2312" pitchFamily="49" charset="-122"/>
                <a:ea typeface="楷体_GB2312" pitchFamily="49" charset="-122"/>
                <a:sym typeface="楷体_GB2312" pitchFamily="49" charset="-122"/>
              </a:rPr>
              <a:t>的</a:t>
            </a:r>
            <a:r>
              <a:rPr lang="zh-CN" altLang="zh-CN" sz="2400" b="1" dirty="0" smtClean="0">
                <a:solidFill>
                  <a:srgbClr val="0000CC"/>
                </a:solidFill>
                <a:latin typeface="楷体_GB2312" pitchFamily="49" charset="-122"/>
                <a:ea typeface="楷体_GB2312" pitchFamily="49" charset="-122"/>
                <a:sym typeface="楷体_GB2312" pitchFamily="49" charset="-122"/>
              </a:rPr>
              <a:t>合金元素：</a:t>
            </a:r>
            <a:endParaRPr lang="en-US" altLang="zh-CN" sz="2400" b="1" dirty="0" smtClean="0">
              <a:solidFill>
                <a:srgbClr val="0000CC"/>
              </a:solidFill>
              <a:latin typeface="楷体_GB2312" pitchFamily="49" charset="-122"/>
              <a:ea typeface="楷体_GB2312" pitchFamily="49" charset="-122"/>
              <a:sym typeface="楷体_GB2312" pitchFamily="49" charset="-122"/>
            </a:endParaRPr>
          </a:p>
          <a:p>
            <a:pPr marL="533400" indent="-533400">
              <a:buClr>
                <a:srgbClr val="7030A0"/>
              </a:buClr>
            </a:pPr>
            <a:r>
              <a:rPr lang="zh-CN" altLang="zh-CN" sz="2400" b="1" dirty="0" smtClean="0">
                <a:solidFill>
                  <a:srgbClr val="0000CC"/>
                </a:solidFill>
                <a:latin typeface="楷体_GB2312" pitchFamily="49" charset="-122"/>
                <a:ea typeface="楷体_GB2312" pitchFamily="49" charset="-122"/>
                <a:sym typeface="楷体_GB2312" pitchFamily="49" charset="-122"/>
              </a:rPr>
              <a:t>Cr、Ni、Mo、Mn、Si、B</a:t>
            </a:r>
            <a:endParaRPr lang="zh-CN" altLang="en-US" sz="2400" b="1" dirty="0">
              <a:solidFill>
                <a:srgbClr val="0000CC"/>
              </a:solidFill>
              <a:latin typeface="楷体_GB2312" pitchFamily="49" charset="-122"/>
              <a:ea typeface="楷体_GB2312" pitchFamily="49" charset="-122"/>
              <a:sym typeface="楷体_GB2312" pitchFamily="49" charset="-122"/>
            </a:endParaRPr>
          </a:p>
        </p:txBody>
      </p:sp>
      <p:sp>
        <p:nvSpPr>
          <p:cNvPr id="34" name="Text Box 6"/>
          <p:cNvSpPr>
            <a:spLocks noChangeArrowheads="1"/>
          </p:cNvSpPr>
          <p:nvPr/>
        </p:nvSpPr>
        <p:spPr bwMode="auto">
          <a:xfrm>
            <a:off x="3995936" y="476672"/>
            <a:ext cx="4752528" cy="830997"/>
          </a:xfrm>
          <a:prstGeom prst="rect">
            <a:avLst/>
          </a:prstGeom>
          <a:noFill/>
          <a:ln w="28575" cmpd="sng">
            <a:solidFill>
              <a:srgbClr val="0000FF"/>
            </a:solidFill>
            <a:miter lim="800000"/>
            <a:headEnd/>
            <a:tailEnd/>
          </a:ln>
        </p:spPr>
        <p:txBody>
          <a:bodyPr wrap="square">
            <a:spAutoFit/>
          </a:bodyPr>
          <a:lstStyle/>
          <a:p>
            <a:pPr>
              <a:buClr>
                <a:srgbClr val="0000CC"/>
              </a:buClr>
              <a:buFont typeface="Wingdings" pitchFamily="2" charset="2"/>
              <a:buChar char="u"/>
            </a:pPr>
            <a:r>
              <a:rPr lang="zh-CN" altLang="en-US" sz="2400" b="1" dirty="0" smtClean="0">
                <a:solidFill>
                  <a:schemeClr val="tx1">
                    <a:lumMod val="95000"/>
                    <a:lumOff val="5000"/>
                  </a:schemeClr>
                </a:solidFill>
                <a:latin typeface="黑体" pitchFamily="2" charset="-122"/>
                <a:ea typeface="黑体" pitchFamily="2" charset="-122"/>
                <a:sym typeface="楷体_GB2312" pitchFamily="49" charset="-122"/>
              </a:rPr>
              <a:t>使</a:t>
            </a:r>
            <a:r>
              <a:rPr lang="en-US" altLang="zh-CN" sz="2400" b="1" dirty="0" smtClean="0">
                <a:solidFill>
                  <a:schemeClr val="tx1">
                    <a:lumMod val="95000"/>
                    <a:lumOff val="5000"/>
                  </a:schemeClr>
                </a:solidFill>
                <a:latin typeface="黑体" pitchFamily="2" charset="-122"/>
                <a:ea typeface="黑体" pitchFamily="2" charset="-122"/>
                <a:sym typeface="楷体_GB2312" pitchFamily="49" charset="-122"/>
              </a:rPr>
              <a:t>C</a:t>
            </a:r>
            <a:r>
              <a:rPr lang="zh-CN" altLang="en-US" sz="2400" b="1" dirty="0" smtClean="0">
                <a:solidFill>
                  <a:schemeClr val="tx1">
                    <a:lumMod val="95000"/>
                    <a:lumOff val="5000"/>
                  </a:schemeClr>
                </a:solidFill>
                <a:latin typeface="黑体" pitchFamily="2" charset="-122"/>
                <a:ea typeface="黑体" pitchFamily="2" charset="-122"/>
                <a:sym typeface="楷体_GB2312" pitchFamily="49" charset="-122"/>
              </a:rPr>
              <a:t>曲线右移</a:t>
            </a:r>
            <a:endParaRPr lang="en-US" altLang="zh-CN" sz="2400" b="1" dirty="0" smtClean="0">
              <a:solidFill>
                <a:schemeClr val="tx1">
                  <a:lumMod val="95000"/>
                  <a:lumOff val="5000"/>
                </a:schemeClr>
              </a:solidFill>
              <a:latin typeface="黑体" pitchFamily="2" charset="-122"/>
              <a:ea typeface="黑体" pitchFamily="2" charset="-122"/>
              <a:sym typeface="楷体_GB2312" pitchFamily="49" charset="-122"/>
            </a:endParaRPr>
          </a:p>
          <a:p>
            <a:pPr>
              <a:buClr>
                <a:srgbClr val="7030A0"/>
              </a:buClr>
            </a:pPr>
            <a:r>
              <a:rPr lang="zh-CN" altLang="en-US" sz="2400" b="1" dirty="0" smtClean="0">
                <a:solidFill>
                  <a:schemeClr val="tx1">
                    <a:lumMod val="95000"/>
                    <a:lumOff val="5000"/>
                  </a:schemeClr>
                </a:solidFill>
                <a:latin typeface="黑体" pitchFamily="2" charset="-122"/>
                <a:ea typeface="黑体" pitchFamily="2" charset="-122"/>
                <a:sym typeface="楷体_GB2312" pitchFamily="49" charset="-122"/>
              </a:rPr>
              <a:t>除</a:t>
            </a:r>
            <a:r>
              <a:rPr lang="en-US" altLang="zh-CN" sz="2400" b="1" dirty="0" smtClean="0">
                <a:solidFill>
                  <a:schemeClr val="tx1">
                    <a:lumMod val="95000"/>
                    <a:lumOff val="5000"/>
                  </a:schemeClr>
                </a:solidFill>
                <a:latin typeface="黑体" pitchFamily="2" charset="-122"/>
                <a:ea typeface="黑体" pitchFamily="2" charset="-122"/>
                <a:sym typeface="楷体_GB2312" pitchFamily="49" charset="-122"/>
              </a:rPr>
              <a:t>Co</a:t>
            </a:r>
            <a:r>
              <a:rPr lang="zh-CN" altLang="en-US" sz="2400" b="1" dirty="0" smtClean="0">
                <a:solidFill>
                  <a:schemeClr val="tx1">
                    <a:lumMod val="95000"/>
                    <a:lumOff val="5000"/>
                  </a:schemeClr>
                </a:solidFill>
                <a:latin typeface="黑体" pitchFamily="2" charset="-122"/>
                <a:ea typeface="黑体" pitchFamily="2" charset="-122"/>
                <a:sym typeface="楷体_GB2312" pitchFamily="49" charset="-122"/>
              </a:rPr>
              <a:t>以外的合金元素（溶于</a:t>
            </a:r>
            <a:r>
              <a:rPr lang="en-US" altLang="zh-CN" sz="2400" b="1" dirty="0" smtClean="0">
                <a:solidFill>
                  <a:schemeClr val="tx1">
                    <a:lumMod val="95000"/>
                    <a:lumOff val="5000"/>
                  </a:schemeClr>
                </a:solidFill>
                <a:latin typeface="黑体" pitchFamily="2" charset="-122"/>
                <a:ea typeface="黑体" pitchFamily="2" charset="-122"/>
                <a:sym typeface="楷体_GB2312" pitchFamily="49" charset="-122"/>
              </a:rPr>
              <a:t>A</a:t>
            </a:r>
            <a:r>
              <a:rPr lang="zh-CN" altLang="en-US" sz="2400" b="1" dirty="0" smtClean="0">
                <a:solidFill>
                  <a:schemeClr val="tx1">
                    <a:lumMod val="95000"/>
                    <a:lumOff val="5000"/>
                  </a:schemeClr>
                </a:solidFill>
                <a:latin typeface="黑体" pitchFamily="2" charset="-122"/>
                <a:ea typeface="黑体" pitchFamily="2" charset="-122"/>
                <a:sym typeface="楷体_GB2312" pitchFamily="49" charset="-122"/>
              </a:rPr>
              <a:t>）</a:t>
            </a:r>
            <a:endParaRPr lang="zh-CN" altLang="en-US" sz="2400" b="1" dirty="0">
              <a:solidFill>
                <a:schemeClr val="tx1">
                  <a:lumMod val="95000"/>
                  <a:lumOff val="5000"/>
                </a:schemeClr>
              </a:solidFill>
              <a:latin typeface="黑体" pitchFamily="2" charset="-122"/>
              <a:ea typeface="黑体" pitchFamily="2" charset="-122"/>
              <a:sym typeface="楷体_GB2312" pitchFamily="49" charset="-122"/>
            </a:endParaRPr>
          </a:p>
        </p:txBody>
      </p:sp>
      <p:sp>
        <p:nvSpPr>
          <p:cNvPr id="36" name="矩形 35"/>
          <p:cNvSpPr/>
          <p:nvPr/>
        </p:nvSpPr>
        <p:spPr>
          <a:xfrm>
            <a:off x="2483768" y="4071262"/>
            <a:ext cx="4248472" cy="830997"/>
          </a:xfrm>
          <a:prstGeom prst="rect">
            <a:avLst/>
          </a:prstGeom>
          <a:solidFill>
            <a:schemeClr val="bg2">
              <a:lumMod val="20000"/>
              <a:lumOff val="80000"/>
            </a:schemeClr>
          </a:solidFill>
          <a:ln w="19050">
            <a:solidFill>
              <a:srgbClr val="C00000"/>
            </a:solidFill>
          </a:ln>
        </p:spPr>
        <p:txBody>
          <a:bodyPr wrap="square">
            <a:spAutoFit/>
          </a:bodyPr>
          <a:lstStyle/>
          <a:p>
            <a:pPr>
              <a:buClr>
                <a:schemeClr val="hlink"/>
              </a:buClr>
            </a:pPr>
            <a:r>
              <a:rPr lang="zh-CN" altLang="zh-CN" sz="2400" b="1" dirty="0" smtClean="0">
                <a:solidFill>
                  <a:srgbClr val="0000CC"/>
                </a:solidFill>
                <a:latin typeface="楷体_GB2312" pitchFamily="49" charset="-122"/>
                <a:ea typeface="楷体_GB2312" pitchFamily="49" charset="-122"/>
                <a:sym typeface="楷体_GB2312" pitchFamily="49" charset="-122"/>
              </a:rPr>
              <a:t>残余A增加</a:t>
            </a:r>
            <a:endParaRPr lang="en-US" altLang="zh-CN" sz="2400" b="1" dirty="0" smtClean="0">
              <a:solidFill>
                <a:srgbClr val="0000CC"/>
              </a:solidFill>
              <a:latin typeface="楷体_GB2312" pitchFamily="49" charset="-122"/>
              <a:ea typeface="楷体_GB2312" pitchFamily="49" charset="-122"/>
              <a:sym typeface="楷体_GB2312" pitchFamily="49" charset="-122"/>
            </a:endParaRPr>
          </a:p>
          <a:p>
            <a:pPr>
              <a:buClr>
                <a:schemeClr val="hlink"/>
              </a:buClr>
            </a:pPr>
            <a:r>
              <a:rPr lang="zh-CN" altLang="zh-CN" sz="2400" b="1" dirty="0" smtClean="0">
                <a:solidFill>
                  <a:srgbClr val="0000CC"/>
                </a:solidFill>
                <a:latin typeface="楷体_GB2312" pitchFamily="49" charset="-122"/>
                <a:ea typeface="楷体_GB2312" pitchFamily="49" charset="-122"/>
                <a:sym typeface="楷体_GB2312" pitchFamily="49" charset="-122"/>
              </a:rPr>
              <a:t>Mn、Cr、Ni、Mo、W、Si</a:t>
            </a:r>
            <a:endParaRPr lang="zh-CN" altLang="en-US" sz="2400" b="1" dirty="0" smtClean="0">
              <a:solidFill>
                <a:srgbClr val="0000CC"/>
              </a:solidFill>
              <a:latin typeface="楷体_GB2312" pitchFamily="49" charset="-122"/>
              <a:ea typeface="楷体_GB2312" pitchFamily="49" charset="-122"/>
              <a:sym typeface="楷体_GB2312" pitchFamily="49" charset="-122"/>
            </a:endParaRPr>
          </a:p>
        </p:txBody>
      </p:sp>
      <p:sp>
        <p:nvSpPr>
          <p:cNvPr id="37" name="Text Box 6"/>
          <p:cNvSpPr>
            <a:spLocks noChangeArrowheads="1"/>
          </p:cNvSpPr>
          <p:nvPr/>
        </p:nvSpPr>
        <p:spPr bwMode="auto">
          <a:xfrm>
            <a:off x="2483768" y="2886035"/>
            <a:ext cx="4248472" cy="830997"/>
          </a:xfrm>
          <a:prstGeom prst="rect">
            <a:avLst/>
          </a:prstGeom>
          <a:noFill/>
          <a:ln w="28575" cmpd="sng">
            <a:solidFill>
              <a:srgbClr val="0000FF"/>
            </a:solidFill>
            <a:miter lim="800000"/>
            <a:headEnd/>
            <a:tailEnd/>
          </a:ln>
        </p:spPr>
        <p:txBody>
          <a:bodyPr wrap="square">
            <a:spAutoFit/>
          </a:bodyPr>
          <a:lstStyle/>
          <a:p>
            <a:pPr>
              <a:buClr>
                <a:srgbClr val="0000CC"/>
              </a:buClr>
              <a:buFont typeface="Wingdings" pitchFamily="2" charset="2"/>
              <a:buChar char="u"/>
            </a:pPr>
            <a:r>
              <a:rPr lang="zh-CN" altLang="zh-CN" sz="2400" b="1" dirty="0" smtClean="0">
                <a:latin typeface="黑体" pitchFamily="2" charset="-122"/>
                <a:ea typeface="黑体" pitchFamily="2" charset="-122"/>
              </a:rPr>
              <a:t>Ms、Mf温度下降</a:t>
            </a:r>
            <a:endParaRPr lang="en-US" altLang="zh-CN" sz="2400" b="1" dirty="0" smtClean="0">
              <a:solidFill>
                <a:schemeClr val="tx1">
                  <a:lumMod val="95000"/>
                  <a:lumOff val="5000"/>
                </a:schemeClr>
              </a:solidFill>
              <a:latin typeface="黑体" pitchFamily="2" charset="-122"/>
              <a:ea typeface="黑体" pitchFamily="2" charset="-122"/>
              <a:sym typeface="楷体_GB2312" pitchFamily="49" charset="-122"/>
            </a:endParaRPr>
          </a:p>
          <a:p>
            <a:pPr>
              <a:buClr>
                <a:srgbClr val="7030A0"/>
              </a:buClr>
            </a:pPr>
            <a:r>
              <a:rPr lang="zh-CN" altLang="en-US" sz="2400" b="1" dirty="0" smtClean="0">
                <a:solidFill>
                  <a:schemeClr val="tx1">
                    <a:lumMod val="95000"/>
                    <a:lumOff val="5000"/>
                  </a:schemeClr>
                </a:solidFill>
                <a:latin typeface="黑体" pitchFamily="2" charset="-122"/>
                <a:ea typeface="黑体" pitchFamily="2" charset="-122"/>
                <a:sym typeface="楷体_GB2312" pitchFamily="49" charset="-122"/>
              </a:rPr>
              <a:t>除</a:t>
            </a:r>
            <a:r>
              <a:rPr lang="en-US" altLang="zh-CN" sz="2400" b="1" dirty="0" smtClean="0">
                <a:solidFill>
                  <a:schemeClr val="tx1">
                    <a:lumMod val="95000"/>
                    <a:lumOff val="5000"/>
                  </a:schemeClr>
                </a:solidFill>
                <a:latin typeface="黑体" pitchFamily="2" charset="-122"/>
                <a:ea typeface="黑体" pitchFamily="2" charset="-122"/>
                <a:sym typeface="楷体_GB2312" pitchFamily="49" charset="-122"/>
              </a:rPr>
              <a:t>Co</a:t>
            </a:r>
            <a:r>
              <a:rPr lang="zh-CN" altLang="en-US" sz="2400" b="1" dirty="0" smtClean="0">
                <a:solidFill>
                  <a:schemeClr val="tx1">
                    <a:lumMod val="95000"/>
                    <a:lumOff val="5000"/>
                  </a:schemeClr>
                </a:solidFill>
                <a:latin typeface="黑体" pitchFamily="2" charset="-122"/>
                <a:ea typeface="黑体" pitchFamily="2" charset="-122"/>
                <a:sym typeface="楷体_GB2312" pitchFamily="49" charset="-122"/>
              </a:rPr>
              <a:t>、</a:t>
            </a:r>
            <a:r>
              <a:rPr lang="en-US" altLang="zh-CN" sz="2400" b="1" dirty="0" smtClean="0">
                <a:solidFill>
                  <a:schemeClr val="tx1">
                    <a:lumMod val="95000"/>
                    <a:lumOff val="5000"/>
                  </a:schemeClr>
                </a:solidFill>
                <a:latin typeface="黑体" pitchFamily="2" charset="-122"/>
                <a:ea typeface="黑体" pitchFamily="2" charset="-122"/>
                <a:sym typeface="楷体_GB2312" pitchFamily="49" charset="-122"/>
              </a:rPr>
              <a:t>Al</a:t>
            </a:r>
            <a:r>
              <a:rPr lang="zh-CN" altLang="en-US" sz="2400" b="1" dirty="0" smtClean="0">
                <a:solidFill>
                  <a:schemeClr val="tx1">
                    <a:lumMod val="95000"/>
                    <a:lumOff val="5000"/>
                  </a:schemeClr>
                </a:solidFill>
                <a:latin typeface="黑体" pitchFamily="2" charset="-122"/>
                <a:ea typeface="黑体" pitchFamily="2" charset="-122"/>
                <a:sym typeface="楷体_GB2312" pitchFamily="49" charset="-122"/>
              </a:rPr>
              <a:t>以外的合金元素</a:t>
            </a:r>
            <a:endParaRPr lang="zh-CN" altLang="en-US" sz="2400" b="1" dirty="0">
              <a:solidFill>
                <a:schemeClr val="tx1">
                  <a:lumMod val="95000"/>
                  <a:lumOff val="5000"/>
                </a:schemeClr>
              </a:solidFill>
              <a:latin typeface="黑体" pitchFamily="2" charset="-122"/>
              <a:ea typeface="黑体" pitchFamily="2" charset="-122"/>
              <a:sym typeface="楷体_GB2312" pitchFamily="49" charset="-122"/>
            </a:endParaRPr>
          </a:p>
        </p:txBody>
      </p:sp>
      <p:sp>
        <p:nvSpPr>
          <p:cNvPr id="38" name="矩形 37"/>
          <p:cNvSpPr/>
          <p:nvPr/>
        </p:nvSpPr>
        <p:spPr>
          <a:xfrm>
            <a:off x="2123728" y="4830251"/>
            <a:ext cx="5256584" cy="369332"/>
          </a:xfrm>
          <a:prstGeom prst="rect">
            <a:avLst/>
          </a:prstGeom>
        </p:spPr>
        <p:txBody>
          <a:bodyPr wrap="square">
            <a:spAutoFit/>
          </a:bodyPr>
          <a:lstStyle/>
          <a:p>
            <a:r>
              <a:rPr lang="zh-CN" altLang="zh-CN" sz="1800" dirty="0" smtClean="0">
                <a:solidFill>
                  <a:srgbClr val="0000FF"/>
                </a:solidFill>
                <a:latin typeface="黑体" pitchFamily="2" charset="-122"/>
                <a:ea typeface="黑体" pitchFamily="2" charset="-122"/>
              </a:rPr>
              <a:t>强</a:t>
            </a:r>
            <a:r>
              <a:rPr lang="en-US" altLang="zh-CN" sz="1800" dirty="0" smtClean="0">
                <a:solidFill>
                  <a:srgbClr val="0000FF"/>
                </a:solidFill>
                <a:latin typeface="黑体" pitchFamily="2" charset="-122"/>
                <a:ea typeface="黑体" pitchFamily="2" charset="-122"/>
              </a:rPr>
              <a:t>                                      </a:t>
            </a:r>
            <a:r>
              <a:rPr lang="zh-CN" altLang="en-US" sz="1800" dirty="0" smtClean="0">
                <a:solidFill>
                  <a:srgbClr val="0000FF"/>
                </a:solidFill>
                <a:latin typeface="黑体" pitchFamily="2" charset="-122"/>
                <a:ea typeface="黑体" pitchFamily="2" charset="-122"/>
              </a:rPr>
              <a:t>弱</a:t>
            </a:r>
            <a:endParaRPr lang="zh-CN" altLang="en-US" sz="1800" dirty="0">
              <a:solidFill>
                <a:srgbClr val="0000FF"/>
              </a:solidFill>
              <a:latin typeface="黑体" pitchFamily="2" charset="-122"/>
              <a:ea typeface="黑体" pitchFamily="2" charset="-122"/>
            </a:endParaRPr>
          </a:p>
        </p:txBody>
      </p:sp>
      <p:sp>
        <p:nvSpPr>
          <p:cNvPr id="40" name="矩形 39"/>
          <p:cNvSpPr/>
          <p:nvPr/>
        </p:nvSpPr>
        <p:spPr>
          <a:xfrm>
            <a:off x="2483768" y="5334307"/>
            <a:ext cx="4248472" cy="830997"/>
          </a:xfrm>
          <a:prstGeom prst="rect">
            <a:avLst/>
          </a:prstGeom>
          <a:solidFill>
            <a:schemeClr val="bg2">
              <a:lumMod val="20000"/>
              <a:lumOff val="80000"/>
            </a:schemeClr>
          </a:solidFill>
          <a:ln w="19050">
            <a:solidFill>
              <a:srgbClr val="C00000"/>
            </a:solidFill>
          </a:ln>
        </p:spPr>
        <p:txBody>
          <a:bodyPr wrap="square">
            <a:spAutoFit/>
          </a:bodyPr>
          <a:lstStyle/>
          <a:p>
            <a:pPr lvl="0">
              <a:buClr>
                <a:srgbClr val="800080"/>
              </a:buClr>
            </a:pPr>
            <a:r>
              <a:rPr lang="zh-CN" altLang="zh-CN" sz="2400" b="1" dirty="0" smtClean="0">
                <a:solidFill>
                  <a:srgbClr val="0000CC"/>
                </a:solidFill>
                <a:latin typeface="楷体_GB2312" pitchFamily="49" charset="-122"/>
                <a:ea typeface="楷体_GB2312" pitchFamily="49" charset="-122"/>
              </a:rPr>
              <a:t>增大片状M形成倾向</a:t>
            </a:r>
            <a:endParaRPr lang="en-US" altLang="zh-CN" sz="2400" b="1" dirty="0" smtClean="0">
              <a:solidFill>
                <a:srgbClr val="0000CC"/>
              </a:solidFill>
              <a:latin typeface="楷体_GB2312" pitchFamily="49" charset="-122"/>
              <a:ea typeface="楷体_GB2312" pitchFamily="49" charset="-122"/>
            </a:endParaRPr>
          </a:p>
          <a:p>
            <a:pPr lvl="0">
              <a:buClr>
                <a:srgbClr val="800080"/>
              </a:buClr>
            </a:pPr>
            <a:r>
              <a:rPr lang="zh-CN" altLang="zh-CN" sz="2400" b="1" dirty="0" smtClean="0">
                <a:solidFill>
                  <a:srgbClr val="0000CC"/>
                </a:solidFill>
                <a:latin typeface="楷体_GB2312" pitchFamily="49" charset="-122"/>
                <a:ea typeface="楷体_GB2312" pitchFamily="49" charset="-122"/>
              </a:rPr>
              <a:t>Ni、Cr、Mn、Mo、Co</a:t>
            </a:r>
            <a:endParaRPr lang="zh-CN" altLang="en-US" sz="2400" b="1" dirty="0">
              <a:solidFill>
                <a:srgbClr val="0000CC"/>
              </a:solidFill>
              <a:latin typeface="楷体_GB2312" pitchFamily="49" charset="-122"/>
              <a:ea typeface="楷体_GB2312" pitchFamily="49" charset="-122"/>
            </a:endParaRPr>
          </a:p>
        </p:txBody>
      </p:sp>
      <p:cxnSp>
        <p:nvCxnSpPr>
          <p:cNvPr id="42" name="直接箭头连接符 41"/>
          <p:cNvCxnSpPr/>
          <p:nvPr/>
        </p:nvCxnSpPr>
        <p:spPr bwMode="auto">
          <a:xfrm>
            <a:off x="2483768" y="4974267"/>
            <a:ext cx="4248472" cy="0"/>
          </a:xfrm>
          <a:prstGeom prst="straightConnector1">
            <a:avLst/>
          </a:prstGeom>
          <a:solidFill>
            <a:schemeClr val="accent1"/>
          </a:solidFill>
          <a:ln w="28575" cap="flat" cmpd="sng" algn="ctr">
            <a:solidFill>
              <a:srgbClr val="0000FF"/>
            </a:solidFill>
            <a:prstDash val="solid"/>
            <a:round/>
            <a:headEnd type="none" w="med" len="med"/>
            <a:tailEnd type="arrow"/>
          </a:ln>
          <a:effectLst/>
        </p:spPr>
      </p:cxnSp>
      <p:sp>
        <p:nvSpPr>
          <p:cNvPr id="28" name="圆角矩形 27"/>
          <p:cNvSpPr/>
          <p:nvPr/>
        </p:nvSpPr>
        <p:spPr bwMode="auto">
          <a:xfrm>
            <a:off x="970800" y="531102"/>
            <a:ext cx="720330" cy="360165"/>
          </a:xfrm>
          <a:prstGeom prst="roundRect">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600" i="0" u="none" strike="noStrike" cap="none" normalizeH="0" baseline="0" smtClean="0">
              <a:ln>
                <a:noFill/>
              </a:ln>
              <a:solidFill>
                <a:schemeClr val="tx1"/>
              </a:solidFill>
              <a:effectLst/>
              <a:latin typeface="Arial" pitchFamily="34" charset="0"/>
              <a:ea typeface="宋体" pitchFamily="2" charset="-122"/>
            </a:endParaRPr>
          </a:p>
        </p:txBody>
      </p:sp>
      <p:sp>
        <p:nvSpPr>
          <p:cNvPr id="29" name="圆角矩形 28"/>
          <p:cNvSpPr/>
          <p:nvPr/>
        </p:nvSpPr>
        <p:spPr bwMode="auto">
          <a:xfrm>
            <a:off x="970800" y="980903"/>
            <a:ext cx="720330" cy="360165"/>
          </a:xfrm>
          <a:prstGeom prst="roundRect">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600" i="0" u="none" strike="noStrike" cap="none" normalizeH="0" baseline="0" smtClean="0">
              <a:ln>
                <a:noFill/>
              </a:ln>
              <a:solidFill>
                <a:schemeClr val="tx1"/>
              </a:solidFill>
              <a:effectLst/>
              <a:latin typeface="Arial" pitchFamily="34" charset="0"/>
              <a:ea typeface="宋体" pitchFamily="2" charset="-122"/>
            </a:endParaRPr>
          </a:p>
        </p:txBody>
      </p:sp>
      <p:sp>
        <p:nvSpPr>
          <p:cNvPr id="31" name="圆角矩形 30"/>
          <p:cNvSpPr/>
          <p:nvPr/>
        </p:nvSpPr>
        <p:spPr bwMode="auto">
          <a:xfrm>
            <a:off x="970800" y="1413101"/>
            <a:ext cx="2305056" cy="360165"/>
          </a:xfrm>
          <a:prstGeom prst="roundRect">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600" i="0" u="none" strike="noStrike" cap="none" normalizeH="0" baseline="0" smtClean="0">
              <a:ln>
                <a:noFill/>
              </a:ln>
              <a:solidFill>
                <a:schemeClr val="tx1"/>
              </a:solidFill>
              <a:effectLst/>
              <a:latin typeface="Arial" pitchFamily="34" charset="0"/>
              <a:ea typeface="宋体" pitchFamily="2" charset="-122"/>
            </a:endParaRPr>
          </a:p>
        </p:txBody>
      </p:sp>
      <p:sp>
        <p:nvSpPr>
          <p:cNvPr id="32" name="下箭头 31"/>
          <p:cNvSpPr/>
          <p:nvPr/>
        </p:nvSpPr>
        <p:spPr bwMode="auto">
          <a:xfrm>
            <a:off x="6084168" y="1412776"/>
            <a:ext cx="576064" cy="144016"/>
          </a:xfrm>
          <a:prstGeom prst="downArrow">
            <a:avLst/>
          </a:prstGeom>
          <a:solidFill>
            <a:schemeClr val="bg1">
              <a:lumMod val="85000"/>
            </a:schemeClr>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35" name="下箭头 34"/>
          <p:cNvSpPr/>
          <p:nvPr/>
        </p:nvSpPr>
        <p:spPr bwMode="auto">
          <a:xfrm>
            <a:off x="4139952" y="3822139"/>
            <a:ext cx="576064" cy="144016"/>
          </a:xfrm>
          <a:prstGeom prst="downArrow">
            <a:avLst/>
          </a:prstGeom>
          <a:solidFill>
            <a:schemeClr val="bg1">
              <a:lumMod val="85000"/>
            </a:schemeClr>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linds(horizontal)">
                                      <p:cBhvr>
                                        <p:cTn id="7" dur="500"/>
                                        <p:tgtEl>
                                          <p:spTgt spid="29"/>
                                        </p:tgtEl>
                                      </p:cBhvr>
                                    </p:animEffect>
                                  </p:childTnLst>
                                </p:cTn>
                              </p:par>
                            </p:childTnLst>
                          </p:cTn>
                        </p:par>
                        <p:par>
                          <p:cTn id="8" fill="hold">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p:cBhvr>
                                        <p:cTn id="11" dur="500"/>
                                        <p:tgtEl>
                                          <p:spTgt spid="34"/>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blinds(horizontal)">
                                      <p:cBhvr>
                                        <p:cTn id="15" dur="500"/>
                                        <p:tgtEl>
                                          <p:spTgt spid="32"/>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blinds(horizontal)">
                                      <p:cBhvr>
                                        <p:cTn id="19" dur="500"/>
                                        <p:tgtEl>
                                          <p:spTgt spid="33"/>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blinds(horizontal)">
                                      <p:cBhvr>
                                        <p:cTn id="24" dur="500"/>
                                        <p:tgtEl>
                                          <p:spTgt spid="31"/>
                                        </p:tgtEl>
                                      </p:cBhvr>
                                    </p:animEffect>
                                  </p:childTnLst>
                                </p:cTn>
                              </p:par>
                            </p:childTnLst>
                          </p:cTn>
                        </p:par>
                        <p:par>
                          <p:cTn id="25" fill="hold">
                            <p:stCondLst>
                              <p:cond delay="500"/>
                            </p:stCondLst>
                            <p:childTnLst>
                              <p:par>
                                <p:cTn id="26" presetID="4" presetClass="entr" presetSubtype="16" fill="hold" grpId="0"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p:cBhvr>
                                        <p:cTn id="28" dur="500"/>
                                        <p:tgtEl>
                                          <p:spTgt spid="37"/>
                                        </p:tgtEl>
                                      </p:cBhvr>
                                    </p:animEffect>
                                  </p:childTnLst>
                                </p:cTn>
                              </p:par>
                            </p:childTnLst>
                          </p:cTn>
                        </p:par>
                        <p:par>
                          <p:cTn id="29" fill="hold">
                            <p:stCondLst>
                              <p:cond delay="1000"/>
                            </p:stCondLst>
                            <p:childTnLst>
                              <p:par>
                                <p:cTn id="30" presetID="3" presetClass="entr" presetSubtype="10" fill="hold" grpId="0" nodeType="after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blinds(horizontal)">
                                      <p:cBhvr>
                                        <p:cTn id="32" dur="500"/>
                                        <p:tgtEl>
                                          <p:spTgt spid="35"/>
                                        </p:tgtEl>
                                      </p:cBhvr>
                                    </p:animEffect>
                                  </p:childTnLst>
                                </p:cTn>
                              </p:par>
                            </p:childTnLst>
                          </p:cTn>
                        </p:par>
                        <p:par>
                          <p:cTn id="33" fill="hold">
                            <p:stCondLst>
                              <p:cond delay="1500"/>
                            </p:stCondLst>
                            <p:childTnLst>
                              <p:par>
                                <p:cTn id="34" presetID="3" presetClass="entr" presetSubtype="10" fill="hold" grpId="0" nodeType="after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blinds(horizontal)">
                                      <p:cBhvr>
                                        <p:cTn id="36" dur="500"/>
                                        <p:tgtEl>
                                          <p:spTgt spid="36"/>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blinds(horizontal)">
                                      <p:cBhvr>
                                        <p:cTn id="41" dur="500"/>
                                        <p:tgtEl>
                                          <p:spTgt spid="42"/>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blinds(horizontal)">
                                      <p:cBhvr>
                                        <p:cTn id="44" dur="500"/>
                                        <p:tgtEl>
                                          <p:spTgt spid="38"/>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blinds(horizontal)">
                                      <p:cBhvr>
                                        <p:cTn id="4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bldLvl="0" animBg="1" autoUpdateAnimBg="0"/>
      <p:bldP spid="36" grpId="0" animBg="1"/>
      <p:bldP spid="37" grpId="0" bldLvl="0" animBg="1" autoUpdateAnimBg="0"/>
      <p:bldP spid="38" grpId="0"/>
      <p:bldP spid="40" grpId="0" animBg="1"/>
      <p:bldP spid="29" grpId="0" animBg="1"/>
      <p:bldP spid="31" grpId="0" animBg="1"/>
      <p:bldP spid="32" grpId="0" animBg="1"/>
      <p:bldP spid="3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Grp="1" noRot="1" noChangeArrowheads="1"/>
          </p:cNvSpPr>
          <p:nvPr>
            <p:ph type="body" idx="4294967295"/>
          </p:nvPr>
        </p:nvSpPr>
        <p:spPr bwMode="auto">
          <a:xfrm>
            <a:off x="4644034" y="4149080"/>
            <a:ext cx="4177914" cy="1844275"/>
          </a:xfrm>
          <a:prstGeom prst="rect">
            <a:avLst/>
          </a:prstGeom>
          <a:solidFill>
            <a:schemeClr val="bg1"/>
          </a:solidFill>
          <a:ln w="28575">
            <a:solidFill>
              <a:srgbClr val="0000FF"/>
            </a:solidFill>
          </a:ln>
        </p:spPr>
        <p:txBody>
          <a:bodyPr/>
          <a:lstStyle/>
          <a:p>
            <a:pPr>
              <a:lnSpc>
                <a:spcPct val="90000"/>
              </a:lnSpc>
              <a:buClr>
                <a:srgbClr val="0000CC"/>
              </a:buClr>
              <a:buFont typeface="Wingdings" pitchFamily="2" charset="2"/>
              <a:buChar char="u"/>
            </a:pPr>
            <a:r>
              <a:rPr lang="zh-CN" sz="2400" b="1" dirty="0" smtClean="0">
                <a:latin typeface="黑体" pitchFamily="2" charset="-122"/>
                <a:ea typeface="黑体" pitchFamily="2" charset="-122"/>
              </a:rPr>
              <a:t>影响</a:t>
            </a:r>
            <a:r>
              <a:rPr lang="zh-CN" sz="2400" b="1" dirty="0">
                <a:latin typeface="黑体" pitchFamily="2" charset="-122"/>
                <a:ea typeface="黑体" pitchFamily="2" charset="-122"/>
              </a:rPr>
              <a:t>回火</a:t>
            </a:r>
            <a:r>
              <a:rPr lang="zh-CN" sz="2400" b="1" dirty="0" smtClean="0">
                <a:latin typeface="黑体" pitchFamily="2" charset="-122"/>
                <a:ea typeface="黑体" pitchFamily="2" charset="-122"/>
              </a:rPr>
              <a:t>脆性</a:t>
            </a:r>
            <a:r>
              <a:rPr lang="zh-CN" sz="2400" dirty="0" smtClean="0">
                <a:latin typeface="黑体" pitchFamily="2" charset="-122"/>
                <a:ea typeface="黑体" pitchFamily="2" charset="-122"/>
              </a:rPr>
              <a:t>：</a:t>
            </a:r>
            <a:endParaRPr lang="zh-CN" sz="2400" dirty="0">
              <a:latin typeface="黑体" pitchFamily="2" charset="-122"/>
              <a:ea typeface="黑体" pitchFamily="2" charset="-122"/>
            </a:endParaRPr>
          </a:p>
          <a:p>
            <a:pPr lvl="1">
              <a:lnSpc>
                <a:spcPct val="90000"/>
              </a:lnSpc>
              <a:buClr>
                <a:srgbClr val="7030A0"/>
              </a:buClr>
              <a:buFont typeface="Wingdings" pitchFamily="2" charset="2"/>
              <a:buChar char="Ø"/>
            </a:pPr>
            <a:r>
              <a:rPr lang="zh-CN" sz="2400" dirty="0">
                <a:latin typeface="黑体" pitchFamily="2" charset="-122"/>
                <a:ea typeface="黑体" pitchFamily="2" charset="-122"/>
              </a:rPr>
              <a:t>增大第二类回火脆性：</a:t>
            </a:r>
            <a:r>
              <a:rPr lang="zh-CN" altLang="zh-CN" sz="2400" dirty="0">
                <a:latin typeface="黑体" pitchFamily="2" charset="-122"/>
                <a:ea typeface="黑体" pitchFamily="2" charset="-122"/>
              </a:rPr>
              <a:t>Mn</a:t>
            </a:r>
            <a:r>
              <a:rPr lang="zh-CN" sz="2400" dirty="0">
                <a:latin typeface="黑体" pitchFamily="2" charset="-122"/>
                <a:ea typeface="黑体" pitchFamily="2" charset="-122"/>
              </a:rPr>
              <a:t>、</a:t>
            </a:r>
            <a:r>
              <a:rPr lang="zh-CN" altLang="zh-CN" sz="2400" dirty="0">
                <a:latin typeface="黑体" pitchFamily="2" charset="-122"/>
                <a:ea typeface="黑体" pitchFamily="2" charset="-122"/>
              </a:rPr>
              <a:t>Cr</a:t>
            </a:r>
            <a:r>
              <a:rPr lang="zh-CN" sz="2400" dirty="0">
                <a:latin typeface="黑体" pitchFamily="2" charset="-122"/>
                <a:ea typeface="黑体" pitchFamily="2" charset="-122"/>
              </a:rPr>
              <a:t>、</a:t>
            </a:r>
            <a:r>
              <a:rPr lang="zh-CN" altLang="zh-CN" sz="2400" dirty="0">
                <a:latin typeface="黑体" pitchFamily="2" charset="-122"/>
                <a:ea typeface="黑体" pitchFamily="2" charset="-122"/>
              </a:rPr>
              <a:t>Ni</a:t>
            </a:r>
          </a:p>
          <a:p>
            <a:pPr lvl="1">
              <a:lnSpc>
                <a:spcPct val="90000"/>
              </a:lnSpc>
              <a:buClr>
                <a:srgbClr val="7030A0"/>
              </a:buClr>
              <a:buFont typeface="Wingdings" pitchFamily="2" charset="2"/>
              <a:buChar char="Ø"/>
            </a:pPr>
            <a:r>
              <a:rPr lang="zh-CN" sz="2400" dirty="0">
                <a:latin typeface="黑体" pitchFamily="2" charset="-122"/>
                <a:ea typeface="黑体" pitchFamily="2" charset="-122"/>
              </a:rPr>
              <a:t>消除第二类回火脆性：</a:t>
            </a:r>
            <a:r>
              <a:rPr lang="zh-CN" altLang="zh-CN" sz="2400" dirty="0">
                <a:latin typeface="黑体" pitchFamily="2" charset="-122"/>
                <a:ea typeface="黑体" pitchFamily="2" charset="-122"/>
              </a:rPr>
              <a:t>Mo(0.5%)</a:t>
            </a:r>
            <a:r>
              <a:rPr lang="zh-CN" sz="2400" dirty="0">
                <a:latin typeface="黑体" pitchFamily="2" charset="-122"/>
                <a:ea typeface="黑体" pitchFamily="2" charset="-122"/>
              </a:rPr>
              <a:t>、</a:t>
            </a:r>
            <a:r>
              <a:rPr lang="zh-CN" altLang="zh-CN" sz="2400" dirty="0">
                <a:latin typeface="黑体" pitchFamily="2" charset="-122"/>
                <a:ea typeface="黑体" pitchFamily="2" charset="-122"/>
              </a:rPr>
              <a:t>W(1%)</a:t>
            </a:r>
            <a:endParaRPr lang="zh-CN" altLang="zh-CN" dirty="0">
              <a:latin typeface="黑体" pitchFamily="2" charset="-122"/>
              <a:ea typeface="黑体" pitchFamily="2" charset="-122"/>
            </a:endParaRPr>
          </a:p>
        </p:txBody>
      </p:sp>
      <p:grpSp>
        <p:nvGrpSpPr>
          <p:cNvPr id="2" name="Group 4"/>
          <p:cNvGrpSpPr>
            <a:grpSpLocks/>
          </p:cNvGrpSpPr>
          <p:nvPr/>
        </p:nvGrpSpPr>
        <p:grpSpPr bwMode="auto">
          <a:xfrm>
            <a:off x="467544" y="1844824"/>
            <a:ext cx="3816424" cy="2952328"/>
            <a:chOff x="0" y="0"/>
            <a:chExt cx="2832" cy="3216"/>
          </a:xfrm>
        </p:grpSpPr>
        <p:pic>
          <p:nvPicPr>
            <p:cNvPr id="25605" name="Picture 5"/>
            <p:cNvPicPr>
              <a:picLocks noChangeAspect="1" noChangeArrowheads="1"/>
            </p:cNvPicPr>
            <p:nvPr/>
          </p:nvPicPr>
          <p:blipFill>
            <a:blip r:embed="rId2" cstate="print"/>
            <a:srcRect/>
            <a:stretch>
              <a:fillRect/>
            </a:stretch>
          </p:blipFill>
          <p:spPr bwMode="auto">
            <a:xfrm>
              <a:off x="8" y="0"/>
              <a:ext cx="2820" cy="3216"/>
            </a:xfrm>
            <a:prstGeom prst="rect">
              <a:avLst/>
            </a:prstGeom>
            <a:noFill/>
            <a:ln w="9525" cmpd="sng">
              <a:solidFill>
                <a:srgbClr val="0000CC"/>
              </a:solidFill>
              <a:miter lim="800000"/>
              <a:headEnd/>
              <a:tailEnd/>
            </a:ln>
          </p:spPr>
        </p:pic>
        <p:sp>
          <p:nvSpPr>
            <p:cNvPr id="25606" name="Rectangle 6"/>
            <p:cNvSpPr>
              <a:spLocks noChangeArrowheads="1"/>
            </p:cNvSpPr>
            <p:nvPr/>
          </p:nvSpPr>
          <p:spPr bwMode="auto">
            <a:xfrm>
              <a:off x="0" y="0"/>
              <a:ext cx="2832" cy="3216"/>
            </a:xfrm>
            <a:prstGeom prst="rect">
              <a:avLst/>
            </a:prstGeom>
            <a:noFill/>
            <a:ln w="38100" cap="sq" cmpd="sng">
              <a:solidFill>
                <a:srgbClr val="0000CC"/>
              </a:solidFill>
              <a:miter lim="800000"/>
              <a:headEnd/>
              <a:tailEnd/>
            </a:ln>
          </p:spPr>
          <p:txBody>
            <a:bodyPr wrap="none" anchor="ctr"/>
            <a:lstStyle/>
            <a:p>
              <a:endParaRPr lang="zh-CN" altLang="zh-CN">
                <a:sym typeface="Arial" pitchFamily="34" charset="0"/>
              </a:endParaRPr>
            </a:p>
          </p:txBody>
        </p:sp>
      </p:grpSp>
      <p:sp>
        <p:nvSpPr>
          <p:cNvPr id="25610" name="Rectangle 10"/>
          <p:cNvSpPr>
            <a:spLocks noChangeArrowheads="1"/>
          </p:cNvSpPr>
          <p:nvPr/>
        </p:nvSpPr>
        <p:spPr bwMode="auto">
          <a:xfrm>
            <a:off x="467545" y="4935849"/>
            <a:ext cx="3888432" cy="1200329"/>
          </a:xfrm>
          <a:prstGeom prst="rect">
            <a:avLst/>
          </a:prstGeom>
          <a:solidFill>
            <a:schemeClr val="bg2">
              <a:lumMod val="20000"/>
              <a:lumOff val="80000"/>
            </a:schemeClr>
          </a:solidFill>
          <a:ln w="38100" cmpd="sng">
            <a:solidFill>
              <a:srgbClr val="C00000"/>
            </a:solidFill>
            <a:miter lim="800000"/>
            <a:headEnd/>
            <a:tailEnd/>
          </a:ln>
        </p:spPr>
        <p:txBody>
          <a:bodyPr wrap="square" anchor="ctr">
            <a:spAutoFit/>
          </a:bodyPr>
          <a:lstStyle/>
          <a:p>
            <a:pPr marL="342900" indent="-342900"/>
            <a:r>
              <a:rPr lang="zh-CN" altLang="en-US" sz="2400" b="1" dirty="0">
                <a:solidFill>
                  <a:srgbClr val="0000FF"/>
                </a:solidFill>
                <a:latin typeface="楷体_GB2312" pitchFamily="49" charset="-122"/>
                <a:ea typeface="楷体_GB2312" pitchFamily="49" charset="-122"/>
                <a:sym typeface="Arial" pitchFamily="34" charset="0"/>
              </a:rPr>
              <a:t>防止第二类回火脆性的方法:</a:t>
            </a:r>
          </a:p>
          <a:p>
            <a:pPr marL="342900" indent="-342900">
              <a:buFontTx/>
              <a:buAutoNum type="arabicPeriod"/>
            </a:pPr>
            <a:r>
              <a:rPr lang="zh-CN" altLang="en-US" sz="2400" b="1" dirty="0">
                <a:solidFill>
                  <a:srgbClr val="0000FF"/>
                </a:solidFill>
                <a:latin typeface="楷体_GB2312" pitchFamily="49" charset="-122"/>
                <a:ea typeface="楷体_GB2312" pitchFamily="49" charset="-122"/>
                <a:sym typeface="Arial" pitchFamily="34" charset="0"/>
              </a:rPr>
              <a:t>在500～600 ℃快速冷却</a:t>
            </a:r>
          </a:p>
          <a:p>
            <a:pPr marL="342900" indent="-342900">
              <a:buFontTx/>
              <a:buAutoNum type="arabicPeriod"/>
            </a:pPr>
            <a:r>
              <a:rPr lang="zh-CN" altLang="en-US" sz="2400" b="1" dirty="0">
                <a:solidFill>
                  <a:srgbClr val="0000FF"/>
                </a:solidFill>
                <a:latin typeface="楷体_GB2312" pitchFamily="49" charset="-122"/>
                <a:ea typeface="楷体_GB2312" pitchFamily="49" charset="-122"/>
                <a:sym typeface="Arial" pitchFamily="34" charset="0"/>
              </a:rPr>
              <a:t>加入合金</a:t>
            </a:r>
            <a:r>
              <a:rPr lang="zh-CN" altLang="en-US" sz="2400" b="1" dirty="0" smtClean="0">
                <a:solidFill>
                  <a:srgbClr val="0000FF"/>
                </a:solidFill>
                <a:latin typeface="楷体_GB2312" pitchFamily="49" charset="-122"/>
                <a:ea typeface="楷体_GB2312" pitchFamily="49" charset="-122"/>
                <a:sym typeface="Arial" pitchFamily="34" charset="0"/>
              </a:rPr>
              <a:t>元素Mo、W。</a:t>
            </a:r>
            <a:endParaRPr lang="zh-CN" altLang="en-US" sz="2000" b="1" dirty="0">
              <a:solidFill>
                <a:srgbClr val="0000FF"/>
              </a:solidFill>
              <a:latin typeface="楷体_GB2312" pitchFamily="49" charset="-122"/>
              <a:ea typeface="楷体_GB2312" pitchFamily="49" charset="-122"/>
            </a:endParaRPr>
          </a:p>
        </p:txBody>
      </p:sp>
      <p:cxnSp>
        <p:nvCxnSpPr>
          <p:cNvPr id="12" name="直接箭头连接符 11"/>
          <p:cNvCxnSpPr/>
          <p:nvPr/>
        </p:nvCxnSpPr>
        <p:spPr bwMode="auto">
          <a:xfrm flipV="1">
            <a:off x="2881320" y="2421132"/>
            <a:ext cx="576264" cy="720331"/>
          </a:xfrm>
          <a:prstGeom prst="straightConnector1">
            <a:avLst/>
          </a:prstGeom>
          <a:solidFill>
            <a:schemeClr val="accent1"/>
          </a:solidFill>
          <a:ln w="28575" cap="flat" cmpd="sng" algn="ctr">
            <a:solidFill>
              <a:srgbClr val="C00000"/>
            </a:solidFill>
            <a:prstDash val="solid"/>
            <a:round/>
            <a:headEnd type="none" w="med" len="med"/>
            <a:tailEnd type="arrow"/>
          </a:ln>
          <a:effectLst/>
        </p:spPr>
      </p:cxnSp>
      <p:sp>
        <p:nvSpPr>
          <p:cNvPr id="14" name="TextBox 13"/>
          <p:cNvSpPr txBox="1"/>
          <p:nvPr/>
        </p:nvSpPr>
        <p:spPr>
          <a:xfrm>
            <a:off x="3025386" y="1988934"/>
            <a:ext cx="832279" cy="400110"/>
          </a:xfrm>
          <a:prstGeom prst="rect">
            <a:avLst/>
          </a:prstGeom>
          <a:solidFill>
            <a:schemeClr val="bg1"/>
          </a:solidFill>
        </p:spPr>
        <p:txBody>
          <a:bodyPr wrap="none" rtlCol="0">
            <a:spAutoFit/>
          </a:bodyPr>
          <a:lstStyle/>
          <a:p>
            <a:r>
              <a:rPr lang="en-US" altLang="zh-CN" sz="2000" b="1" dirty="0" smtClean="0">
                <a:solidFill>
                  <a:srgbClr val="C00000"/>
                </a:solidFill>
                <a:latin typeface="黑体" pitchFamily="2" charset="-122"/>
                <a:ea typeface="黑体" pitchFamily="2" charset="-122"/>
              </a:rPr>
              <a:t>Mo%↑</a:t>
            </a:r>
            <a:endParaRPr lang="zh-CN" altLang="en-US" sz="2000" b="1" dirty="0">
              <a:solidFill>
                <a:srgbClr val="C00000"/>
              </a:solidFill>
              <a:latin typeface="黑体" pitchFamily="2" charset="-122"/>
              <a:ea typeface="黑体" pitchFamily="2" charset="-122"/>
            </a:endParaRPr>
          </a:p>
        </p:txBody>
      </p:sp>
      <p:pic>
        <p:nvPicPr>
          <p:cNvPr id="10" name="Picture 4"/>
          <p:cNvPicPr>
            <a:picLocks noChangeAspect="1" noChangeArrowheads="1"/>
          </p:cNvPicPr>
          <p:nvPr/>
        </p:nvPicPr>
        <p:blipFill>
          <a:blip r:embed="rId3" cstate="print">
            <a:lum bright="-76000" contrast="2000"/>
          </a:blip>
          <a:srcRect l="1018" r="22797" b="11406"/>
          <a:stretch>
            <a:fillRect/>
          </a:stretch>
        </p:blipFill>
        <p:spPr bwMode="auto">
          <a:xfrm>
            <a:off x="394086" y="403614"/>
            <a:ext cx="3959225" cy="1217612"/>
          </a:xfrm>
          <a:prstGeom prst="rect">
            <a:avLst/>
          </a:prstGeom>
          <a:solidFill>
            <a:schemeClr val="bg2">
              <a:lumMod val="20000"/>
              <a:lumOff val="80000"/>
            </a:schemeClr>
          </a:solidFill>
          <a:ln w="38100" cap="sq" cmpd="sng">
            <a:solidFill>
              <a:srgbClr val="C00000"/>
            </a:solidFill>
            <a:miter lim="800000"/>
            <a:headEnd/>
            <a:tailEnd/>
          </a:ln>
        </p:spPr>
      </p:pic>
      <p:sp>
        <p:nvSpPr>
          <p:cNvPr id="11" name="矩形 10"/>
          <p:cNvSpPr/>
          <p:nvPr/>
        </p:nvSpPr>
        <p:spPr>
          <a:xfrm>
            <a:off x="4644033" y="547680"/>
            <a:ext cx="4177914" cy="830997"/>
          </a:xfrm>
          <a:prstGeom prst="rect">
            <a:avLst/>
          </a:prstGeom>
          <a:solidFill>
            <a:schemeClr val="bg1"/>
          </a:solidFill>
          <a:ln w="28575">
            <a:solidFill>
              <a:srgbClr val="0000FF"/>
            </a:solidFill>
          </a:ln>
        </p:spPr>
        <p:txBody>
          <a:bodyPr wrap="square">
            <a:spAutoFit/>
          </a:bodyPr>
          <a:lstStyle/>
          <a:p>
            <a:pPr marL="342900" lvl="0" indent="-342900" defTabSz="0" eaLnBrk="1" hangingPunct="1">
              <a:lnSpc>
                <a:spcPct val="90000"/>
              </a:lnSpc>
              <a:spcBef>
                <a:spcPct val="20000"/>
              </a:spcBef>
              <a:buClr>
                <a:srgbClr val="0000CC"/>
              </a:buClr>
              <a:buFont typeface="Wingdings" pitchFamily="2" charset="2"/>
              <a:buChar char="u"/>
            </a:pPr>
            <a:r>
              <a:rPr lang="zh-CN" altLang="en-US" sz="2400" b="1" kern="0" dirty="0" smtClean="0">
                <a:solidFill>
                  <a:srgbClr val="000000"/>
                </a:solidFill>
                <a:latin typeface="黑体" pitchFamily="2" charset="-122"/>
                <a:ea typeface="黑体" pitchFamily="2" charset="-122"/>
                <a:sym typeface="Arial" pitchFamily="34" charset="0"/>
              </a:rPr>
              <a:t>提高回火稳定性：</a:t>
            </a:r>
            <a:endParaRPr lang="en-US" altLang="zh-CN" sz="2400" b="1" kern="0" dirty="0" smtClean="0">
              <a:solidFill>
                <a:srgbClr val="000000"/>
              </a:solidFill>
              <a:latin typeface="黑体" pitchFamily="2" charset="-122"/>
              <a:ea typeface="黑体" pitchFamily="2" charset="-122"/>
              <a:sym typeface="Arial" pitchFamily="34" charset="0"/>
            </a:endParaRPr>
          </a:p>
          <a:p>
            <a:pPr marL="342900" lvl="0" indent="-342900" defTabSz="0" eaLnBrk="1" hangingPunct="1">
              <a:lnSpc>
                <a:spcPct val="90000"/>
              </a:lnSpc>
              <a:spcBef>
                <a:spcPct val="20000"/>
              </a:spcBef>
              <a:buClr>
                <a:srgbClr val="800080"/>
              </a:buClr>
            </a:pPr>
            <a:r>
              <a:rPr lang="zh-CN" altLang="zh-CN" sz="2400" b="1" kern="0" dirty="0" smtClean="0">
                <a:solidFill>
                  <a:srgbClr val="000000"/>
                </a:solidFill>
                <a:latin typeface="黑体" pitchFamily="2" charset="-122"/>
                <a:ea typeface="黑体" pitchFamily="2" charset="-122"/>
                <a:sym typeface="Arial" pitchFamily="34" charset="0"/>
              </a:rPr>
              <a:t>V</a:t>
            </a:r>
            <a:r>
              <a:rPr lang="zh-CN" altLang="en-US" sz="2400" b="1" kern="0" dirty="0" smtClean="0">
                <a:solidFill>
                  <a:srgbClr val="000000"/>
                </a:solidFill>
                <a:latin typeface="黑体" pitchFamily="2" charset="-122"/>
                <a:ea typeface="黑体" pitchFamily="2" charset="-122"/>
                <a:sym typeface="Arial" pitchFamily="34" charset="0"/>
              </a:rPr>
              <a:t>、</a:t>
            </a:r>
            <a:r>
              <a:rPr lang="zh-CN" altLang="zh-CN" sz="2400" b="1" kern="0" dirty="0" smtClean="0">
                <a:solidFill>
                  <a:srgbClr val="000000"/>
                </a:solidFill>
                <a:latin typeface="黑体" pitchFamily="2" charset="-122"/>
                <a:ea typeface="黑体" pitchFamily="2" charset="-122"/>
                <a:sym typeface="Arial" pitchFamily="34" charset="0"/>
              </a:rPr>
              <a:t>Si</a:t>
            </a:r>
            <a:r>
              <a:rPr lang="zh-CN" altLang="en-US" sz="2400" b="1" kern="0" dirty="0" smtClean="0">
                <a:solidFill>
                  <a:srgbClr val="000000"/>
                </a:solidFill>
                <a:latin typeface="黑体" pitchFamily="2" charset="-122"/>
                <a:ea typeface="黑体" pitchFamily="2" charset="-122"/>
                <a:sym typeface="Arial" pitchFamily="34" charset="0"/>
              </a:rPr>
              <a:t>、</a:t>
            </a:r>
            <a:r>
              <a:rPr lang="zh-CN" altLang="zh-CN" sz="2400" b="1" kern="0" dirty="0" smtClean="0">
                <a:solidFill>
                  <a:srgbClr val="000000"/>
                </a:solidFill>
                <a:latin typeface="黑体" pitchFamily="2" charset="-122"/>
                <a:ea typeface="黑体" pitchFamily="2" charset="-122"/>
                <a:sym typeface="Arial" pitchFamily="34" charset="0"/>
              </a:rPr>
              <a:t>Mo</a:t>
            </a:r>
            <a:r>
              <a:rPr lang="zh-CN" altLang="en-US" sz="2400" b="1" kern="0" dirty="0" smtClean="0">
                <a:solidFill>
                  <a:srgbClr val="000000"/>
                </a:solidFill>
                <a:latin typeface="黑体" pitchFamily="2" charset="-122"/>
                <a:ea typeface="黑体" pitchFamily="2" charset="-122"/>
                <a:sym typeface="Arial" pitchFamily="34" charset="0"/>
              </a:rPr>
              <a:t>、</a:t>
            </a:r>
            <a:r>
              <a:rPr lang="zh-CN" altLang="zh-CN" sz="2400" b="1" kern="0" dirty="0" smtClean="0">
                <a:solidFill>
                  <a:srgbClr val="000000"/>
                </a:solidFill>
                <a:latin typeface="黑体" pitchFamily="2" charset="-122"/>
                <a:ea typeface="黑体" pitchFamily="2" charset="-122"/>
                <a:sym typeface="Arial" pitchFamily="34" charset="0"/>
              </a:rPr>
              <a:t>W</a:t>
            </a:r>
            <a:r>
              <a:rPr lang="zh-CN" altLang="en-US" sz="2400" b="1" kern="0" dirty="0" smtClean="0">
                <a:solidFill>
                  <a:srgbClr val="000000"/>
                </a:solidFill>
                <a:latin typeface="黑体" pitchFamily="2" charset="-122"/>
                <a:ea typeface="黑体" pitchFamily="2" charset="-122"/>
                <a:sym typeface="Arial" pitchFamily="34" charset="0"/>
              </a:rPr>
              <a:t>、</a:t>
            </a:r>
            <a:r>
              <a:rPr lang="zh-CN" altLang="zh-CN" sz="2400" b="1" kern="0" dirty="0" smtClean="0">
                <a:solidFill>
                  <a:srgbClr val="000000"/>
                </a:solidFill>
                <a:latin typeface="黑体" pitchFamily="2" charset="-122"/>
                <a:ea typeface="黑体" pitchFamily="2" charset="-122"/>
                <a:sym typeface="Arial" pitchFamily="34" charset="0"/>
              </a:rPr>
              <a:t>Ni</a:t>
            </a:r>
            <a:r>
              <a:rPr lang="zh-CN" altLang="en-US" sz="2400" b="1" kern="0" dirty="0" smtClean="0">
                <a:solidFill>
                  <a:srgbClr val="000000"/>
                </a:solidFill>
                <a:latin typeface="黑体" pitchFamily="2" charset="-122"/>
                <a:ea typeface="黑体" pitchFamily="2" charset="-122"/>
                <a:sym typeface="Arial" pitchFamily="34" charset="0"/>
              </a:rPr>
              <a:t>、</a:t>
            </a:r>
            <a:r>
              <a:rPr lang="zh-CN" altLang="zh-CN" sz="2400" b="1" kern="0" dirty="0" smtClean="0">
                <a:solidFill>
                  <a:srgbClr val="000000"/>
                </a:solidFill>
                <a:latin typeface="黑体" pitchFamily="2" charset="-122"/>
                <a:ea typeface="黑体" pitchFamily="2" charset="-122"/>
                <a:sym typeface="Arial" pitchFamily="34" charset="0"/>
              </a:rPr>
              <a:t>Mn</a:t>
            </a:r>
            <a:r>
              <a:rPr lang="zh-CN" altLang="en-US" sz="2400" b="1" kern="0" dirty="0" smtClean="0">
                <a:solidFill>
                  <a:srgbClr val="000000"/>
                </a:solidFill>
                <a:latin typeface="黑体" pitchFamily="2" charset="-122"/>
                <a:ea typeface="黑体" pitchFamily="2" charset="-122"/>
                <a:sym typeface="Arial" pitchFamily="34" charset="0"/>
              </a:rPr>
              <a:t>、</a:t>
            </a:r>
            <a:r>
              <a:rPr lang="zh-CN" altLang="zh-CN" sz="2400" b="1" kern="0" dirty="0" smtClean="0">
                <a:solidFill>
                  <a:srgbClr val="000000"/>
                </a:solidFill>
                <a:latin typeface="黑体" pitchFamily="2" charset="-122"/>
                <a:ea typeface="黑体" pitchFamily="2" charset="-122"/>
                <a:sym typeface="Arial" pitchFamily="34" charset="0"/>
              </a:rPr>
              <a:t>Co</a:t>
            </a:r>
            <a:endParaRPr lang="zh-CN" altLang="zh-CN" sz="2400" b="1" kern="0" dirty="0">
              <a:solidFill>
                <a:srgbClr val="000000"/>
              </a:solidFill>
              <a:latin typeface="黑体" pitchFamily="2" charset="-122"/>
              <a:ea typeface="黑体" pitchFamily="2" charset="-122"/>
              <a:sym typeface="Arial" pitchFamily="34" charset="0"/>
            </a:endParaRPr>
          </a:p>
        </p:txBody>
      </p:sp>
      <p:sp>
        <p:nvSpPr>
          <p:cNvPr id="13" name="矩形 12"/>
          <p:cNvSpPr/>
          <p:nvPr/>
        </p:nvSpPr>
        <p:spPr>
          <a:xfrm>
            <a:off x="4644034" y="1844824"/>
            <a:ext cx="4177914" cy="1902059"/>
          </a:xfrm>
          <a:prstGeom prst="rect">
            <a:avLst/>
          </a:prstGeom>
          <a:solidFill>
            <a:schemeClr val="bg1"/>
          </a:solidFill>
          <a:ln w="28575">
            <a:solidFill>
              <a:srgbClr val="0000FF"/>
            </a:solidFill>
          </a:ln>
        </p:spPr>
        <p:txBody>
          <a:bodyPr wrap="square">
            <a:spAutoFit/>
          </a:bodyPr>
          <a:lstStyle/>
          <a:p>
            <a:pPr marL="342900" lvl="0" indent="-342900" defTabSz="0" eaLnBrk="1" hangingPunct="1">
              <a:lnSpc>
                <a:spcPct val="90000"/>
              </a:lnSpc>
              <a:spcBef>
                <a:spcPct val="20000"/>
              </a:spcBef>
              <a:buClr>
                <a:srgbClr val="0000CC"/>
              </a:buClr>
              <a:buFont typeface="Wingdings" pitchFamily="2" charset="2"/>
              <a:buChar char="u"/>
            </a:pPr>
            <a:r>
              <a:rPr lang="zh-CN" altLang="en-US" sz="2400" b="1" kern="0" dirty="0" smtClean="0">
                <a:solidFill>
                  <a:srgbClr val="000000"/>
                </a:solidFill>
                <a:latin typeface="黑体" pitchFamily="2" charset="-122"/>
                <a:ea typeface="黑体" pitchFamily="2" charset="-122"/>
                <a:sym typeface="Arial" pitchFamily="34" charset="0"/>
              </a:rPr>
              <a:t>产生二次硬化：</a:t>
            </a:r>
          </a:p>
          <a:p>
            <a:pPr marL="742950" lvl="1" indent="-285750" defTabSz="0" eaLnBrk="1" hangingPunct="1">
              <a:lnSpc>
                <a:spcPct val="90000"/>
              </a:lnSpc>
              <a:spcBef>
                <a:spcPct val="20000"/>
              </a:spcBef>
              <a:buClr>
                <a:srgbClr val="800080"/>
              </a:buClr>
              <a:buFont typeface="Wingdings" pitchFamily="2" charset="2"/>
              <a:buChar char="Ø"/>
            </a:pPr>
            <a:r>
              <a:rPr lang="zh-CN" altLang="zh-CN" sz="2400" b="1" kern="0" dirty="0" smtClean="0">
                <a:solidFill>
                  <a:srgbClr val="000000"/>
                </a:solidFill>
                <a:latin typeface="黑体" pitchFamily="2" charset="-122"/>
                <a:ea typeface="黑体" pitchFamily="2" charset="-122"/>
                <a:sym typeface="Arial" pitchFamily="34" charset="0"/>
              </a:rPr>
              <a:t>A</a:t>
            </a:r>
            <a:r>
              <a:rPr lang="zh-CN" altLang="zh-CN" sz="2400" b="1" kern="0" dirty="0" smtClean="0">
                <a:solidFill>
                  <a:srgbClr val="000000"/>
                </a:solidFill>
                <a:latin typeface="黑体" pitchFamily="2" charset="-122"/>
                <a:ea typeface="黑体" pitchFamily="2" charset="-122"/>
                <a:sym typeface="华文细黑" pitchFamily="2" charset="-122"/>
              </a:rPr>
              <a:t>’→</a:t>
            </a:r>
            <a:r>
              <a:rPr lang="zh-CN" altLang="zh-CN" sz="2400" b="1" kern="0" dirty="0" smtClean="0">
                <a:solidFill>
                  <a:srgbClr val="000000"/>
                </a:solidFill>
                <a:latin typeface="黑体" pitchFamily="2" charset="-122"/>
                <a:ea typeface="黑体" pitchFamily="2" charset="-122"/>
                <a:sym typeface="Arial" pitchFamily="34" charset="0"/>
              </a:rPr>
              <a:t>  M</a:t>
            </a:r>
            <a:r>
              <a:rPr lang="zh-CN" altLang="zh-CN" sz="2400" b="1" kern="0" dirty="0" smtClean="0">
                <a:solidFill>
                  <a:srgbClr val="000000"/>
                </a:solidFill>
                <a:latin typeface="黑体" pitchFamily="2" charset="-122"/>
                <a:ea typeface="黑体" pitchFamily="2" charset="-122"/>
                <a:sym typeface="华文细黑" pitchFamily="2" charset="-122"/>
              </a:rPr>
              <a:t>’</a:t>
            </a:r>
            <a:r>
              <a:rPr lang="zh-CN" altLang="en-US" sz="2400" b="1" kern="0" dirty="0" smtClean="0">
                <a:solidFill>
                  <a:srgbClr val="000000"/>
                </a:solidFill>
                <a:latin typeface="黑体" pitchFamily="2" charset="-122"/>
                <a:ea typeface="黑体" pitchFamily="2" charset="-122"/>
                <a:sym typeface="Arial" pitchFamily="34" charset="0"/>
              </a:rPr>
              <a:t>：</a:t>
            </a:r>
            <a:r>
              <a:rPr lang="zh-CN" altLang="zh-CN" sz="2400" b="1" kern="0" dirty="0" smtClean="0">
                <a:solidFill>
                  <a:srgbClr val="000000"/>
                </a:solidFill>
                <a:latin typeface="黑体" pitchFamily="2" charset="-122"/>
                <a:ea typeface="黑体" pitchFamily="2" charset="-122"/>
                <a:sym typeface="Arial" pitchFamily="34" charset="0"/>
              </a:rPr>
              <a:t>Mn</a:t>
            </a:r>
            <a:r>
              <a:rPr lang="zh-CN" altLang="en-US" sz="2400" b="1" kern="0" dirty="0" smtClean="0">
                <a:solidFill>
                  <a:srgbClr val="000000"/>
                </a:solidFill>
                <a:latin typeface="黑体" pitchFamily="2" charset="-122"/>
                <a:ea typeface="黑体" pitchFamily="2" charset="-122"/>
                <a:sym typeface="Arial" pitchFamily="34" charset="0"/>
              </a:rPr>
              <a:t>、</a:t>
            </a:r>
            <a:r>
              <a:rPr lang="zh-CN" altLang="zh-CN" sz="2400" b="1" kern="0" dirty="0" smtClean="0">
                <a:solidFill>
                  <a:srgbClr val="000000"/>
                </a:solidFill>
                <a:latin typeface="黑体" pitchFamily="2" charset="-122"/>
                <a:ea typeface="黑体" pitchFamily="2" charset="-122"/>
                <a:sym typeface="Arial" pitchFamily="34" charset="0"/>
              </a:rPr>
              <a:t>Mo</a:t>
            </a:r>
            <a:r>
              <a:rPr lang="zh-CN" altLang="en-US" sz="2400" b="1" kern="0" dirty="0" smtClean="0">
                <a:solidFill>
                  <a:srgbClr val="000000"/>
                </a:solidFill>
                <a:latin typeface="黑体" pitchFamily="2" charset="-122"/>
                <a:ea typeface="黑体" pitchFamily="2" charset="-122"/>
                <a:sym typeface="Arial" pitchFamily="34" charset="0"/>
              </a:rPr>
              <a:t>、</a:t>
            </a:r>
            <a:r>
              <a:rPr lang="zh-CN" altLang="zh-CN" sz="2400" b="1" kern="0" dirty="0" smtClean="0">
                <a:solidFill>
                  <a:srgbClr val="000000"/>
                </a:solidFill>
                <a:latin typeface="黑体" pitchFamily="2" charset="-122"/>
                <a:ea typeface="黑体" pitchFamily="2" charset="-122"/>
                <a:sym typeface="Arial" pitchFamily="34" charset="0"/>
              </a:rPr>
              <a:t>W</a:t>
            </a:r>
            <a:r>
              <a:rPr lang="zh-CN" altLang="en-US" sz="2400" b="1" kern="0" dirty="0" smtClean="0">
                <a:solidFill>
                  <a:srgbClr val="000000"/>
                </a:solidFill>
                <a:latin typeface="黑体" pitchFamily="2" charset="-122"/>
                <a:ea typeface="黑体" pitchFamily="2" charset="-122"/>
                <a:sym typeface="Arial" pitchFamily="34" charset="0"/>
              </a:rPr>
              <a:t>、</a:t>
            </a:r>
            <a:r>
              <a:rPr lang="zh-CN" altLang="zh-CN" sz="2400" b="1" kern="0" dirty="0" smtClean="0">
                <a:solidFill>
                  <a:srgbClr val="000000"/>
                </a:solidFill>
                <a:latin typeface="黑体" pitchFamily="2" charset="-122"/>
                <a:ea typeface="黑体" pitchFamily="2" charset="-122"/>
                <a:sym typeface="Arial" pitchFamily="34" charset="0"/>
              </a:rPr>
              <a:t>Cr</a:t>
            </a:r>
            <a:r>
              <a:rPr lang="zh-CN" altLang="en-US" sz="2400" b="1" kern="0" dirty="0" smtClean="0">
                <a:solidFill>
                  <a:srgbClr val="000000"/>
                </a:solidFill>
                <a:latin typeface="黑体" pitchFamily="2" charset="-122"/>
                <a:ea typeface="黑体" pitchFamily="2" charset="-122"/>
                <a:sym typeface="Arial" pitchFamily="34" charset="0"/>
              </a:rPr>
              <a:t>、</a:t>
            </a:r>
            <a:r>
              <a:rPr lang="zh-CN" altLang="zh-CN" sz="2400" b="1" kern="0" dirty="0" smtClean="0">
                <a:solidFill>
                  <a:srgbClr val="000000"/>
                </a:solidFill>
                <a:latin typeface="黑体" pitchFamily="2" charset="-122"/>
                <a:ea typeface="黑体" pitchFamily="2" charset="-122"/>
                <a:sym typeface="Arial" pitchFamily="34" charset="0"/>
              </a:rPr>
              <a:t>V  (Ni</a:t>
            </a:r>
            <a:r>
              <a:rPr lang="zh-CN" altLang="en-US" sz="2400" b="1" kern="0" dirty="0" smtClean="0">
                <a:solidFill>
                  <a:srgbClr val="000000"/>
                </a:solidFill>
                <a:latin typeface="黑体" pitchFamily="2" charset="-122"/>
                <a:ea typeface="黑体" pitchFamily="2" charset="-122"/>
                <a:sym typeface="Arial" pitchFamily="34" charset="0"/>
              </a:rPr>
              <a:t>、</a:t>
            </a:r>
            <a:r>
              <a:rPr lang="zh-CN" altLang="zh-CN" sz="2400" b="1" kern="0" dirty="0" smtClean="0">
                <a:solidFill>
                  <a:srgbClr val="000000"/>
                </a:solidFill>
                <a:latin typeface="黑体" pitchFamily="2" charset="-122"/>
                <a:ea typeface="黑体" pitchFamily="2" charset="-122"/>
                <a:sym typeface="Arial" pitchFamily="34" charset="0"/>
              </a:rPr>
              <a:t>Co</a:t>
            </a:r>
            <a:r>
              <a:rPr lang="zh-CN" altLang="en-US" sz="2400" b="1" kern="0" dirty="0" smtClean="0">
                <a:solidFill>
                  <a:srgbClr val="000000"/>
                </a:solidFill>
                <a:latin typeface="黑体" pitchFamily="2" charset="-122"/>
                <a:ea typeface="黑体" pitchFamily="2" charset="-122"/>
                <a:sym typeface="Arial" pitchFamily="34" charset="0"/>
              </a:rPr>
              <a:t>协同）</a:t>
            </a:r>
          </a:p>
          <a:p>
            <a:pPr marL="742950" lvl="1" indent="-285750" defTabSz="0" eaLnBrk="1" hangingPunct="1">
              <a:lnSpc>
                <a:spcPct val="90000"/>
              </a:lnSpc>
              <a:spcBef>
                <a:spcPct val="20000"/>
              </a:spcBef>
              <a:buClr>
                <a:srgbClr val="800080"/>
              </a:buClr>
              <a:buFont typeface="Wingdings" pitchFamily="2" charset="2"/>
              <a:buChar char="Ø"/>
            </a:pPr>
            <a:r>
              <a:rPr lang="zh-CN" altLang="en-US" sz="2400" b="1" kern="0" dirty="0" smtClean="0">
                <a:solidFill>
                  <a:srgbClr val="000000"/>
                </a:solidFill>
                <a:latin typeface="黑体" pitchFamily="2" charset="-122"/>
                <a:ea typeface="黑体" pitchFamily="2" charset="-122"/>
                <a:sym typeface="Arial" pitchFamily="34" charset="0"/>
              </a:rPr>
              <a:t>沉淀硬化：</a:t>
            </a:r>
            <a:r>
              <a:rPr lang="zh-CN" altLang="zh-CN" sz="2400" b="1" kern="0" dirty="0" smtClean="0">
                <a:solidFill>
                  <a:srgbClr val="000000"/>
                </a:solidFill>
                <a:latin typeface="黑体" pitchFamily="2" charset="-122"/>
                <a:ea typeface="黑体" pitchFamily="2" charset="-122"/>
                <a:sym typeface="Arial" pitchFamily="34" charset="0"/>
              </a:rPr>
              <a:t>W</a:t>
            </a:r>
            <a:r>
              <a:rPr lang="zh-CN" altLang="en-US" sz="2400" b="1" kern="0" dirty="0" smtClean="0">
                <a:solidFill>
                  <a:srgbClr val="000000"/>
                </a:solidFill>
                <a:latin typeface="黑体" pitchFamily="2" charset="-122"/>
                <a:ea typeface="黑体" pitchFamily="2" charset="-122"/>
                <a:sym typeface="Arial" pitchFamily="34" charset="0"/>
              </a:rPr>
              <a:t>、</a:t>
            </a:r>
            <a:r>
              <a:rPr lang="zh-CN" altLang="zh-CN" sz="2400" b="1" kern="0" dirty="0" smtClean="0">
                <a:solidFill>
                  <a:srgbClr val="000000"/>
                </a:solidFill>
                <a:latin typeface="黑体" pitchFamily="2" charset="-122"/>
                <a:ea typeface="黑体" pitchFamily="2" charset="-122"/>
                <a:sym typeface="Arial" pitchFamily="34" charset="0"/>
              </a:rPr>
              <a:t>Mo</a:t>
            </a:r>
            <a:r>
              <a:rPr lang="zh-CN" altLang="en-US" sz="2400" b="1" kern="0" dirty="0" smtClean="0">
                <a:solidFill>
                  <a:srgbClr val="000000"/>
                </a:solidFill>
                <a:latin typeface="黑体" pitchFamily="2" charset="-122"/>
                <a:ea typeface="黑体" pitchFamily="2" charset="-122"/>
                <a:sym typeface="Arial" pitchFamily="34" charset="0"/>
              </a:rPr>
              <a:t>、</a:t>
            </a:r>
            <a:r>
              <a:rPr lang="zh-CN" altLang="zh-CN" sz="2400" b="1" kern="0" dirty="0" smtClean="0">
                <a:solidFill>
                  <a:srgbClr val="000000"/>
                </a:solidFill>
                <a:latin typeface="黑体" pitchFamily="2" charset="-122"/>
                <a:ea typeface="黑体" pitchFamily="2" charset="-122"/>
                <a:sym typeface="Arial" pitchFamily="34" charset="0"/>
              </a:rPr>
              <a:t>V</a:t>
            </a:r>
            <a:r>
              <a:rPr lang="zh-CN" altLang="en-US" sz="2400" b="1" kern="0" dirty="0" smtClean="0">
                <a:solidFill>
                  <a:srgbClr val="000000"/>
                </a:solidFill>
                <a:latin typeface="黑体" pitchFamily="2" charset="-122"/>
                <a:ea typeface="黑体" pitchFamily="2" charset="-122"/>
                <a:sym typeface="Arial" pitchFamily="34" charset="0"/>
              </a:rPr>
              <a:t>、</a:t>
            </a:r>
            <a:r>
              <a:rPr lang="zh-CN" altLang="zh-CN" sz="2400" b="1" kern="0" dirty="0" smtClean="0">
                <a:solidFill>
                  <a:srgbClr val="000000"/>
                </a:solidFill>
                <a:latin typeface="黑体" pitchFamily="2" charset="-122"/>
                <a:ea typeface="黑体" pitchFamily="2" charset="-122"/>
                <a:sym typeface="Arial" pitchFamily="34" charset="0"/>
              </a:rPr>
              <a:t>Cr (Ni</a:t>
            </a:r>
            <a:r>
              <a:rPr lang="zh-CN" altLang="en-US" sz="2400" b="1" kern="0" dirty="0" smtClean="0">
                <a:solidFill>
                  <a:srgbClr val="000000"/>
                </a:solidFill>
                <a:latin typeface="黑体" pitchFamily="2" charset="-122"/>
                <a:ea typeface="黑体" pitchFamily="2" charset="-122"/>
                <a:sym typeface="Arial" pitchFamily="34" charset="0"/>
              </a:rPr>
              <a:t>、</a:t>
            </a:r>
            <a:r>
              <a:rPr lang="zh-CN" altLang="zh-CN" sz="2400" b="1" kern="0" dirty="0" smtClean="0">
                <a:solidFill>
                  <a:srgbClr val="000000"/>
                </a:solidFill>
                <a:latin typeface="黑体" pitchFamily="2" charset="-122"/>
                <a:ea typeface="黑体" pitchFamily="2" charset="-122"/>
                <a:sym typeface="Arial" pitchFamily="34" charset="0"/>
              </a:rPr>
              <a:t>Co</a:t>
            </a:r>
            <a:r>
              <a:rPr lang="zh-CN" altLang="en-US" sz="2400" b="1" kern="0" dirty="0" smtClean="0">
                <a:solidFill>
                  <a:srgbClr val="000000"/>
                </a:solidFill>
                <a:latin typeface="黑体" pitchFamily="2" charset="-122"/>
                <a:ea typeface="黑体" pitchFamily="2" charset="-122"/>
                <a:sym typeface="Arial" pitchFamily="34" charset="0"/>
              </a:rPr>
              <a:t>协同）</a:t>
            </a:r>
            <a:endParaRPr lang="zh-CN" altLang="en-US" sz="2400" b="1" kern="0" dirty="0">
              <a:solidFill>
                <a:srgbClr val="000000"/>
              </a:solidFill>
              <a:latin typeface="黑体" pitchFamily="2" charset="-122"/>
              <a:ea typeface="黑体" pitchFamily="2" charset="-122"/>
              <a:sym typeface="Arial" pitchFamily="34" charset="0"/>
            </a:endParaRPr>
          </a:p>
        </p:txBody>
      </p:sp>
      <p:cxnSp>
        <p:nvCxnSpPr>
          <p:cNvPr id="17" name="直接连接符 16"/>
          <p:cNvCxnSpPr/>
          <p:nvPr/>
        </p:nvCxnSpPr>
        <p:spPr bwMode="auto">
          <a:xfrm flipV="1">
            <a:off x="682218" y="1628175"/>
            <a:ext cx="2305056" cy="16699"/>
          </a:xfrm>
          <a:prstGeom prst="line">
            <a:avLst/>
          </a:prstGeom>
          <a:solidFill>
            <a:schemeClr val="accent1"/>
          </a:solidFill>
          <a:ln w="28575" cap="flat" cmpd="sng" algn="ctr">
            <a:solidFill>
              <a:srgbClr val="0000FF"/>
            </a:solidFill>
            <a:prstDash val="solid"/>
            <a:round/>
            <a:headEnd type="none" w="med" len="med"/>
            <a:tailEnd type="none" w="med" len="med"/>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ox(in)">
                                      <p:cBhvr>
                                        <p:cTn id="7" dur="500"/>
                                        <p:tgtEl>
                                          <p:spTgt spid="1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linds(horizontal)">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linds(horizontal)">
                                      <p:cBhvr>
                                        <p:cTn id="16" dur="500"/>
                                        <p:tgtEl>
                                          <p:spTgt spid="13"/>
                                        </p:tgtEl>
                                      </p:cBhvr>
                                    </p:animEffect>
                                  </p:childTnLst>
                                </p:cTn>
                              </p:par>
                            </p:childTnLst>
                          </p:cTn>
                        </p:par>
                        <p:par>
                          <p:cTn id="17" fill="hold">
                            <p:stCondLst>
                              <p:cond delay="500"/>
                            </p:stCondLst>
                            <p:childTnLst>
                              <p:par>
                                <p:cTn id="18" presetID="3" presetClass="entr" presetSubtype="1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p:cBhvr>
                                        <p:cTn id="20" dur="500"/>
                                        <p:tgtEl>
                                          <p:spTgt spid="2"/>
                                        </p:tgtEl>
                                      </p:cBhvr>
                                    </p:animEffect>
                                  </p:childTnLst>
                                </p:cTn>
                              </p:par>
                            </p:childTnLst>
                          </p:cTn>
                        </p:par>
                        <p:par>
                          <p:cTn id="21" fill="hold">
                            <p:stCondLst>
                              <p:cond delay="1000"/>
                            </p:stCondLst>
                            <p:childTnLst>
                              <p:par>
                                <p:cTn id="22" presetID="4" presetClass="entr" presetSubtype="16"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ox(in)">
                                      <p:cBhvr>
                                        <p:cTn id="24" dur="500"/>
                                        <p:tgtEl>
                                          <p:spTgt spid="12"/>
                                        </p:tgtEl>
                                      </p:cBhvr>
                                    </p:animEffect>
                                  </p:childTnLst>
                                </p:cTn>
                              </p:par>
                              <p:par>
                                <p:cTn id="25" presetID="4" presetClass="entr" presetSubtype="16"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ox(in)">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5603">
                                            <p:bg/>
                                          </p:spTgt>
                                        </p:tgtEl>
                                        <p:attrNameLst>
                                          <p:attrName>style.visibility</p:attrName>
                                        </p:attrNameLst>
                                      </p:cBhvr>
                                      <p:to>
                                        <p:strVal val="visible"/>
                                      </p:to>
                                    </p:set>
                                    <p:animEffect transition="in" filter="blinds(horizontal)">
                                      <p:cBhvr>
                                        <p:cTn id="32" dur="500"/>
                                        <p:tgtEl>
                                          <p:spTgt spid="25603">
                                            <p:bg/>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25603">
                                            <p:txEl>
                                              <p:pRg st="0" end="0"/>
                                            </p:txEl>
                                          </p:spTgt>
                                        </p:tgtEl>
                                        <p:attrNameLst>
                                          <p:attrName>style.visibility</p:attrName>
                                        </p:attrNameLst>
                                      </p:cBhvr>
                                      <p:to>
                                        <p:strVal val="visible"/>
                                      </p:to>
                                    </p:set>
                                    <p:animEffect transition="in" filter="blinds(horizontal)">
                                      <p:cBhvr>
                                        <p:cTn id="35" dur="500"/>
                                        <p:tgtEl>
                                          <p:spTgt spid="25603">
                                            <p:txEl>
                                              <p:pRg st="0" end="0"/>
                                            </p:txEl>
                                          </p:spTgt>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25603">
                                            <p:txEl>
                                              <p:pRg st="1" end="1"/>
                                            </p:txEl>
                                          </p:spTgt>
                                        </p:tgtEl>
                                        <p:attrNameLst>
                                          <p:attrName>style.visibility</p:attrName>
                                        </p:attrNameLst>
                                      </p:cBhvr>
                                      <p:to>
                                        <p:strVal val="visible"/>
                                      </p:to>
                                    </p:set>
                                    <p:animEffect transition="in" filter="blinds(horizontal)">
                                      <p:cBhvr>
                                        <p:cTn id="38" dur="500"/>
                                        <p:tgtEl>
                                          <p:spTgt spid="25603">
                                            <p:txEl>
                                              <p:pRg st="1" end="1"/>
                                            </p:txEl>
                                          </p:spTgt>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5603">
                                            <p:txEl>
                                              <p:pRg st="2" end="2"/>
                                            </p:txEl>
                                          </p:spTgt>
                                        </p:tgtEl>
                                        <p:attrNameLst>
                                          <p:attrName>style.visibility</p:attrName>
                                        </p:attrNameLst>
                                      </p:cBhvr>
                                      <p:to>
                                        <p:strVal val="visible"/>
                                      </p:to>
                                    </p:set>
                                    <p:animEffect transition="in" filter="blinds(horizontal)">
                                      <p:cBhvr>
                                        <p:cTn id="41" dur="500"/>
                                        <p:tgtEl>
                                          <p:spTgt spid="25603">
                                            <p:txEl>
                                              <p:pRg st="2" end="2"/>
                                            </p:txEl>
                                          </p:spTgt>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25610"/>
                                        </p:tgtEl>
                                        <p:attrNameLst>
                                          <p:attrName>style.visibility</p:attrName>
                                        </p:attrNameLst>
                                      </p:cBhvr>
                                      <p:to>
                                        <p:strVal val="visible"/>
                                      </p:to>
                                    </p:set>
                                  </p:childTnLst>
                                </p:cTn>
                              </p:par>
                            </p:childTnLst>
                          </p:cTn>
                        </p:par>
                        <p:par>
                          <p:cTn id="45" fill="hold">
                            <p:stCondLst>
                              <p:cond delay="500"/>
                            </p:stCondLst>
                            <p:childTnLst>
                              <p:par>
                                <p:cTn id="46" presetID="26" presetClass="emph" presetSubtype="0" fill="hold" nodeType="afterEffect">
                                  <p:stCondLst>
                                    <p:cond delay="0"/>
                                  </p:stCondLst>
                                  <p:childTnLst>
                                    <p:animEffect>
                                      <p:cBhvr>
                                        <p:cTn id="47" dur="500" tmFilter="0, 0; .2, .5; .8, .5; 1, 0"/>
                                        <p:tgtEl>
                                          <p:spTgt spid="25610"/>
                                        </p:tgtEl>
                                      </p:cBhvr>
                                    </p:animEffect>
                                    <p:animScale>
                                      <p:cBhvr>
                                        <p:cTn id="48" dur="250" autoRev="1" fill="hold"/>
                                        <p:tgtEl>
                                          <p:spTgt spid="256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uild="p" animBg="1"/>
      <p:bldP spid="25610" grpId="0" bldLvl="0" animBg="1" autoUpdateAnimBg="0"/>
      <p:bldP spid="14" grpId="0" animBg="1"/>
      <p:bldP spid="11" grpId="0" animBg="1"/>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rrowheads="1"/>
          </p:cNvSpPr>
          <p:nvPr>
            <p:ph type="body" idx="4294967295"/>
          </p:nvPr>
        </p:nvSpPr>
        <p:spPr bwMode="auto">
          <a:xfrm>
            <a:off x="539551" y="1268010"/>
            <a:ext cx="8302823" cy="5113739"/>
          </a:xfrm>
          <a:prstGeom prst="rect">
            <a:avLst/>
          </a:prstGeom>
          <a:noFill/>
          <a:ln/>
        </p:spPr>
        <p:txBody>
          <a:bodyPr/>
          <a:lstStyle/>
          <a:p>
            <a:pPr marL="457200" indent="-457200">
              <a:lnSpc>
                <a:spcPct val="130000"/>
              </a:lnSpc>
              <a:spcBef>
                <a:spcPts val="1200"/>
              </a:spcBef>
              <a:buClr>
                <a:srgbClr val="0000CC"/>
              </a:buClr>
              <a:buFont typeface="Wingdings" pitchFamily="2" charset="2"/>
              <a:buChar char="u"/>
            </a:pPr>
            <a:r>
              <a:rPr lang="zh-CN" sz="2400" b="1" dirty="0" smtClean="0"/>
              <a:t>淬透性（</a:t>
            </a:r>
            <a:r>
              <a:rPr lang="zh-CN" altLang="en-US" sz="2400" b="1" dirty="0" smtClean="0"/>
              <a:t>合金</a:t>
            </a:r>
            <a:r>
              <a:rPr lang="en-US" altLang="zh-CN" sz="2400" b="1" dirty="0" smtClean="0"/>
              <a:t>%——</a:t>
            </a:r>
            <a:r>
              <a:rPr lang="zh-CN" sz="2400" b="1" dirty="0" smtClean="0"/>
              <a:t>高</a:t>
            </a:r>
            <a:r>
              <a:rPr lang="zh-CN" sz="2400" b="1" dirty="0"/>
              <a:t>）</a:t>
            </a:r>
          </a:p>
          <a:p>
            <a:pPr marL="457200" indent="-457200">
              <a:lnSpc>
                <a:spcPct val="130000"/>
              </a:lnSpc>
              <a:spcBef>
                <a:spcPts val="1200"/>
              </a:spcBef>
              <a:buClr>
                <a:srgbClr val="0000CC"/>
              </a:buClr>
              <a:buFont typeface="Wingdings" pitchFamily="2" charset="2"/>
              <a:buChar char="u"/>
            </a:pPr>
            <a:r>
              <a:rPr lang="zh-CN" sz="2400" b="1" dirty="0"/>
              <a:t>变形与开裂倾向</a:t>
            </a:r>
            <a:r>
              <a:rPr lang="zh-CN" sz="2400" b="1" dirty="0" smtClean="0"/>
              <a:t>（</a:t>
            </a:r>
            <a:r>
              <a:rPr lang="zh-CN" altLang="en-US" sz="2400" b="1" dirty="0" smtClean="0"/>
              <a:t>合金</a:t>
            </a:r>
            <a:r>
              <a:rPr lang="en-US" altLang="zh-CN" sz="2400" b="1" dirty="0" smtClean="0"/>
              <a:t>%——</a:t>
            </a:r>
            <a:r>
              <a:rPr lang="zh-CN" sz="2400" b="1" dirty="0" smtClean="0"/>
              <a:t>大</a:t>
            </a:r>
            <a:r>
              <a:rPr lang="zh-CN" sz="2400" b="1" dirty="0"/>
              <a:t>）</a:t>
            </a:r>
          </a:p>
          <a:p>
            <a:pPr marL="457200" indent="-457200">
              <a:lnSpc>
                <a:spcPct val="130000"/>
              </a:lnSpc>
              <a:spcBef>
                <a:spcPts val="1200"/>
              </a:spcBef>
              <a:buClr>
                <a:srgbClr val="0000CC"/>
              </a:buClr>
              <a:buFont typeface="Wingdings" pitchFamily="2" charset="2"/>
              <a:buChar char="u"/>
            </a:pPr>
            <a:r>
              <a:rPr lang="zh-CN" sz="2400" b="1" dirty="0"/>
              <a:t>过热敏感性（</a:t>
            </a:r>
            <a:r>
              <a:rPr lang="zh-CN" altLang="zh-CN" sz="2400" b="1" dirty="0"/>
              <a:t>P</a:t>
            </a:r>
            <a:r>
              <a:rPr lang="zh-CN" sz="2400" b="1" dirty="0"/>
              <a:t>、</a:t>
            </a:r>
            <a:r>
              <a:rPr lang="zh-CN" altLang="zh-CN" sz="2400" b="1" dirty="0"/>
              <a:t>Mn</a:t>
            </a:r>
            <a:r>
              <a:rPr lang="zh-CN" sz="2400" b="1" dirty="0"/>
              <a:t>、</a:t>
            </a:r>
            <a:r>
              <a:rPr lang="zh-CN" altLang="zh-CN" sz="2400" b="1" dirty="0" smtClean="0"/>
              <a:t>Si</a:t>
            </a:r>
            <a:r>
              <a:rPr lang="en-US" altLang="zh-CN" sz="2400" b="1" dirty="0" smtClean="0"/>
              <a:t>——</a:t>
            </a:r>
            <a:r>
              <a:rPr lang="zh-CN" sz="2400" b="1" dirty="0" smtClean="0"/>
              <a:t>大</a:t>
            </a:r>
            <a:r>
              <a:rPr lang="zh-CN" sz="2400" b="1" dirty="0"/>
              <a:t>）</a:t>
            </a:r>
          </a:p>
          <a:p>
            <a:pPr marL="457200" indent="-457200">
              <a:lnSpc>
                <a:spcPct val="130000"/>
              </a:lnSpc>
              <a:spcBef>
                <a:spcPts val="1200"/>
              </a:spcBef>
              <a:buClr>
                <a:srgbClr val="0000CC"/>
              </a:buClr>
              <a:buFont typeface="Wingdings" pitchFamily="2" charset="2"/>
              <a:buChar char="u"/>
            </a:pPr>
            <a:r>
              <a:rPr lang="zh-CN" sz="2400" b="1" dirty="0"/>
              <a:t>回火脆化倾向（ </a:t>
            </a:r>
            <a:r>
              <a:rPr lang="zh-CN" altLang="zh-CN" sz="2400" b="1" dirty="0"/>
              <a:t>P</a:t>
            </a:r>
            <a:r>
              <a:rPr lang="zh-CN" sz="2400" b="1" dirty="0" smtClean="0"/>
              <a:t>主导</a:t>
            </a:r>
            <a:r>
              <a:rPr lang="zh-CN" altLang="en-US" sz="2400" b="1" dirty="0" smtClean="0"/>
              <a:t>，</a:t>
            </a:r>
            <a:r>
              <a:rPr lang="zh-CN" altLang="zh-CN" sz="2400" b="1" dirty="0" smtClean="0"/>
              <a:t>Mn</a:t>
            </a:r>
            <a:r>
              <a:rPr lang="zh-CN" sz="2400" b="1" dirty="0"/>
              <a:t>、</a:t>
            </a:r>
            <a:r>
              <a:rPr lang="zh-CN" altLang="zh-CN" sz="2400" b="1" dirty="0"/>
              <a:t>Cr</a:t>
            </a:r>
            <a:r>
              <a:rPr lang="zh-CN" sz="2400" b="1" dirty="0"/>
              <a:t>、</a:t>
            </a:r>
            <a:r>
              <a:rPr lang="zh-CN" altLang="zh-CN" sz="2400" b="1" dirty="0"/>
              <a:t>Ni</a:t>
            </a:r>
            <a:r>
              <a:rPr lang="zh-CN" sz="2400" b="1" dirty="0"/>
              <a:t>协同）</a:t>
            </a:r>
          </a:p>
          <a:p>
            <a:pPr marL="457200" indent="-457200">
              <a:lnSpc>
                <a:spcPct val="130000"/>
              </a:lnSpc>
              <a:spcBef>
                <a:spcPts val="1200"/>
              </a:spcBef>
              <a:buClr>
                <a:srgbClr val="0000CC"/>
              </a:buClr>
              <a:buFont typeface="Wingdings" pitchFamily="2" charset="2"/>
              <a:buChar char="u"/>
            </a:pPr>
            <a:r>
              <a:rPr lang="zh-CN" sz="2400" b="1" dirty="0"/>
              <a:t>氧化脱碳倾向（</a:t>
            </a:r>
            <a:r>
              <a:rPr lang="zh-CN" altLang="zh-CN" sz="2400" b="1" dirty="0"/>
              <a:t>Si</a:t>
            </a:r>
            <a:r>
              <a:rPr lang="zh-CN" sz="2400" b="1" dirty="0"/>
              <a:t>大，</a:t>
            </a:r>
            <a:r>
              <a:rPr lang="zh-CN" altLang="zh-CN" sz="2400" b="1" dirty="0"/>
              <a:t>Ni</a:t>
            </a:r>
            <a:r>
              <a:rPr lang="zh-CN" sz="2400" b="1" dirty="0"/>
              <a:t>、</a:t>
            </a:r>
            <a:r>
              <a:rPr lang="zh-CN" altLang="zh-CN" sz="2400" b="1" dirty="0"/>
              <a:t>Mo</a:t>
            </a:r>
            <a:r>
              <a:rPr lang="zh-CN" sz="2400" b="1" dirty="0"/>
              <a:t>次之）</a:t>
            </a:r>
            <a:endParaRPr lang="zh-CN" sz="2400" dirty="0"/>
          </a:p>
        </p:txBody>
      </p:sp>
      <p:sp>
        <p:nvSpPr>
          <p:cNvPr id="3" name="Rectangle 2"/>
          <p:cNvSpPr>
            <a:spLocks noGrp="1" noRot="1" noChangeArrowheads="1"/>
          </p:cNvSpPr>
          <p:nvPr>
            <p:ph type="title" idx="4294967295"/>
          </p:nvPr>
        </p:nvSpPr>
        <p:spPr>
          <a:xfrm>
            <a:off x="323850" y="550174"/>
            <a:ext cx="8540750" cy="862602"/>
          </a:xfrm>
          <a:prstGeom prst="rect">
            <a:avLst/>
          </a:prstGeom>
          <a:ln/>
        </p:spPr>
        <p:txBody>
          <a:bodyPr/>
          <a:lstStyle/>
          <a:p>
            <a:pPr algn="l"/>
            <a:r>
              <a:rPr lang="zh-CN" sz="2800" b="1" i="1" dirty="0" smtClean="0">
                <a:solidFill>
                  <a:srgbClr val="0000CC"/>
                </a:solidFill>
                <a:latin typeface="黑体" pitchFamily="2" charset="-122"/>
                <a:ea typeface="黑体" pitchFamily="2" charset="-122"/>
              </a:rPr>
              <a:t>对</a:t>
            </a:r>
            <a:r>
              <a:rPr lang="zh-CN" sz="2800" b="1" i="1" dirty="0">
                <a:solidFill>
                  <a:srgbClr val="0000CC"/>
                </a:solidFill>
                <a:latin typeface="黑体" pitchFamily="2" charset="-122"/>
                <a:ea typeface="黑体" pitchFamily="2" charset="-122"/>
              </a:rPr>
              <a:t>钢</a:t>
            </a:r>
            <a:r>
              <a:rPr lang="zh-CN" sz="2800" b="1" i="1" dirty="0" smtClean="0">
                <a:solidFill>
                  <a:srgbClr val="0000CC"/>
                </a:solidFill>
                <a:latin typeface="黑体" pitchFamily="2" charset="-122"/>
                <a:ea typeface="黑体" pitchFamily="2" charset="-122"/>
              </a:rPr>
              <a:t>的</a:t>
            </a:r>
            <a:r>
              <a:rPr lang="zh-CN" altLang="en-US" sz="2800" b="1" i="1" dirty="0" smtClean="0">
                <a:solidFill>
                  <a:srgbClr val="0000CC"/>
                </a:solidFill>
                <a:latin typeface="黑体" pitchFamily="2" charset="-122"/>
                <a:ea typeface="黑体" pitchFamily="2" charset="-122"/>
              </a:rPr>
              <a:t>热处理</a:t>
            </a:r>
            <a:r>
              <a:rPr lang="zh-CN" sz="2800" b="1" i="1" dirty="0" smtClean="0">
                <a:solidFill>
                  <a:srgbClr val="0000CC"/>
                </a:solidFill>
                <a:latin typeface="黑体" pitchFamily="2" charset="-122"/>
                <a:ea typeface="黑体" pitchFamily="2" charset="-122"/>
              </a:rPr>
              <a:t>工艺性能</a:t>
            </a:r>
            <a:r>
              <a:rPr lang="zh-CN" sz="2800" b="1" i="1" dirty="0">
                <a:solidFill>
                  <a:srgbClr val="0000CC"/>
                </a:solidFill>
                <a:latin typeface="黑体" pitchFamily="2" charset="-122"/>
                <a:ea typeface="黑体" pitchFamily="2" charset="-122"/>
              </a:rPr>
              <a:t>的影响</a:t>
            </a:r>
            <a:r>
              <a:rPr lang="zh-CN" sz="2800" i="1" dirty="0">
                <a:solidFill>
                  <a:srgbClr val="0000CC"/>
                </a:solidFill>
                <a:latin typeface="黑体" pitchFamily="2" charset="-122"/>
                <a:ea typeface="黑体" pitchFamily="2" charset="-122"/>
              </a:rPr>
              <a:t> </a:t>
            </a:r>
            <a:endParaRPr lang="zh-CN" sz="3600" i="1" dirty="0">
              <a:solidFill>
                <a:srgbClr val="0000CC"/>
              </a:solidFill>
              <a:latin typeface="黑体" pitchFamily="2" charset="-122"/>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2770">
                                            <p:txEl>
                                              <p:pRg st="0" end="0"/>
                                            </p:txEl>
                                          </p:spTgt>
                                        </p:tgtEl>
                                        <p:attrNameLst>
                                          <p:attrName>style.visibility</p:attrName>
                                        </p:attrNameLst>
                                      </p:cBhvr>
                                      <p:to>
                                        <p:strVal val="visible"/>
                                      </p:to>
                                    </p:set>
                                    <p:animEffect>
                                      <p:cBhvr>
                                        <p:cTn id="7" dur="500"/>
                                        <p:tgtEl>
                                          <p:spTgt spid="3277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2770">
                                            <p:txEl>
                                              <p:pRg st="1" end="1"/>
                                            </p:txEl>
                                          </p:spTgt>
                                        </p:tgtEl>
                                        <p:attrNameLst>
                                          <p:attrName>style.visibility</p:attrName>
                                        </p:attrNameLst>
                                      </p:cBhvr>
                                      <p:to>
                                        <p:strVal val="visible"/>
                                      </p:to>
                                    </p:set>
                                    <p:animEffect>
                                      <p:cBhvr>
                                        <p:cTn id="12" dur="500"/>
                                        <p:tgtEl>
                                          <p:spTgt spid="3277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2770">
                                            <p:txEl>
                                              <p:pRg st="2" end="2"/>
                                            </p:txEl>
                                          </p:spTgt>
                                        </p:tgtEl>
                                        <p:attrNameLst>
                                          <p:attrName>style.visibility</p:attrName>
                                        </p:attrNameLst>
                                      </p:cBhvr>
                                      <p:to>
                                        <p:strVal val="visible"/>
                                      </p:to>
                                    </p:set>
                                    <p:animEffect>
                                      <p:cBhvr>
                                        <p:cTn id="17" dur="500"/>
                                        <p:tgtEl>
                                          <p:spTgt spid="3277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2770">
                                            <p:txEl>
                                              <p:pRg st="3" end="3"/>
                                            </p:txEl>
                                          </p:spTgt>
                                        </p:tgtEl>
                                        <p:attrNameLst>
                                          <p:attrName>style.visibility</p:attrName>
                                        </p:attrNameLst>
                                      </p:cBhvr>
                                      <p:to>
                                        <p:strVal val="visible"/>
                                      </p:to>
                                    </p:set>
                                    <p:animEffect>
                                      <p:cBhvr>
                                        <p:cTn id="22" dur="500"/>
                                        <p:tgtEl>
                                          <p:spTgt spid="3277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2770">
                                            <p:txEl>
                                              <p:pRg st="4" end="4"/>
                                            </p:txEl>
                                          </p:spTgt>
                                        </p:tgtEl>
                                        <p:attrNameLst>
                                          <p:attrName>style.visibility</p:attrName>
                                        </p:attrNameLst>
                                      </p:cBhvr>
                                      <p:to>
                                        <p:strVal val="visible"/>
                                      </p:to>
                                    </p:set>
                                    <p:animEffect>
                                      <p:cBhvr>
                                        <p:cTn id="27" dur="500"/>
                                        <p:tgtEl>
                                          <p:spTgt spid="3277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build="p" bldLvl="2"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 name="Rectangle 2"/>
          <p:cNvSpPr>
            <a:spLocks noGrp="1" noChangeArrowheads="1"/>
          </p:cNvSpPr>
          <p:nvPr>
            <p:ph type="title"/>
          </p:nvPr>
        </p:nvSpPr>
        <p:spPr bwMode="auto">
          <a:xfrm>
            <a:off x="468313" y="620713"/>
            <a:ext cx="4918075" cy="863600"/>
          </a:xfrm>
          <a:solidFill>
            <a:schemeClr val="bg1"/>
          </a:solidFill>
          <a:ln>
            <a:miter lim="800000"/>
            <a:headEnd/>
            <a:tailEnd/>
          </a:ln>
        </p:spPr>
        <p:txBody>
          <a:bodyPr vert="horz" wrap="square" lIns="91440" tIns="45720" rIns="91440" bIns="45720" numCol="1" anchor="t" anchorCtr="0" compatLnSpc="1">
            <a:prstTxWarp prst="textNoShape">
              <a:avLst/>
            </a:prstTxWarp>
          </a:bodyPr>
          <a:lstStyle/>
          <a:p>
            <a:pPr algn="l" eaLnBrk="1" hangingPunct="1"/>
            <a:r>
              <a:rPr lang="zh-CN" altLang="en-US" sz="4000" dirty="0" smtClean="0">
                <a:solidFill>
                  <a:schemeClr val="tx1"/>
                </a:solidFill>
                <a:latin typeface="幼圆" pitchFamily="49" charset="-122"/>
              </a:rPr>
              <a:t>引言</a:t>
            </a:r>
          </a:p>
        </p:txBody>
      </p:sp>
      <p:sp>
        <p:nvSpPr>
          <p:cNvPr id="11" name="矩形 10"/>
          <p:cNvSpPr/>
          <p:nvPr/>
        </p:nvSpPr>
        <p:spPr>
          <a:xfrm>
            <a:off x="4716016" y="5301208"/>
            <a:ext cx="2592288" cy="523220"/>
          </a:xfrm>
          <a:prstGeom prst="rect">
            <a:avLst/>
          </a:prstGeom>
        </p:spPr>
        <p:txBody>
          <a:bodyPr wrap="square">
            <a:spAutoFit/>
          </a:bodyPr>
          <a:lstStyle/>
          <a:p>
            <a:pPr algn="ctr"/>
            <a:r>
              <a:rPr lang="zh-CN" altLang="en-US" sz="2800" b="1" kern="0" dirty="0" smtClean="0">
                <a:solidFill>
                  <a:srgbClr val="0000CC"/>
                </a:solidFill>
                <a:latin typeface="幼圆" pitchFamily="49" charset="-122"/>
                <a:ea typeface="黑体" pitchFamily="2" charset="-122"/>
                <a:cs typeface="+mj-cs"/>
              </a:rPr>
              <a:t>材料的分类</a:t>
            </a:r>
            <a:endParaRPr lang="zh-CN" altLang="en-US" sz="1400" dirty="0">
              <a:solidFill>
                <a:srgbClr val="0000CC"/>
              </a:solidFill>
            </a:endParaRPr>
          </a:p>
        </p:txBody>
      </p:sp>
      <p:grpSp>
        <p:nvGrpSpPr>
          <p:cNvPr id="16" name="组合 15"/>
          <p:cNvGrpSpPr/>
          <p:nvPr/>
        </p:nvGrpSpPr>
        <p:grpSpPr>
          <a:xfrm>
            <a:off x="1835696" y="980728"/>
            <a:ext cx="6336704" cy="4004419"/>
            <a:chOff x="2699792" y="0"/>
            <a:chExt cx="6336704" cy="4004419"/>
          </a:xfrm>
        </p:grpSpPr>
        <p:graphicFrame>
          <p:nvGraphicFramePr>
            <p:cNvPr id="235531" name="Diagram 11"/>
            <p:cNvGraphicFramePr>
              <a:graphicFrameLocks/>
            </p:cNvGraphicFramePr>
            <p:nvPr>
              <p:ph sz="quarter" idx="2"/>
            </p:nvPr>
          </p:nvGraphicFramePr>
          <p:xfrm>
            <a:off x="2699792" y="0"/>
            <a:ext cx="2440260" cy="2769293"/>
          </p:xfrm>
          <a:graphic>
            <a:graphicData uri="http://schemas.openxmlformats.org/drawingml/2006/compatibility">
              <com:legacyDrawing xmlns:com="http://schemas.openxmlformats.org/drawingml/2006/compatibility" spid="_x0000_s1026"/>
            </a:graphicData>
          </a:graphic>
        </p:graphicFrame>
        <p:graphicFrame>
          <p:nvGraphicFramePr>
            <p:cNvPr id="235535" name="Diagram 15"/>
            <p:cNvGraphicFramePr>
              <a:graphicFrameLocks/>
            </p:cNvGraphicFramePr>
            <p:nvPr>
              <p:ph sz="quarter" idx="3"/>
            </p:nvPr>
          </p:nvGraphicFramePr>
          <p:xfrm>
            <a:off x="2699792" y="2348880"/>
            <a:ext cx="2736005" cy="1655539"/>
          </p:xfrm>
          <a:graphic>
            <a:graphicData uri="http://schemas.openxmlformats.org/drawingml/2006/compatibility">
              <com:legacyDrawing xmlns:com="http://schemas.openxmlformats.org/drawingml/2006/compatibility" spid="_x0000_s1030"/>
            </a:graphicData>
          </a:graphic>
        </p:graphicFrame>
        <p:grpSp>
          <p:nvGrpSpPr>
            <p:cNvPr id="13" name="组合 12"/>
            <p:cNvGrpSpPr/>
            <p:nvPr/>
          </p:nvGrpSpPr>
          <p:grpSpPr>
            <a:xfrm>
              <a:off x="5219303" y="189234"/>
              <a:ext cx="3817193" cy="3527798"/>
              <a:chOff x="5326807" y="332656"/>
              <a:chExt cx="3817193" cy="3527798"/>
            </a:xfrm>
          </p:grpSpPr>
          <p:graphicFrame>
            <p:nvGraphicFramePr>
              <p:cNvPr id="1036" name="Diagram 3"/>
              <p:cNvGraphicFramePr>
                <a:graphicFrameLocks/>
              </p:cNvGraphicFramePr>
              <p:nvPr/>
            </p:nvGraphicFramePr>
            <p:xfrm>
              <a:off x="5326807" y="332656"/>
              <a:ext cx="3817193" cy="3527798"/>
            </p:xfrm>
            <a:graphic>
              <a:graphicData uri="http://schemas.openxmlformats.org/drawingml/2006/compatibility">
                <com:legacyDrawing xmlns:com="http://schemas.openxmlformats.org/drawingml/2006/compatibility" spid="_x0000_s1036"/>
              </a:graphicData>
            </a:graphic>
          </p:graphicFrame>
          <p:sp>
            <p:nvSpPr>
              <p:cNvPr id="1048" name="Text Box 21"/>
              <p:cNvSpPr txBox="1">
                <a:spLocks noChangeArrowheads="1"/>
              </p:cNvSpPr>
              <p:nvPr/>
            </p:nvSpPr>
            <p:spPr bwMode="auto">
              <a:xfrm>
                <a:off x="6622367" y="1934282"/>
                <a:ext cx="1216807" cy="400638"/>
              </a:xfrm>
              <a:prstGeom prst="rect">
                <a:avLst/>
              </a:prstGeom>
              <a:noFill/>
              <a:ln w="9525" algn="ctr">
                <a:noFill/>
                <a:miter lim="800000"/>
                <a:headEnd/>
                <a:tailEnd/>
              </a:ln>
            </p:spPr>
            <p:txBody>
              <a:bodyPr wrap="none">
                <a:spAutoFit/>
              </a:bodyPr>
              <a:lstStyle/>
              <a:p>
                <a:pPr>
                  <a:spcBef>
                    <a:spcPct val="50000"/>
                  </a:spcBef>
                </a:pPr>
                <a:r>
                  <a:rPr lang="zh-CN" altLang="en-US" sz="2000" dirty="0">
                    <a:latin typeface="黑体" pitchFamily="2" charset="-122"/>
                    <a:ea typeface="黑体" pitchFamily="2" charset="-122"/>
                  </a:rPr>
                  <a:t>复合材料</a:t>
                </a:r>
              </a:p>
            </p:txBody>
          </p:sp>
        </p:grpSp>
        <p:sp>
          <p:nvSpPr>
            <p:cNvPr id="14" name="下箭头 13"/>
            <p:cNvSpPr/>
            <p:nvPr/>
          </p:nvSpPr>
          <p:spPr bwMode="auto">
            <a:xfrm>
              <a:off x="3563888" y="2276872"/>
              <a:ext cx="648072" cy="36004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15" name="右箭头 14"/>
            <p:cNvSpPr/>
            <p:nvPr/>
          </p:nvSpPr>
          <p:spPr bwMode="auto">
            <a:xfrm rot="20120706">
              <a:off x="5395822" y="2516066"/>
              <a:ext cx="360040" cy="576064"/>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rrowheads="1"/>
          </p:cNvSpPr>
          <p:nvPr>
            <p:ph type="title" idx="4294967295"/>
          </p:nvPr>
        </p:nvSpPr>
        <p:spPr>
          <a:xfrm>
            <a:off x="301625" y="381000"/>
            <a:ext cx="8540750" cy="671736"/>
          </a:xfrm>
          <a:prstGeom prst="rect">
            <a:avLst/>
          </a:prstGeom>
          <a:ln/>
        </p:spPr>
        <p:txBody>
          <a:bodyPr/>
          <a:lstStyle/>
          <a:p>
            <a:pPr algn="l">
              <a:buClr>
                <a:srgbClr val="FF5050"/>
              </a:buClr>
            </a:pPr>
            <a:r>
              <a:rPr lang="en-US" altLang="zh-CN" sz="2800" b="1" dirty="0" smtClean="0">
                <a:solidFill>
                  <a:srgbClr val="0000CC"/>
                </a:solidFill>
                <a:latin typeface="黑体" pitchFamily="2" charset="-122"/>
                <a:ea typeface="黑体" pitchFamily="2" charset="-122"/>
              </a:rPr>
              <a:t>4. </a:t>
            </a:r>
            <a:r>
              <a:rPr lang="zh-CN" sz="2800" b="1" dirty="0" smtClean="0">
                <a:solidFill>
                  <a:srgbClr val="0000CC"/>
                </a:solidFill>
                <a:latin typeface="黑体" pitchFamily="2" charset="-122"/>
                <a:ea typeface="黑体" pitchFamily="2" charset="-122"/>
              </a:rPr>
              <a:t>钢的</a:t>
            </a:r>
            <a:r>
              <a:rPr lang="zh-CN" altLang="en-US" sz="2800" b="1" dirty="0" smtClean="0">
                <a:solidFill>
                  <a:srgbClr val="0000CC"/>
                </a:solidFill>
                <a:latin typeface="黑体" pitchFamily="2" charset="-122"/>
                <a:ea typeface="黑体" pitchFamily="2" charset="-122"/>
              </a:rPr>
              <a:t>强韧化</a:t>
            </a:r>
            <a:endParaRPr lang="zh-CN" sz="3600" dirty="0">
              <a:solidFill>
                <a:srgbClr val="0000CC"/>
              </a:solidFill>
              <a:latin typeface="黑体" pitchFamily="2" charset="-122"/>
              <a:ea typeface="黑体" pitchFamily="2" charset="-122"/>
            </a:endParaRPr>
          </a:p>
        </p:txBody>
      </p:sp>
      <p:sp>
        <p:nvSpPr>
          <p:cNvPr id="26627" name="Rectangle 3"/>
          <p:cNvSpPr>
            <a:spLocks noGrp="1" noRot="1" noChangeArrowheads="1"/>
          </p:cNvSpPr>
          <p:nvPr>
            <p:ph type="body" idx="4294967295"/>
          </p:nvPr>
        </p:nvSpPr>
        <p:spPr bwMode="auto">
          <a:xfrm>
            <a:off x="323528" y="980728"/>
            <a:ext cx="8540750" cy="2520280"/>
          </a:xfrm>
          <a:prstGeom prst="rect">
            <a:avLst/>
          </a:prstGeom>
          <a:noFill/>
          <a:ln/>
        </p:spPr>
        <p:txBody>
          <a:bodyPr/>
          <a:lstStyle/>
          <a:p>
            <a:pPr>
              <a:lnSpc>
                <a:spcPct val="120000"/>
              </a:lnSpc>
              <a:spcBef>
                <a:spcPts val="600"/>
              </a:spcBef>
            </a:pPr>
            <a:r>
              <a:rPr lang="zh-CN" sz="2400" b="1" dirty="0">
                <a:latin typeface="楷体_GB2312" pitchFamily="49" charset="-122"/>
                <a:ea typeface="楷体_GB2312" pitchFamily="49" charset="-122"/>
              </a:rPr>
              <a:t>主加元素</a:t>
            </a:r>
            <a:r>
              <a:rPr lang="zh-CN" altLang="zh-CN" sz="2400" b="1" dirty="0">
                <a:latin typeface="楷体_GB2312" pitchFamily="49" charset="-122"/>
                <a:ea typeface="楷体_GB2312" pitchFamily="49" charset="-122"/>
              </a:rPr>
              <a:t>: </a:t>
            </a:r>
            <a:r>
              <a:rPr lang="zh-CN" sz="2400" b="1" dirty="0">
                <a:latin typeface="楷体_GB2312" pitchFamily="49" charset="-122"/>
                <a:ea typeface="楷体_GB2312" pitchFamily="49" charset="-122"/>
              </a:rPr>
              <a:t>对提高钢的性能起主要作用。 </a:t>
            </a:r>
          </a:p>
          <a:p>
            <a:pPr lvl="1">
              <a:lnSpc>
                <a:spcPct val="120000"/>
              </a:lnSpc>
              <a:spcBef>
                <a:spcPts val="600"/>
              </a:spcBef>
              <a:buFont typeface="Wingdings" pitchFamily="2" charset="2"/>
              <a:buNone/>
            </a:pPr>
            <a:r>
              <a:rPr lang="zh-CN" altLang="zh-CN" sz="2400" b="1" dirty="0" smtClean="0">
                <a:latin typeface="楷体_GB2312" pitchFamily="49" charset="-122"/>
                <a:ea typeface="楷体_GB2312" pitchFamily="49" charset="-122"/>
              </a:rPr>
              <a:t>Si</a:t>
            </a:r>
            <a:r>
              <a:rPr lang="zh-CN" sz="2400" b="1" dirty="0">
                <a:latin typeface="楷体_GB2312" pitchFamily="49" charset="-122"/>
                <a:ea typeface="楷体_GB2312" pitchFamily="49" charset="-122"/>
              </a:rPr>
              <a:t>、</a:t>
            </a:r>
            <a:r>
              <a:rPr lang="zh-CN" altLang="zh-CN" sz="2400" b="1" dirty="0">
                <a:latin typeface="楷体_GB2312" pitchFamily="49" charset="-122"/>
                <a:ea typeface="楷体_GB2312" pitchFamily="49" charset="-122"/>
              </a:rPr>
              <a:t>Mn</a:t>
            </a:r>
            <a:r>
              <a:rPr lang="zh-CN" sz="2400" b="1" dirty="0">
                <a:latin typeface="楷体_GB2312" pitchFamily="49" charset="-122"/>
                <a:ea typeface="楷体_GB2312" pitchFamily="49" charset="-122"/>
              </a:rPr>
              <a:t>、</a:t>
            </a:r>
            <a:r>
              <a:rPr lang="zh-CN" altLang="zh-CN" sz="2400" b="1" dirty="0">
                <a:latin typeface="楷体_GB2312" pitchFamily="49" charset="-122"/>
                <a:ea typeface="楷体_GB2312" pitchFamily="49" charset="-122"/>
              </a:rPr>
              <a:t>Cr</a:t>
            </a:r>
            <a:r>
              <a:rPr lang="zh-CN" sz="2400" b="1" dirty="0">
                <a:latin typeface="楷体_GB2312" pitchFamily="49" charset="-122"/>
                <a:ea typeface="楷体_GB2312" pitchFamily="49" charset="-122"/>
              </a:rPr>
              <a:t>、</a:t>
            </a:r>
            <a:r>
              <a:rPr lang="zh-CN" altLang="zh-CN" sz="2400" b="1" dirty="0">
                <a:latin typeface="楷体_GB2312" pitchFamily="49" charset="-122"/>
                <a:ea typeface="楷体_GB2312" pitchFamily="49" charset="-122"/>
              </a:rPr>
              <a:t>Ni</a:t>
            </a:r>
            <a:r>
              <a:rPr lang="zh-CN" sz="2400" b="1" dirty="0">
                <a:latin typeface="楷体_GB2312" pitchFamily="49" charset="-122"/>
                <a:ea typeface="楷体_GB2312" pitchFamily="49" charset="-122"/>
              </a:rPr>
              <a:t>、</a:t>
            </a:r>
            <a:r>
              <a:rPr lang="zh-CN" altLang="zh-CN" sz="2400" b="1" dirty="0">
                <a:latin typeface="楷体_GB2312" pitchFamily="49" charset="-122"/>
                <a:ea typeface="楷体_GB2312" pitchFamily="49" charset="-122"/>
              </a:rPr>
              <a:t>B</a:t>
            </a:r>
            <a:r>
              <a:rPr lang="zh-CN" sz="2400" b="1" dirty="0">
                <a:latin typeface="楷体_GB2312" pitchFamily="49" charset="-122"/>
                <a:ea typeface="楷体_GB2312" pitchFamily="49" charset="-122"/>
              </a:rPr>
              <a:t>。</a:t>
            </a:r>
          </a:p>
          <a:p>
            <a:pPr>
              <a:lnSpc>
                <a:spcPct val="120000"/>
              </a:lnSpc>
              <a:spcBef>
                <a:spcPts val="600"/>
              </a:spcBef>
            </a:pPr>
            <a:r>
              <a:rPr lang="zh-CN" sz="2400" b="1" dirty="0">
                <a:latin typeface="楷体_GB2312" pitchFamily="49" charset="-122"/>
                <a:ea typeface="楷体_GB2312" pitchFamily="49" charset="-122"/>
              </a:rPr>
              <a:t>辅加元素</a:t>
            </a:r>
            <a:r>
              <a:rPr lang="zh-CN" altLang="zh-CN" sz="2400" b="1" dirty="0">
                <a:latin typeface="楷体_GB2312" pitchFamily="49" charset="-122"/>
                <a:ea typeface="楷体_GB2312" pitchFamily="49" charset="-122"/>
              </a:rPr>
              <a:t>: </a:t>
            </a:r>
            <a:r>
              <a:rPr lang="zh-CN" sz="2400" b="1" dirty="0">
                <a:latin typeface="楷体_GB2312" pitchFamily="49" charset="-122"/>
                <a:ea typeface="楷体_GB2312" pitchFamily="49" charset="-122"/>
              </a:rPr>
              <a:t>配合主加元素进一步提高钢的性能</a:t>
            </a:r>
            <a:r>
              <a:rPr lang="zh-CN" altLang="zh-CN" sz="2400" b="1" dirty="0">
                <a:latin typeface="楷体_GB2312" pitchFamily="49" charset="-122"/>
                <a:ea typeface="楷体_GB2312" pitchFamily="49" charset="-122"/>
              </a:rPr>
              <a:t>, </a:t>
            </a:r>
            <a:r>
              <a:rPr lang="zh-CN" sz="2400" b="1" dirty="0">
                <a:latin typeface="楷体_GB2312" pitchFamily="49" charset="-122"/>
                <a:ea typeface="楷体_GB2312" pitchFamily="49" charset="-122"/>
              </a:rPr>
              <a:t>弥补主加元素的不足与缺陷。</a:t>
            </a:r>
          </a:p>
          <a:p>
            <a:pPr lvl="1">
              <a:lnSpc>
                <a:spcPct val="120000"/>
              </a:lnSpc>
              <a:spcBef>
                <a:spcPts val="600"/>
              </a:spcBef>
              <a:buFont typeface="Wingdings" pitchFamily="2" charset="2"/>
              <a:buNone/>
            </a:pPr>
            <a:r>
              <a:rPr lang="zh-CN" altLang="zh-CN" sz="2400" b="1" dirty="0" smtClean="0">
                <a:latin typeface="楷体_GB2312" pitchFamily="49" charset="-122"/>
                <a:ea typeface="楷体_GB2312" pitchFamily="49" charset="-122"/>
              </a:rPr>
              <a:t>W</a:t>
            </a:r>
            <a:r>
              <a:rPr lang="zh-CN" sz="2400" b="1" dirty="0">
                <a:latin typeface="楷体_GB2312" pitchFamily="49" charset="-122"/>
                <a:ea typeface="楷体_GB2312" pitchFamily="49" charset="-122"/>
              </a:rPr>
              <a:t>、</a:t>
            </a:r>
            <a:r>
              <a:rPr lang="zh-CN" altLang="zh-CN" sz="2400" b="1" dirty="0">
                <a:latin typeface="楷体_GB2312" pitchFamily="49" charset="-122"/>
                <a:ea typeface="楷体_GB2312" pitchFamily="49" charset="-122"/>
              </a:rPr>
              <a:t>Mo</a:t>
            </a:r>
            <a:r>
              <a:rPr lang="zh-CN" sz="2400" b="1" dirty="0">
                <a:latin typeface="楷体_GB2312" pitchFamily="49" charset="-122"/>
                <a:ea typeface="楷体_GB2312" pitchFamily="49" charset="-122"/>
              </a:rPr>
              <a:t>、</a:t>
            </a:r>
            <a:r>
              <a:rPr lang="zh-CN" altLang="zh-CN" sz="2400" b="1" dirty="0">
                <a:latin typeface="楷体_GB2312" pitchFamily="49" charset="-122"/>
                <a:ea typeface="楷体_GB2312" pitchFamily="49" charset="-122"/>
              </a:rPr>
              <a:t>V</a:t>
            </a:r>
            <a:r>
              <a:rPr lang="zh-CN" sz="2400" b="1" dirty="0">
                <a:latin typeface="楷体_GB2312" pitchFamily="49" charset="-122"/>
                <a:ea typeface="楷体_GB2312" pitchFamily="49" charset="-122"/>
              </a:rPr>
              <a:t>、</a:t>
            </a:r>
            <a:r>
              <a:rPr lang="zh-CN" altLang="zh-CN" sz="2400" b="1" dirty="0">
                <a:latin typeface="楷体_GB2312" pitchFamily="49" charset="-122"/>
                <a:ea typeface="楷体_GB2312" pitchFamily="49" charset="-122"/>
              </a:rPr>
              <a:t>Ti</a:t>
            </a:r>
            <a:r>
              <a:rPr lang="zh-CN" sz="2400" b="1" dirty="0">
                <a:latin typeface="楷体_GB2312" pitchFamily="49" charset="-122"/>
                <a:ea typeface="楷体_GB2312" pitchFamily="49" charset="-122"/>
              </a:rPr>
              <a:t>、</a:t>
            </a:r>
            <a:r>
              <a:rPr lang="zh-CN" altLang="zh-CN" sz="2400" b="1" dirty="0">
                <a:latin typeface="楷体_GB2312" pitchFamily="49" charset="-122"/>
                <a:ea typeface="楷体_GB2312" pitchFamily="49" charset="-122"/>
              </a:rPr>
              <a:t>Nb</a:t>
            </a:r>
            <a:r>
              <a:rPr lang="zh-CN" sz="2400" b="1" dirty="0">
                <a:latin typeface="楷体_GB2312" pitchFamily="49" charset="-122"/>
                <a:ea typeface="楷体_GB2312" pitchFamily="49" charset="-122"/>
              </a:rPr>
              <a:t>。</a:t>
            </a:r>
            <a:endParaRPr lang="zh-CN" sz="2400" dirty="0">
              <a:latin typeface="楷体_GB2312" pitchFamily="49" charset="-122"/>
              <a:ea typeface="楷体_GB2312" pitchFamily="49" charset="-122"/>
            </a:endParaRPr>
          </a:p>
        </p:txBody>
      </p:sp>
      <p:sp>
        <p:nvSpPr>
          <p:cNvPr id="4" name="矩形 3"/>
          <p:cNvSpPr/>
          <p:nvPr/>
        </p:nvSpPr>
        <p:spPr>
          <a:xfrm>
            <a:off x="323528" y="3645024"/>
            <a:ext cx="2529860" cy="954107"/>
          </a:xfrm>
          <a:prstGeom prst="rect">
            <a:avLst/>
          </a:prstGeom>
        </p:spPr>
        <p:txBody>
          <a:bodyPr wrap="none">
            <a:spAutoFit/>
          </a:bodyPr>
          <a:lstStyle/>
          <a:p>
            <a:r>
              <a:rPr lang="zh-CN" altLang="zh-CN" sz="2800" b="1" dirty="0" smtClean="0">
                <a:solidFill>
                  <a:srgbClr val="C00000"/>
                </a:solidFill>
                <a:latin typeface="黑体" pitchFamily="2" charset="-122"/>
                <a:ea typeface="黑体" pitchFamily="2" charset="-122"/>
              </a:rPr>
              <a:t>（1）</a:t>
            </a:r>
            <a:r>
              <a:rPr lang="zh-CN" altLang="zh-CN" sz="2800" b="1" dirty="0" smtClean="0">
                <a:solidFill>
                  <a:srgbClr val="C00000"/>
                </a:solidFill>
                <a:latin typeface="黑体" pitchFamily="2" charset="-122"/>
                <a:ea typeface="黑体" pitchFamily="2" charset="-122"/>
              </a:rPr>
              <a:t>强化</a:t>
            </a:r>
            <a:r>
              <a:rPr lang="zh-CN" altLang="zh-CN" sz="2800" b="1" dirty="0" smtClean="0">
                <a:solidFill>
                  <a:srgbClr val="C00000"/>
                </a:solidFill>
                <a:latin typeface="黑体" pitchFamily="2" charset="-122"/>
                <a:ea typeface="黑体" pitchFamily="2" charset="-122"/>
              </a:rPr>
              <a:t>机制</a:t>
            </a:r>
            <a:endParaRPr lang="zh-CN" altLang="en-US" sz="2800" dirty="0" smtClean="0">
              <a:solidFill>
                <a:srgbClr val="C00000"/>
              </a:solidFill>
              <a:latin typeface="黑体" pitchFamily="2" charset="-122"/>
              <a:ea typeface="黑体" pitchFamily="2" charset="-122"/>
            </a:endParaRPr>
          </a:p>
          <a:p>
            <a:endParaRPr lang="zh-CN" altLang="en-US" sz="2800" dirty="0">
              <a:latin typeface="黑体" pitchFamily="2" charset="-122"/>
              <a:ea typeface="黑体" pitchFamily="2" charset="-122"/>
            </a:endParaRPr>
          </a:p>
        </p:txBody>
      </p:sp>
      <p:sp>
        <p:nvSpPr>
          <p:cNvPr id="5" name="矩形 4"/>
          <p:cNvSpPr/>
          <p:nvPr/>
        </p:nvSpPr>
        <p:spPr>
          <a:xfrm>
            <a:off x="1259632" y="4868867"/>
            <a:ext cx="2350323" cy="461665"/>
          </a:xfrm>
          <a:prstGeom prst="rect">
            <a:avLst/>
          </a:prstGeom>
        </p:spPr>
        <p:txBody>
          <a:bodyPr wrap="none">
            <a:spAutoFit/>
          </a:bodyPr>
          <a:lstStyle/>
          <a:p>
            <a:r>
              <a:rPr lang="zh-CN" altLang="zh-CN" sz="2400" b="1" dirty="0" smtClean="0">
                <a:latin typeface="黑体" pitchFamily="2" charset="-122"/>
                <a:ea typeface="黑体" pitchFamily="2" charset="-122"/>
              </a:rPr>
              <a:t>金属的强化机制</a:t>
            </a:r>
            <a:endParaRPr lang="zh-CN" altLang="en-US" sz="2400" dirty="0">
              <a:latin typeface="黑体" pitchFamily="2" charset="-122"/>
              <a:ea typeface="黑体" pitchFamily="2" charset="-122"/>
            </a:endParaRPr>
          </a:p>
        </p:txBody>
      </p:sp>
      <p:sp>
        <p:nvSpPr>
          <p:cNvPr id="6" name="TextBox 5"/>
          <p:cNvSpPr txBox="1"/>
          <p:nvPr/>
        </p:nvSpPr>
        <p:spPr>
          <a:xfrm>
            <a:off x="3995936" y="4220795"/>
            <a:ext cx="1731564" cy="1800493"/>
          </a:xfrm>
          <a:prstGeom prst="rect">
            <a:avLst/>
          </a:prstGeom>
          <a:noFill/>
        </p:spPr>
        <p:txBody>
          <a:bodyPr wrap="none" rtlCol="0">
            <a:spAutoFit/>
          </a:bodyPr>
          <a:lstStyle/>
          <a:p>
            <a:pPr>
              <a:spcBef>
                <a:spcPts val="600"/>
              </a:spcBef>
            </a:pPr>
            <a:r>
              <a:rPr lang="zh-CN" altLang="en-US" sz="2400" b="1" dirty="0" smtClean="0">
                <a:latin typeface="黑体" pitchFamily="2" charset="-122"/>
                <a:ea typeface="黑体" pitchFamily="2" charset="-122"/>
              </a:rPr>
              <a:t>固溶强化</a:t>
            </a:r>
            <a:endParaRPr lang="en-US" altLang="zh-CN" sz="2400" b="1" dirty="0" smtClean="0">
              <a:latin typeface="黑体" pitchFamily="2" charset="-122"/>
              <a:ea typeface="黑体" pitchFamily="2" charset="-122"/>
            </a:endParaRPr>
          </a:p>
          <a:p>
            <a:pPr>
              <a:spcBef>
                <a:spcPts val="600"/>
              </a:spcBef>
            </a:pPr>
            <a:r>
              <a:rPr lang="zh-CN" altLang="en-US" sz="2400" b="1" dirty="0" smtClean="0">
                <a:latin typeface="黑体" pitchFamily="2" charset="-122"/>
                <a:ea typeface="黑体" pitchFamily="2" charset="-122"/>
              </a:rPr>
              <a:t>细晶强化</a:t>
            </a:r>
            <a:endParaRPr lang="en-US" altLang="zh-CN" sz="2400" b="1" dirty="0" smtClean="0">
              <a:latin typeface="黑体" pitchFamily="2" charset="-122"/>
              <a:ea typeface="黑体" pitchFamily="2" charset="-122"/>
            </a:endParaRPr>
          </a:p>
          <a:p>
            <a:pPr>
              <a:spcBef>
                <a:spcPts val="600"/>
              </a:spcBef>
            </a:pPr>
            <a:r>
              <a:rPr lang="zh-CN" altLang="en-US" sz="2400" b="1" dirty="0" smtClean="0">
                <a:latin typeface="黑体" pitchFamily="2" charset="-122"/>
                <a:ea typeface="黑体" pitchFamily="2" charset="-122"/>
              </a:rPr>
              <a:t>位错强化</a:t>
            </a:r>
            <a:endParaRPr lang="en-US" altLang="zh-CN" sz="2400" b="1" dirty="0" smtClean="0">
              <a:latin typeface="黑体" pitchFamily="2" charset="-122"/>
              <a:ea typeface="黑体" pitchFamily="2" charset="-122"/>
            </a:endParaRPr>
          </a:p>
          <a:p>
            <a:pPr>
              <a:spcBef>
                <a:spcPts val="600"/>
              </a:spcBef>
            </a:pPr>
            <a:r>
              <a:rPr lang="zh-CN" altLang="en-US" sz="2400" b="1" dirty="0" smtClean="0">
                <a:latin typeface="黑体" pitchFamily="2" charset="-122"/>
                <a:ea typeface="黑体" pitchFamily="2" charset="-122"/>
              </a:rPr>
              <a:t>第二相强化</a:t>
            </a:r>
            <a:endParaRPr lang="zh-CN" altLang="en-US" sz="2400" b="1" dirty="0">
              <a:latin typeface="黑体" pitchFamily="2" charset="-122"/>
              <a:ea typeface="黑体" pitchFamily="2" charset="-122"/>
            </a:endParaRPr>
          </a:p>
        </p:txBody>
      </p:sp>
      <p:sp>
        <p:nvSpPr>
          <p:cNvPr id="7" name="左大括号 6"/>
          <p:cNvSpPr/>
          <p:nvPr/>
        </p:nvSpPr>
        <p:spPr bwMode="auto">
          <a:xfrm>
            <a:off x="3621382" y="4494875"/>
            <a:ext cx="360040" cy="1296144"/>
          </a:xfrm>
          <a:prstGeom prst="leftBrace">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animEffect>
                                      <p:cBhvr>
                                        <p:cTn id="7" dur="500"/>
                                        <p:tgtEl>
                                          <p:spTgt spid="26627">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6627">
                                            <p:txEl>
                                              <p:pRg st="1" end="1"/>
                                            </p:txEl>
                                          </p:spTgt>
                                        </p:tgtEl>
                                        <p:attrNameLst>
                                          <p:attrName>style.visibility</p:attrName>
                                        </p:attrNameLst>
                                      </p:cBhvr>
                                      <p:to>
                                        <p:strVal val="visible"/>
                                      </p:to>
                                    </p:set>
                                    <p:animEffect>
                                      <p:cBhvr>
                                        <p:cTn id="10" dur="500"/>
                                        <p:tgtEl>
                                          <p:spTgt spid="26627">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627">
                                            <p:txEl>
                                              <p:pRg st="2" end="2"/>
                                            </p:txEl>
                                          </p:spTgt>
                                        </p:tgtEl>
                                        <p:attrNameLst>
                                          <p:attrName>style.visibility</p:attrName>
                                        </p:attrNameLst>
                                      </p:cBhvr>
                                      <p:to>
                                        <p:strVal val="visible"/>
                                      </p:to>
                                    </p:set>
                                    <p:animEffect>
                                      <p:cBhvr>
                                        <p:cTn id="13" dur="500"/>
                                        <p:tgtEl>
                                          <p:spTgt spid="26627">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6627">
                                            <p:txEl>
                                              <p:pRg st="3" end="3"/>
                                            </p:txEl>
                                          </p:spTgt>
                                        </p:tgtEl>
                                        <p:attrNameLst>
                                          <p:attrName>style.visibility</p:attrName>
                                        </p:attrNameLst>
                                      </p:cBhvr>
                                      <p:to>
                                        <p:strVal val="visible"/>
                                      </p:to>
                                    </p:set>
                                    <p:animEffect>
                                      <p:cBhvr>
                                        <p:cTn id="16" dur="500"/>
                                        <p:tgtEl>
                                          <p:spTgt spid="26627">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linds(horizontal)">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blinds(horizontal)">
                                      <p:cBhvr>
                                        <p:cTn id="31" dur="500"/>
                                        <p:tgtEl>
                                          <p:spTgt spid="6"/>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blinds(horizontal)">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uild="p" bldLvl="0" autoUpdateAnimBg="0"/>
      <p:bldP spid="4" grpId="0"/>
      <p:bldP spid="5" grpId="0"/>
      <p:bldP spid="6" grpId="0"/>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rrowheads="1"/>
          </p:cNvSpPr>
          <p:nvPr>
            <p:ph idx="1"/>
          </p:nvPr>
        </p:nvSpPr>
        <p:spPr bwMode="auto">
          <a:xfrm>
            <a:off x="323528" y="404664"/>
            <a:ext cx="4898244" cy="4414391"/>
          </a:xfrm>
          <a:prstGeom prst="rect">
            <a:avLst/>
          </a:prstGeom>
          <a:noFill/>
          <a:ln/>
        </p:spPr>
        <p:txBody>
          <a:bodyPr/>
          <a:lstStyle/>
          <a:p>
            <a:pPr>
              <a:buClr>
                <a:srgbClr val="0000CC"/>
              </a:buClr>
              <a:buFont typeface="Wingdings" pitchFamily="2" charset="2"/>
              <a:buAutoNum type="alphaLcPeriod"/>
            </a:pPr>
            <a:r>
              <a:rPr lang="zh-CN" sz="2800" b="1" dirty="0" smtClean="0">
                <a:latin typeface="黑体" pitchFamily="2" charset="-122"/>
                <a:ea typeface="黑体" pitchFamily="2" charset="-122"/>
              </a:rPr>
              <a:t>固溶强化 </a:t>
            </a:r>
            <a:endParaRPr lang="zh-CN" sz="2800" b="1" dirty="0">
              <a:latin typeface="黑体" pitchFamily="2" charset="-122"/>
              <a:ea typeface="黑体" pitchFamily="2" charset="-122"/>
            </a:endParaRPr>
          </a:p>
          <a:p>
            <a:pPr lvl="1"/>
            <a:r>
              <a:rPr lang="zh-CN" sz="2400" b="1" dirty="0"/>
              <a:t>溶质原子 → </a:t>
            </a:r>
            <a:r>
              <a:rPr lang="zh-CN" sz="2400" b="1" dirty="0" smtClean="0"/>
              <a:t>晶格畸</a:t>
            </a:r>
            <a:r>
              <a:rPr lang="zh-CN" altLang="en-US" sz="2400" b="1" dirty="0" smtClean="0"/>
              <a:t>变</a:t>
            </a:r>
            <a:r>
              <a:rPr lang="zh-CN" sz="2400" b="1" dirty="0" smtClean="0"/>
              <a:t> </a:t>
            </a:r>
            <a:r>
              <a:rPr lang="zh-CN" sz="2400" b="1" dirty="0"/>
              <a:t>→ 与位错相互作用 → 阻碍</a:t>
            </a:r>
            <a:r>
              <a:rPr lang="zh-CN" sz="2400" b="1" dirty="0" smtClean="0"/>
              <a:t>位</a:t>
            </a:r>
            <a:endParaRPr lang="zh-CN" altLang="en-US" sz="2400" dirty="0" smtClean="0">
              <a:solidFill>
                <a:srgbClr val="0000FF"/>
              </a:solidFill>
              <a:latin typeface="黑体" pitchFamily="2" charset="-122"/>
              <a:ea typeface="黑体" pitchFamily="2" charset="-122"/>
            </a:endParaRPr>
          </a:p>
          <a:p>
            <a:pPr lvl="1"/>
            <a:r>
              <a:rPr lang="zh-CN" sz="2400" b="1" dirty="0" smtClean="0"/>
              <a:t>错运</a:t>
            </a:r>
            <a:r>
              <a:rPr lang="zh-CN" sz="2400" b="1" dirty="0"/>
              <a:t>动→强化。</a:t>
            </a:r>
            <a:endParaRPr lang="zh-CN" sz="2400" dirty="0"/>
          </a:p>
        </p:txBody>
      </p:sp>
      <p:pic>
        <p:nvPicPr>
          <p:cNvPr id="27651" name="Picture 3"/>
          <p:cNvPicPr>
            <a:picLocks noChangeAspect="1" noChangeArrowheads="1"/>
          </p:cNvPicPr>
          <p:nvPr/>
        </p:nvPicPr>
        <p:blipFill>
          <a:blip r:embed="rId3" cstate="print">
            <a:clrChange>
              <a:clrFrom>
                <a:srgbClr val="FFFFFF"/>
              </a:clrFrom>
              <a:clrTo>
                <a:srgbClr val="FFFFFF">
                  <a:alpha val="0"/>
                </a:srgbClr>
              </a:clrTo>
            </a:clrChange>
          </a:blip>
          <a:srcRect t="5769" r="6131" b="17024"/>
          <a:stretch>
            <a:fillRect/>
          </a:stretch>
        </p:blipFill>
        <p:spPr bwMode="auto">
          <a:xfrm>
            <a:off x="467544" y="3356992"/>
            <a:ext cx="5629881" cy="2881320"/>
          </a:xfrm>
          <a:prstGeom prst="rect">
            <a:avLst/>
          </a:prstGeom>
          <a:solidFill>
            <a:schemeClr val="bg1"/>
          </a:solidFill>
          <a:ln w="9525" cmpd="sng">
            <a:noFill/>
            <a:miter lim="800000"/>
            <a:headEnd/>
            <a:tailEnd/>
          </a:ln>
        </p:spPr>
      </p:pic>
      <p:grpSp>
        <p:nvGrpSpPr>
          <p:cNvPr id="2" name="Group 5"/>
          <p:cNvGrpSpPr>
            <a:grpSpLocks/>
          </p:cNvGrpSpPr>
          <p:nvPr/>
        </p:nvGrpSpPr>
        <p:grpSpPr bwMode="auto">
          <a:xfrm>
            <a:off x="5364163" y="476250"/>
            <a:ext cx="3671887" cy="2881313"/>
            <a:chOff x="0" y="0"/>
            <a:chExt cx="4272" cy="3024"/>
          </a:xfrm>
        </p:grpSpPr>
        <p:pic>
          <p:nvPicPr>
            <p:cNvPr id="27654" name="Picture 6"/>
            <p:cNvPicPr>
              <a:picLocks noChangeAspect="1" noChangeArrowheads="1"/>
            </p:cNvPicPr>
            <p:nvPr/>
          </p:nvPicPr>
          <p:blipFill>
            <a:blip r:embed="rId4" cstate="print"/>
            <a:srcRect/>
            <a:stretch>
              <a:fillRect/>
            </a:stretch>
          </p:blipFill>
          <p:spPr bwMode="auto">
            <a:xfrm>
              <a:off x="0" y="0"/>
              <a:ext cx="4272" cy="3024"/>
            </a:xfrm>
            <a:prstGeom prst="rect">
              <a:avLst/>
            </a:prstGeom>
            <a:noFill/>
            <a:ln w="9525" cmpd="sng">
              <a:solidFill>
                <a:srgbClr val="C00000"/>
              </a:solidFill>
              <a:miter lim="800000"/>
              <a:headEnd/>
              <a:tailEnd/>
            </a:ln>
          </p:spPr>
        </p:pic>
        <p:sp>
          <p:nvSpPr>
            <p:cNvPr id="27655" name="Rectangle 7"/>
            <p:cNvSpPr>
              <a:spLocks noChangeArrowheads="1"/>
            </p:cNvSpPr>
            <p:nvPr/>
          </p:nvSpPr>
          <p:spPr bwMode="auto">
            <a:xfrm>
              <a:off x="0" y="0"/>
              <a:ext cx="4272" cy="3024"/>
            </a:xfrm>
            <a:prstGeom prst="rect">
              <a:avLst/>
            </a:prstGeom>
            <a:noFill/>
            <a:ln w="38100" cap="sq" cmpd="sng">
              <a:solidFill>
                <a:srgbClr val="C00000"/>
              </a:solidFill>
              <a:miter lim="800000"/>
              <a:headEnd/>
              <a:tailEnd/>
            </a:ln>
          </p:spPr>
          <p:txBody>
            <a:bodyPr wrap="none" anchor="ctr"/>
            <a:lstStyle/>
            <a:p>
              <a:endParaRPr lang="zh-CN" altLang="zh-CN">
                <a:sym typeface="Arial" pitchFamily="34" charset="0"/>
              </a:endParaRPr>
            </a:p>
          </p:txBody>
        </p:sp>
      </p:grpSp>
      <p:sp>
        <p:nvSpPr>
          <p:cNvPr id="27656" name="Oval 8"/>
          <p:cNvSpPr>
            <a:spLocks noChangeArrowheads="1"/>
          </p:cNvSpPr>
          <p:nvPr/>
        </p:nvSpPr>
        <p:spPr bwMode="auto">
          <a:xfrm>
            <a:off x="1259632" y="2420888"/>
            <a:ext cx="3888432" cy="504056"/>
          </a:xfrm>
          <a:prstGeom prst="ellipse">
            <a:avLst/>
          </a:prstGeom>
          <a:solidFill>
            <a:schemeClr val="bg2">
              <a:lumMod val="20000"/>
              <a:lumOff val="80000"/>
            </a:schemeClr>
          </a:solidFill>
          <a:ln w="9525" cap="flat" cmpd="sng">
            <a:solidFill>
              <a:srgbClr val="C00000"/>
            </a:solidFill>
            <a:round/>
            <a:headEnd/>
            <a:tailEnd/>
          </a:ln>
        </p:spPr>
        <p:txBody>
          <a:bodyPr wrap="none" anchor="ctr"/>
          <a:lstStyle/>
          <a:p>
            <a:pPr algn="ctr"/>
            <a:r>
              <a:rPr lang="zh-CN" altLang="en-US" sz="2000" b="1" dirty="0">
                <a:solidFill>
                  <a:srgbClr val="0000CC"/>
                </a:solidFill>
                <a:latin typeface="黑体" pitchFamily="2" charset="-122"/>
                <a:ea typeface="黑体" pitchFamily="2" charset="-122"/>
                <a:sym typeface="Arial" pitchFamily="34" charset="0"/>
              </a:rPr>
              <a:t>Mn，Si是主要强化元素</a:t>
            </a:r>
            <a:endParaRPr lang="zh-CN" altLang="en-US" sz="2000" b="1" dirty="0">
              <a:solidFill>
                <a:srgbClr val="0000CC"/>
              </a:solidFill>
              <a:latin typeface="黑体" pitchFamily="2" charset="-122"/>
              <a:ea typeface="黑体" pitchFamily="2" charset="-122"/>
            </a:endParaRPr>
          </a:p>
        </p:txBody>
      </p:sp>
      <p:sp>
        <p:nvSpPr>
          <p:cNvPr id="11" name="矩形 10"/>
          <p:cNvSpPr/>
          <p:nvPr/>
        </p:nvSpPr>
        <p:spPr>
          <a:xfrm>
            <a:off x="6156176" y="5373216"/>
            <a:ext cx="2736304" cy="707886"/>
          </a:xfrm>
          <a:prstGeom prst="rect">
            <a:avLst/>
          </a:prstGeom>
        </p:spPr>
        <p:txBody>
          <a:bodyPr wrap="square">
            <a:spAutoFit/>
          </a:bodyPr>
          <a:lstStyle/>
          <a:p>
            <a:pPr marL="285750" indent="-285750" eaLnBrk="0" hangingPunct="0">
              <a:spcBef>
                <a:spcPct val="20000"/>
              </a:spcBef>
              <a:buClr>
                <a:srgbClr val="0000FF"/>
              </a:buClr>
            </a:pPr>
            <a:r>
              <a:rPr lang="zh-CN" altLang="en-US" sz="2000" b="1" kern="0" dirty="0" smtClean="0">
                <a:solidFill>
                  <a:srgbClr val="0000FF"/>
                </a:solidFill>
                <a:latin typeface="黑体" pitchFamily="2" charset="-122"/>
                <a:ea typeface="黑体" pitchFamily="2" charset="-122"/>
                <a:sym typeface="Arial" pitchFamily="34" charset="0"/>
              </a:rPr>
              <a:t>碳、硼等溶质原子对α－Fe强度的影响</a:t>
            </a:r>
            <a:endParaRPr lang="zh-CN" altLang="en-US" sz="2000" b="1" kern="0" dirty="0" smtClean="0">
              <a:solidFill>
                <a:srgbClr val="0000FF"/>
              </a:solidFill>
              <a:latin typeface="黑体" pitchFamily="2" charset="-122"/>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7650">
                                            <p:txEl>
                                              <p:pRg st="1" end="1"/>
                                            </p:txEl>
                                          </p:spTgt>
                                        </p:tgtEl>
                                        <p:attrNameLst>
                                          <p:attrName>style.visibility</p:attrName>
                                        </p:attrNameLst>
                                      </p:cBhvr>
                                      <p:to>
                                        <p:strVal val="visible"/>
                                      </p:to>
                                    </p:set>
                                    <p:animEffect transition="in" filter="blinds(horizontal)">
                                      <p:cBhvr>
                                        <p:cTn id="7" dur="500"/>
                                        <p:tgtEl>
                                          <p:spTgt spid="27650">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7650">
                                            <p:txEl>
                                              <p:pRg st="2" end="2"/>
                                            </p:txEl>
                                          </p:spTgt>
                                        </p:tgtEl>
                                        <p:attrNameLst>
                                          <p:attrName>style.visibility</p:attrName>
                                        </p:attrNameLst>
                                      </p:cBhvr>
                                      <p:to>
                                        <p:strVal val="visible"/>
                                      </p:to>
                                    </p:set>
                                    <p:animEffect transition="in" filter="blinds(horizontal)">
                                      <p:cBhvr>
                                        <p:cTn id="10" dur="500"/>
                                        <p:tgtEl>
                                          <p:spTgt spid="27650">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27651"/>
                                        </p:tgtEl>
                                        <p:attrNameLst>
                                          <p:attrName>style.visibility</p:attrName>
                                        </p:attrNameLst>
                                      </p:cBhvr>
                                      <p:to>
                                        <p:strVal val="visible"/>
                                      </p:to>
                                    </p:set>
                                    <p:animEffect>
                                      <p:cBhvr>
                                        <p:cTn id="15" dur="500"/>
                                        <p:tgtEl>
                                          <p:spTgt spid="27651"/>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childTnLst>
                          </p:cTn>
                        </p:par>
                        <p:par>
                          <p:cTn id="19" fill="hold">
                            <p:stCondLst>
                              <p:cond delay="500"/>
                            </p:stCondLst>
                            <p:childTnLst>
                              <p:par>
                                <p:cTn id="20" presetID="3" presetClass="entr" presetSubtype="1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27656"/>
                                        </p:tgtEl>
                                        <p:attrNameLst>
                                          <p:attrName>style.visibility</p:attrName>
                                        </p:attrNameLst>
                                      </p:cBhvr>
                                      <p:to>
                                        <p:strVal val="visible"/>
                                      </p:to>
                                    </p:set>
                                    <p:animEffect>
                                      <p:cBhvr>
                                        <p:cTn id="27" dur="500"/>
                                        <p:tgtEl>
                                          <p:spTgt spid="27656"/>
                                        </p:tgtEl>
                                      </p:cBhvr>
                                    </p:animEffect>
                                  </p:childTnLst>
                                </p:cTn>
                              </p:par>
                            </p:childTnLst>
                          </p:cTn>
                        </p:par>
                        <p:par>
                          <p:cTn id="28" fill="hold">
                            <p:stCondLst>
                              <p:cond delay="500"/>
                            </p:stCondLst>
                            <p:childTnLst>
                              <p:par>
                                <p:cTn id="29" presetID="26" presetClass="emph" presetSubtype="0" fill="hold" grpId="1" nodeType="afterEffect">
                                  <p:stCondLst>
                                    <p:cond delay="0"/>
                                  </p:stCondLst>
                                  <p:childTnLst>
                                    <p:animEffect>
                                      <p:cBhvr>
                                        <p:cTn id="30" dur="500" tmFilter="0, 0; .2, .5; .8, .5; 1, 0"/>
                                        <p:tgtEl>
                                          <p:spTgt spid="27656"/>
                                        </p:tgtEl>
                                      </p:cBhvr>
                                    </p:animEffect>
                                    <p:animScale>
                                      <p:cBhvr>
                                        <p:cTn id="31" dur="250" autoRev="1" fill="hold"/>
                                        <p:tgtEl>
                                          <p:spTgt spid="2765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6" grpId="0" bldLvl="0" animBg="1" autoUpdateAnimBg="0"/>
      <p:bldP spid="27656" grpId="1" bldLvl="0" animBg="1" autoUpdateAnimBg="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rrowheads="1"/>
          </p:cNvSpPr>
          <p:nvPr>
            <p:ph type="body" idx="4294967295"/>
          </p:nvPr>
        </p:nvSpPr>
        <p:spPr bwMode="auto">
          <a:xfrm>
            <a:off x="301625" y="549275"/>
            <a:ext cx="4918075" cy="5473700"/>
          </a:xfrm>
          <a:prstGeom prst="rect">
            <a:avLst/>
          </a:prstGeom>
          <a:noFill/>
          <a:ln/>
        </p:spPr>
        <p:txBody>
          <a:bodyPr/>
          <a:lstStyle/>
          <a:p>
            <a:pPr>
              <a:buClr>
                <a:srgbClr val="0000CC"/>
              </a:buClr>
              <a:buFont typeface="Wingdings" pitchFamily="2" charset="2"/>
              <a:buAutoNum type="alphaLcPeriod" startAt="2"/>
            </a:pPr>
            <a:r>
              <a:rPr lang="zh-CN" sz="2800" b="1" dirty="0"/>
              <a:t>细晶强化</a:t>
            </a:r>
            <a:r>
              <a:rPr lang="zh-CN" sz="2800" dirty="0"/>
              <a:t> </a:t>
            </a:r>
          </a:p>
          <a:p>
            <a:pPr lvl="1">
              <a:buFont typeface="Wingdings" pitchFamily="2" charset="2"/>
              <a:buChar char="Ø"/>
            </a:pPr>
            <a:r>
              <a:rPr lang="zh-CN" sz="2400" b="1" dirty="0"/>
              <a:t>晶界 → </a:t>
            </a:r>
            <a:r>
              <a:rPr lang="zh-CN" sz="2400" b="1" dirty="0">
                <a:solidFill>
                  <a:srgbClr val="C00000"/>
                </a:solidFill>
              </a:rPr>
              <a:t>阻碍位错运动 → 强化</a:t>
            </a:r>
            <a:r>
              <a:rPr lang="zh-CN" sz="2400" dirty="0">
                <a:solidFill>
                  <a:srgbClr val="C00000"/>
                </a:solidFill>
              </a:rPr>
              <a:t> </a:t>
            </a:r>
          </a:p>
          <a:p>
            <a:pPr lvl="2">
              <a:buFont typeface="Wingdings" pitchFamily="2" charset="2"/>
              <a:buChar char="ü"/>
            </a:pPr>
            <a:r>
              <a:rPr lang="zh-CN" altLang="zh-CN" b="1" dirty="0"/>
              <a:t>Nb</a:t>
            </a:r>
            <a:r>
              <a:rPr lang="zh-CN" b="1" dirty="0"/>
              <a:t>，</a:t>
            </a:r>
            <a:r>
              <a:rPr lang="zh-CN" altLang="zh-CN" b="1" dirty="0"/>
              <a:t>V</a:t>
            </a:r>
            <a:r>
              <a:rPr lang="zh-CN" b="1" dirty="0"/>
              <a:t>，</a:t>
            </a:r>
            <a:r>
              <a:rPr lang="zh-CN" altLang="zh-CN" b="1" dirty="0"/>
              <a:t>Al</a:t>
            </a:r>
            <a:r>
              <a:rPr lang="zh-CN" b="1" dirty="0"/>
              <a:t>，</a:t>
            </a:r>
            <a:r>
              <a:rPr lang="zh-CN" altLang="zh-CN" b="1" dirty="0"/>
              <a:t>Ti </a:t>
            </a:r>
          </a:p>
          <a:p>
            <a:pPr>
              <a:buClr>
                <a:srgbClr val="0000CC"/>
              </a:buClr>
              <a:buFont typeface="Wingdings" pitchFamily="2" charset="2"/>
              <a:buAutoNum type="alphaLcPeriod" startAt="2"/>
            </a:pPr>
            <a:r>
              <a:rPr lang="zh-CN" sz="2800" b="1" dirty="0"/>
              <a:t>位错强化</a:t>
            </a:r>
            <a:r>
              <a:rPr lang="zh-CN" sz="2800" dirty="0"/>
              <a:t> </a:t>
            </a:r>
          </a:p>
          <a:p>
            <a:pPr lvl="1">
              <a:buFont typeface="Wingdings" pitchFamily="2" charset="2"/>
              <a:buChar char="Ø"/>
            </a:pPr>
            <a:r>
              <a:rPr lang="zh-CN" sz="2400" b="1" dirty="0"/>
              <a:t>位错 → 增殖并相互作用 → </a:t>
            </a:r>
            <a:r>
              <a:rPr lang="zh-CN" sz="2400" b="1" dirty="0">
                <a:solidFill>
                  <a:srgbClr val="C00000"/>
                </a:solidFill>
              </a:rPr>
              <a:t>阻碍位错运动 → 强化</a:t>
            </a:r>
            <a:r>
              <a:rPr lang="zh-CN" sz="2400" dirty="0"/>
              <a:t> </a:t>
            </a:r>
          </a:p>
          <a:p>
            <a:pPr>
              <a:buClr>
                <a:srgbClr val="0000CC"/>
              </a:buClr>
              <a:buFont typeface="Wingdings" pitchFamily="2" charset="2"/>
              <a:buAutoNum type="alphaLcPeriod" startAt="2"/>
            </a:pPr>
            <a:r>
              <a:rPr lang="zh-CN" sz="2800" b="1" dirty="0"/>
              <a:t>第二相强化</a:t>
            </a:r>
            <a:r>
              <a:rPr lang="zh-CN" sz="2800" dirty="0"/>
              <a:t> </a:t>
            </a:r>
          </a:p>
          <a:p>
            <a:pPr lvl="1">
              <a:buFont typeface="Wingdings" pitchFamily="2" charset="2"/>
              <a:buChar char="Ø"/>
            </a:pPr>
            <a:r>
              <a:rPr lang="zh-CN" sz="2400" b="1" dirty="0"/>
              <a:t>第二相粒子 → </a:t>
            </a:r>
            <a:r>
              <a:rPr lang="zh-CN" sz="2400" b="1" dirty="0">
                <a:solidFill>
                  <a:srgbClr val="C00000"/>
                </a:solidFill>
              </a:rPr>
              <a:t>阻碍位错运动 → 强化</a:t>
            </a:r>
            <a:r>
              <a:rPr lang="zh-CN" sz="2400" dirty="0">
                <a:solidFill>
                  <a:schemeClr val="folHlink"/>
                </a:solidFill>
              </a:rPr>
              <a:t> </a:t>
            </a:r>
            <a:endParaRPr lang="zh-CN" sz="2400" dirty="0"/>
          </a:p>
        </p:txBody>
      </p:sp>
      <p:pic>
        <p:nvPicPr>
          <p:cNvPr id="28675" name="Picture 3"/>
          <p:cNvPicPr>
            <a:picLocks noChangeAspect="1" noChangeArrowheads="1"/>
          </p:cNvPicPr>
          <p:nvPr/>
        </p:nvPicPr>
        <p:blipFill>
          <a:blip r:embed="rId2" cstate="print">
            <a:clrChange>
              <a:clrFrom>
                <a:srgbClr val="FFFFFF"/>
              </a:clrFrom>
              <a:clrTo>
                <a:srgbClr val="FFFFFF">
                  <a:alpha val="0"/>
                </a:srgbClr>
              </a:clrTo>
            </a:clrChange>
          </a:blip>
          <a:srcRect l="16225" t="9853" r="13468" b="19525"/>
          <a:stretch>
            <a:fillRect/>
          </a:stretch>
        </p:blipFill>
        <p:spPr bwMode="auto">
          <a:xfrm>
            <a:off x="5580113" y="3428999"/>
            <a:ext cx="3169802" cy="2763418"/>
          </a:xfrm>
          <a:prstGeom prst="rect">
            <a:avLst/>
          </a:prstGeom>
          <a:solidFill>
            <a:schemeClr val="bg1"/>
          </a:solidFill>
          <a:ln w="9525" cmpd="sng">
            <a:noFill/>
            <a:miter lim="800000"/>
            <a:headEnd/>
            <a:tailEnd/>
          </a:ln>
        </p:spPr>
      </p:pic>
      <p:pic>
        <p:nvPicPr>
          <p:cNvPr id="28676" name="Picture 4"/>
          <p:cNvPicPr>
            <a:picLocks noChangeAspect="1" noChangeArrowheads="1"/>
          </p:cNvPicPr>
          <p:nvPr/>
        </p:nvPicPr>
        <p:blipFill>
          <a:blip r:embed="rId3" cstate="print">
            <a:clrChange>
              <a:clrFrom>
                <a:srgbClr val="FFFFFF"/>
              </a:clrFrom>
              <a:clrTo>
                <a:srgbClr val="FFFFFF">
                  <a:alpha val="0"/>
                </a:srgbClr>
              </a:clrTo>
            </a:clrChange>
          </a:blip>
          <a:srcRect l="2235" t="6656" r="7368" b="23979"/>
          <a:stretch>
            <a:fillRect/>
          </a:stretch>
        </p:blipFill>
        <p:spPr bwMode="auto">
          <a:xfrm>
            <a:off x="5463685" y="549473"/>
            <a:ext cx="3301123" cy="2735511"/>
          </a:xfrm>
          <a:prstGeom prst="rect">
            <a:avLst/>
          </a:prstGeom>
          <a:solidFill>
            <a:schemeClr val="bg1"/>
          </a:solidFill>
          <a:ln w="9525" cmpd="sng">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867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67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674">
                                            <p:txEl>
                                              <p:pRg st="2" end="2"/>
                                            </p:txEl>
                                          </p:spTgt>
                                        </p:tgtEl>
                                        <p:attrNameLst>
                                          <p:attrName>style.visibility</p:attrName>
                                        </p:attrNameLst>
                                      </p:cBhvr>
                                      <p:to>
                                        <p:strVal val="visible"/>
                                      </p:to>
                                    </p:set>
                                  </p:childTnLst>
                                </p:cTn>
                              </p:par>
                            </p:childTnLst>
                          </p:cTn>
                        </p:par>
                        <p:par>
                          <p:cTn id="11" fill="hold">
                            <p:stCondLst>
                              <p:cond delay="0"/>
                            </p:stCondLst>
                            <p:childTnLst>
                              <p:par>
                                <p:cTn id="12" presetID="4" presetClass="entr" presetSubtype="16" fill="hold" nodeType="afterEffect">
                                  <p:stCondLst>
                                    <p:cond delay="0"/>
                                  </p:stCondLst>
                                  <p:childTnLst>
                                    <p:set>
                                      <p:cBhvr>
                                        <p:cTn id="13" dur="1" fill="hold">
                                          <p:stCondLst>
                                            <p:cond delay="0"/>
                                          </p:stCondLst>
                                        </p:cTn>
                                        <p:tgtEl>
                                          <p:spTgt spid="28676"/>
                                        </p:tgtEl>
                                        <p:attrNameLst>
                                          <p:attrName>style.visibility</p:attrName>
                                        </p:attrNameLst>
                                      </p:cBhvr>
                                      <p:to>
                                        <p:strVal val="visible"/>
                                      </p:to>
                                    </p:set>
                                    <p:animEffect>
                                      <p:cBhvr>
                                        <p:cTn id="14" dur="500"/>
                                        <p:tgtEl>
                                          <p:spTgt spid="2867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674">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674">
                                            <p:txEl>
                                              <p:pRg st="4" end="4"/>
                                            </p:txEl>
                                          </p:spTgt>
                                        </p:tgtEl>
                                        <p:attrNameLst>
                                          <p:attrName>style.visibility</p:attrName>
                                        </p:attrNameLst>
                                      </p:cBhvr>
                                      <p:to>
                                        <p:strVal val="visible"/>
                                      </p:to>
                                    </p:set>
                                  </p:childTnLst>
                                </p:cTn>
                              </p:par>
                            </p:childTnLst>
                          </p:cTn>
                        </p:par>
                        <p:par>
                          <p:cTn id="21" fill="hold">
                            <p:stCondLst>
                              <p:cond delay="0"/>
                            </p:stCondLst>
                            <p:childTnLst>
                              <p:par>
                                <p:cTn id="22" presetID="4" presetClass="entr" presetSubtype="16" fill="hold" nodeType="afterEffect">
                                  <p:stCondLst>
                                    <p:cond delay="0"/>
                                  </p:stCondLst>
                                  <p:childTnLst>
                                    <p:set>
                                      <p:cBhvr>
                                        <p:cTn id="23" dur="1" fill="hold">
                                          <p:stCondLst>
                                            <p:cond delay="0"/>
                                          </p:stCondLst>
                                        </p:cTn>
                                        <p:tgtEl>
                                          <p:spTgt spid="28675"/>
                                        </p:tgtEl>
                                        <p:attrNameLst>
                                          <p:attrName>style.visibility</p:attrName>
                                        </p:attrNameLst>
                                      </p:cBhvr>
                                      <p:to>
                                        <p:strVal val="visible"/>
                                      </p:to>
                                    </p:set>
                                    <p:animEffect>
                                      <p:cBhvr>
                                        <p:cTn id="24" dur="500"/>
                                        <p:tgtEl>
                                          <p:spTgt spid="28675"/>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674">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67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build="p" bldLvl="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rrowheads="1"/>
          </p:cNvSpPr>
          <p:nvPr>
            <p:ph type="body" idx="4294967295"/>
          </p:nvPr>
        </p:nvSpPr>
        <p:spPr bwMode="auto">
          <a:xfrm>
            <a:off x="467545" y="404665"/>
            <a:ext cx="8352606" cy="1440159"/>
          </a:xfrm>
          <a:prstGeom prst="rect">
            <a:avLst/>
          </a:prstGeom>
          <a:noFill/>
          <a:ln/>
        </p:spPr>
        <p:txBody>
          <a:bodyPr/>
          <a:lstStyle/>
          <a:p>
            <a:pPr>
              <a:lnSpc>
                <a:spcPct val="90000"/>
              </a:lnSpc>
              <a:buNone/>
            </a:pPr>
            <a:r>
              <a:rPr lang="zh-CN" altLang="en-US" sz="2800" b="1" dirty="0" smtClean="0"/>
              <a:t>例</a:t>
            </a:r>
            <a:r>
              <a:rPr lang="zh-CN" sz="2800" b="1" dirty="0" smtClean="0"/>
              <a:t>题</a:t>
            </a:r>
            <a:r>
              <a:rPr lang="zh-CN" altLang="zh-CN" sz="2800" b="1" dirty="0" smtClean="0"/>
              <a:t>讨论</a:t>
            </a:r>
            <a:r>
              <a:rPr lang="zh-CN" altLang="en-US" sz="2800" b="1" dirty="0" smtClean="0"/>
              <a:t>：</a:t>
            </a:r>
            <a:endParaRPr lang="zh-CN" sz="2800" b="1" dirty="0"/>
          </a:p>
          <a:p>
            <a:pPr lvl="1">
              <a:lnSpc>
                <a:spcPct val="90000"/>
              </a:lnSpc>
              <a:buFont typeface="Wingdings" pitchFamily="2" charset="2"/>
              <a:buNone/>
            </a:pPr>
            <a:r>
              <a:rPr lang="zh-CN" sz="2400" b="1" dirty="0"/>
              <a:t>热处理（</a:t>
            </a:r>
            <a:r>
              <a:rPr lang="zh-CN" sz="2400" dirty="0"/>
              <a:t>淬火＋回火</a:t>
            </a:r>
            <a:r>
              <a:rPr lang="zh-CN" sz="2400" b="1" dirty="0"/>
              <a:t>）</a:t>
            </a:r>
          </a:p>
          <a:p>
            <a:pPr lvl="1">
              <a:lnSpc>
                <a:spcPct val="90000"/>
              </a:lnSpc>
              <a:buFont typeface="Wingdings" pitchFamily="2" charset="2"/>
              <a:buNone/>
            </a:pPr>
            <a:r>
              <a:rPr lang="zh-CN" sz="2400" b="1" dirty="0"/>
              <a:t>         </a:t>
            </a:r>
            <a:r>
              <a:rPr lang="zh-CN" altLang="zh-CN" sz="2400" b="1" dirty="0" smtClean="0">
                <a:latin typeface="华文细黑" pitchFamily="2" charset="-122"/>
                <a:sym typeface="华文细黑" pitchFamily="2" charset="-122"/>
              </a:rPr>
              <a:t>——</a:t>
            </a:r>
            <a:r>
              <a:rPr lang="zh-CN" altLang="en-US" sz="2400" b="1" dirty="0" smtClean="0">
                <a:latin typeface="华文细黑" pitchFamily="2" charset="-122"/>
                <a:sym typeface="华文细黑" pitchFamily="2" charset="-122"/>
              </a:rPr>
              <a:t>是</a:t>
            </a:r>
            <a:r>
              <a:rPr lang="zh-CN" sz="2400" b="1" dirty="0" smtClean="0"/>
              <a:t>如何</a:t>
            </a:r>
            <a:r>
              <a:rPr lang="zh-CN" sz="2400" b="1" dirty="0">
                <a:solidFill>
                  <a:srgbClr val="C00000"/>
                </a:solidFill>
              </a:rPr>
              <a:t>综合利用四种强化</a:t>
            </a:r>
            <a:r>
              <a:rPr lang="zh-CN" sz="2400" b="1" dirty="0" smtClean="0">
                <a:solidFill>
                  <a:srgbClr val="C00000"/>
                </a:solidFill>
              </a:rPr>
              <a:t>手段</a:t>
            </a:r>
            <a:r>
              <a:rPr lang="zh-CN" altLang="en-US" sz="2400" b="1" dirty="0" smtClean="0"/>
              <a:t>的？</a:t>
            </a:r>
            <a:endParaRPr lang="zh-CN" dirty="0"/>
          </a:p>
        </p:txBody>
      </p:sp>
      <p:sp>
        <p:nvSpPr>
          <p:cNvPr id="29699" name="Rectangle 3"/>
          <p:cNvSpPr>
            <a:spLocks noRot="1" noChangeArrowheads="1"/>
          </p:cNvSpPr>
          <p:nvPr/>
        </p:nvSpPr>
        <p:spPr bwMode="auto">
          <a:xfrm>
            <a:off x="360040" y="2853780"/>
            <a:ext cx="2160240" cy="2376487"/>
          </a:xfrm>
          <a:prstGeom prst="rect">
            <a:avLst/>
          </a:prstGeom>
          <a:noFill/>
          <a:ln w="9525" cmpd="sng">
            <a:noFill/>
            <a:miter lim="800000"/>
            <a:headEnd/>
            <a:tailEnd/>
          </a:ln>
        </p:spPr>
        <p:txBody>
          <a:bodyPr/>
          <a:lstStyle/>
          <a:p>
            <a:pPr marL="342900" indent="-342900">
              <a:spcBef>
                <a:spcPct val="20000"/>
              </a:spcBef>
              <a:buClr>
                <a:schemeClr val="folHlink"/>
              </a:buClr>
            </a:pPr>
            <a:r>
              <a:rPr lang="zh-CN" altLang="en-US" sz="2400" b="1" dirty="0">
                <a:solidFill>
                  <a:srgbClr val="0000CC"/>
                </a:solidFill>
                <a:latin typeface="楷体_GB2312" pitchFamily="49" charset="-122"/>
                <a:ea typeface="楷体_GB2312" pitchFamily="49" charset="-122"/>
              </a:rPr>
              <a:t>①淬火形成Ｍ：</a:t>
            </a:r>
          </a:p>
          <a:p>
            <a:pPr marL="342900" indent="-342900">
              <a:spcBef>
                <a:spcPct val="20000"/>
              </a:spcBef>
              <a:buClr>
                <a:schemeClr val="folHlink"/>
              </a:buClr>
              <a:buFont typeface="Wingdings" pitchFamily="2" charset="2"/>
              <a:buChar char="§"/>
            </a:pPr>
            <a:endParaRPr lang="zh-CN" altLang="en-US" sz="2400" b="1" dirty="0">
              <a:latin typeface="楷体_GB2312" pitchFamily="49" charset="-122"/>
              <a:ea typeface="楷体_GB2312" pitchFamily="49" charset="-122"/>
            </a:endParaRPr>
          </a:p>
          <a:p>
            <a:pPr marL="342900" indent="-342900">
              <a:spcBef>
                <a:spcPct val="20000"/>
              </a:spcBef>
              <a:buClr>
                <a:schemeClr val="folHlink"/>
              </a:buClr>
              <a:buFont typeface="Wingdings" pitchFamily="2" charset="2"/>
              <a:buChar char="§"/>
            </a:pPr>
            <a:endParaRPr lang="en-US" altLang="zh-CN" sz="2400" b="1" dirty="0" smtClean="0">
              <a:latin typeface="楷体_GB2312" pitchFamily="49" charset="-122"/>
              <a:ea typeface="楷体_GB2312" pitchFamily="49" charset="-122"/>
            </a:endParaRPr>
          </a:p>
          <a:p>
            <a:pPr marL="342900" indent="-342900">
              <a:spcBef>
                <a:spcPct val="20000"/>
              </a:spcBef>
              <a:buClr>
                <a:schemeClr val="folHlink"/>
              </a:buClr>
              <a:buFont typeface="Wingdings" pitchFamily="2" charset="2"/>
              <a:buChar char="§"/>
            </a:pPr>
            <a:endParaRPr lang="zh-CN" altLang="en-US" sz="2400" b="1" dirty="0">
              <a:latin typeface="楷体_GB2312" pitchFamily="49" charset="-122"/>
              <a:ea typeface="楷体_GB2312" pitchFamily="49" charset="-122"/>
            </a:endParaRPr>
          </a:p>
          <a:p>
            <a:pPr marL="342900" indent="-342900" algn="r">
              <a:spcBef>
                <a:spcPct val="20000"/>
              </a:spcBef>
              <a:buClr>
                <a:schemeClr val="folHlink"/>
              </a:buClr>
              <a:buSzPct val="100000"/>
            </a:pPr>
            <a:r>
              <a:rPr lang="zh-CN" altLang="en-US" sz="2400" b="1" dirty="0">
                <a:latin typeface="楷体_GB2312" pitchFamily="49" charset="-122"/>
                <a:ea typeface="楷体_GB2312" pitchFamily="49" charset="-122"/>
              </a:rPr>
              <a:t>+ </a:t>
            </a:r>
            <a:r>
              <a:rPr lang="zh-CN" altLang="en-US" sz="2400" b="1" dirty="0">
                <a:solidFill>
                  <a:srgbClr val="0000CC"/>
                </a:solidFill>
                <a:latin typeface="楷体_GB2312" pitchFamily="49" charset="-122"/>
                <a:ea typeface="楷体_GB2312" pitchFamily="49" charset="-122"/>
              </a:rPr>
              <a:t>②回火</a:t>
            </a:r>
            <a:endParaRPr lang="zh-CN" altLang="en-US" sz="1600" b="1" dirty="0">
              <a:solidFill>
                <a:srgbClr val="0000CC"/>
              </a:solidFill>
              <a:latin typeface="楷体_GB2312" pitchFamily="49" charset="-122"/>
              <a:ea typeface="楷体_GB2312" pitchFamily="49" charset="-122"/>
            </a:endParaRPr>
          </a:p>
        </p:txBody>
      </p:sp>
      <p:sp>
        <p:nvSpPr>
          <p:cNvPr id="29700" name="Rectangle 4"/>
          <p:cNvSpPr>
            <a:spLocks noRot="1" noChangeArrowheads="1"/>
          </p:cNvSpPr>
          <p:nvPr/>
        </p:nvSpPr>
        <p:spPr bwMode="auto">
          <a:xfrm>
            <a:off x="2736155" y="2420888"/>
            <a:ext cx="6156325" cy="1584325"/>
          </a:xfrm>
          <a:prstGeom prst="rect">
            <a:avLst/>
          </a:prstGeom>
          <a:noFill/>
          <a:ln w="9525" cmpd="sng">
            <a:noFill/>
            <a:miter lim="800000"/>
            <a:headEnd/>
            <a:tailEnd/>
          </a:ln>
        </p:spPr>
        <p:txBody>
          <a:bodyPr/>
          <a:lstStyle/>
          <a:p>
            <a:pPr marL="342900" indent="-342900">
              <a:lnSpc>
                <a:spcPct val="120000"/>
              </a:lnSpc>
              <a:spcBef>
                <a:spcPct val="20000"/>
              </a:spcBef>
              <a:buClr>
                <a:schemeClr val="folHlink"/>
              </a:buClr>
            </a:pPr>
            <a:r>
              <a:rPr lang="zh-CN" altLang="en-US" sz="2400" b="1" dirty="0">
                <a:solidFill>
                  <a:srgbClr val="C00000"/>
                </a:solidFill>
                <a:latin typeface="楷体_GB2312" pitchFamily="49" charset="-122"/>
                <a:ea typeface="楷体_GB2312" pitchFamily="49" charset="-122"/>
              </a:rPr>
              <a:t>固溶强化：</a:t>
            </a:r>
            <a:r>
              <a:rPr lang="zh-CN" altLang="en-US" sz="2400" b="1" dirty="0">
                <a:latin typeface="楷体_GB2312" pitchFamily="49" charset="-122"/>
                <a:ea typeface="楷体_GB2312" pitchFamily="49" charset="-122"/>
              </a:rPr>
              <a:t>过饱和C和Me，</a:t>
            </a:r>
          </a:p>
          <a:p>
            <a:pPr marL="342900" indent="-342900">
              <a:lnSpc>
                <a:spcPct val="120000"/>
              </a:lnSpc>
              <a:spcBef>
                <a:spcPct val="20000"/>
              </a:spcBef>
              <a:buClr>
                <a:schemeClr val="folHlink"/>
              </a:buClr>
            </a:pPr>
            <a:r>
              <a:rPr lang="zh-CN" altLang="en-US" sz="2400" b="1" dirty="0">
                <a:solidFill>
                  <a:srgbClr val="C00000"/>
                </a:solidFill>
                <a:latin typeface="楷体_GB2312" pitchFamily="49" charset="-122"/>
                <a:ea typeface="楷体_GB2312" pitchFamily="49" charset="-122"/>
              </a:rPr>
              <a:t>位错强化：</a:t>
            </a:r>
            <a:r>
              <a:rPr lang="zh-CN" altLang="en-US" sz="2400" b="1" dirty="0">
                <a:latin typeface="楷体_GB2312" pitchFamily="49" charset="-122"/>
                <a:ea typeface="楷体_GB2312" pitchFamily="49" charset="-122"/>
              </a:rPr>
              <a:t>高密度位错</a:t>
            </a:r>
          </a:p>
          <a:p>
            <a:pPr marL="342900" indent="-342900">
              <a:lnSpc>
                <a:spcPct val="120000"/>
              </a:lnSpc>
              <a:spcBef>
                <a:spcPct val="20000"/>
              </a:spcBef>
              <a:buClr>
                <a:schemeClr val="folHlink"/>
              </a:buClr>
            </a:pPr>
            <a:r>
              <a:rPr lang="zh-CN" altLang="en-US" sz="2400" b="1" dirty="0">
                <a:solidFill>
                  <a:srgbClr val="C00000"/>
                </a:solidFill>
                <a:latin typeface="楷体_GB2312" pitchFamily="49" charset="-122"/>
                <a:ea typeface="楷体_GB2312" pitchFamily="49" charset="-122"/>
              </a:rPr>
              <a:t>细晶强化：</a:t>
            </a:r>
            <a:r>
              <a:rPr lang="zh-CN" altLang="en-US" sz="2400" b="1" dirty="0">
                <a:latin typeface="楷体_GB2312" pitchFamily="49" charset="-122"/>
                <a:ea typeface="楷体_GB2312" pitchFamily="49" charset="-122"/>
              </a:rPr>
              <a:t>极细小、不同取向的马氏体束</a:t>
            </a:r>
          </a:p>
        </p:txBody>
      </p:sp>
      <p:sp>
        <p:nvSpPr>
          <p:cNvPr id="29701" name="Rectangle 5"/>
          <p:cNvSpPr>
            <a:spLocks noRot="1" noChangeArrowheads="1"/>
          </p:cNvSpPr>
          <p:nvPr/>
        </p:nvSpPr>
        <p:spPr bwMode="auto">
          <a:xfrm>
            <a:off x="2736155" y="4149229"/>
            <a:ext cx="6156325" cy="1511300"/>
          </a:xfrm>
          <a:prstGeom prst="rect">
            <a:avLst/>
          </a:prstGeom>
          <a:noFill/>
          <a:ln w="9525" cmpd="sng">
            <a:noFill/>
            <a:miter lim="800000"/>
            <a:headEnd/>
            <a:tailEnd/>
          </a:ln>
        </p:spPr>
        <p:txBody>
          <a:bodyPr/>
          <a:lstStyle/>
          <a:p>
            <a:pPr marL="342900" indent="-342900">
              <a:lnSpc>
                <a:spcPct val="120000"/>
              </a:lnSpc>
              <a:spcBef>
                <a:spcPct val="20000"/>
              </a:spcBef>
              <a:buClr>
                <a:schemeClr val="folHlink"/>
              </a:buClr>
              <a:buSzPct val="100000"/>
            </a:pPr>
            <a:r>
              <a:rPr lang="zh-CN" altLang="en-US" sz="2400" b="1" dirty="0">
                <a:solidFill>
                  <a:srgbClr val="C00000"/>
                </a:solidFill>
                <a:latin typeface="楷体_GB2312" pitchFamily="49" charset="-122"/>
                <a:ea typeface="楷体_GB2312" pitchFamily="49" charset="-122"/>
              </a:rPr>
              <a:t>第二相强化：</a:t>
            </a:r>
            <a:r>
              <a:rPr lang="zh-CN" altLang="en-US" sz="2400" b="1" dirty="0">
                <a:latin typeface="楷体_GB2312" pitchFamily="49" charset="-122"/>
                <a:ea typeface="楷体_GB2312" pitchFamily="49" charset="-122"/>
              </a:rPr>
              <a:t>析出细小碳化物粒子</a:t>
            </a:r>
          </a:p>
          <a:p>
            <a:pPr marL="342900" indent="-342900">
              <a:lnSpc>
                <a:spcPct val="120000"/>
              </a:lnSpc>
              <a:spcBef>
                <a:spcPct val="20000"/>
              </a:spcBef>
              <a:buClr>
                <a:schemeClr val="folHlink"/>
              </a:buClr>
              <a:buSzPct val="100000"/>
            </a:pPr>
            <a:r>
              <a:rPr lang="zh-CN" altLang="en-US" sz="2400" b="1" dirty="0" smtClean="0">
                <a:latin typeface="楷体_GB2312" pitchFamily="49" charset="-122"/>
                <a:ea typeface="楷体_GB2312" pitchFamily="49" charset="-122"/>
              </a:rPr>
              <a:t>还可保持：淬火</a:t>
            </a:r>
            <a:r>
              <a:rPr lang="zh-CN" altLang="en-US" sz="2400" b="1" dirty="0">
                <a:latin typeface="楷体_GB2312" pitchFamily="49" charset="-122"/>
                <a:ea typeface="楷体_GB2312" pitchFamily="49" charset="-122"/>
              </a:rPr>
              <a:t>态的细小晶粒、高密度位错及一定的固溶强化作用。</a:t>
            </a:r>
            <a:endParaRPr lang="zh-CN" altLang="en-US" b="1" dirty="0">
              <a:latin typeface="楷体_GB2312" pitchFamily="49" charset="-122"/>
              <a:ea typeface="楷体_GB2312" pitchFamily="49" charset="-122"/>
            </a:endParaRPr>
          </a:p>
        </p:txBody>
      </p:sp>
      <p:sp>
        <p:nvSpPr>
          <p:cNvPr id="29702" name="AutoShape 6"/>
          <p:cNvSpPr>
            <a:spLocks/>
          </p:cNvSpPr>
          <p:nvPr/>
        </p:nvSpPr>
        <p:spPr bwMode="auto">
          <a:xfrm>
            <a:off x="2520280" y="4364088"/>
            <a:ext cx="144462" cy="1008062"/>
          </a:xfrm>
          <a:prstGeom prst="leftBrace">
            <a:avLst>
              <a:gd name="adj1" fmla="val 58021"/>
              <a:gd name="adj2" fmla="val 50000"/>
            </a:avLst>
          </a:prstGeom>
          <a:noFill/>
          <a:ln w="9525" cmpd="sng">
            <a:solidFill>
              <a:schemeClr val="tx1"/>
            </a:solidFill>
            <a:round/>
            <a:headEnd/>
            <a:tailEnd/>
          </a:ln>
        </p:spPr>
        <p:txBody>
          <a:bodyPr wrap="none" anchor="ctr"/>
          <a:lstStyle/>
          <a:p>
            <a:endParaRPr lang="zh-CN" altLang="zh-CN">
              <a:sym typeface="Arial" pitchFamily="34" charset="0"/>
            </a:endParaRPr>
          </a:p>
        </p:txBody>
      </p:sp>
      <p:sp>
        <p:nvSpPr>
          <p:cNvPr id="29703" name="AutoShape 7"/>
          <p:cNvSpPr>
            <a:spLocks/>
          </p:cNvSpPr>
          <p:nvPr/>
        </p:nvSpPr>
        <p:spPr bwMode="auto">
          <a:xfrm>
            <a:off x="2591693" y="2636292"/>
            <a:ext cx="73025" cy="1009650"/>
          </a:xfrm>
          <a:prstGeom prst="leftBrace">
            <a:avLst>
              <a:gd name="adj1" fmla="val 115153"/>
              <a:gd name="adj2" fmla="val 50000"/>
            </a:avLst>
          </a:prstGeom>
          <a:noFill/>
          <a:ln w="9525" cmpd="sng">
            <a:solidFill>
              <a:schemeClr val="tx1"/>
            </a:solidFill>
            <a:round/>
            <a:headEnd/>
            <a:tailEnd/>
          </a:ln>
        </p:spPr>
        <p:txBody>
          <a:bodyPr wrap="none" anchor="ctr"/>
          <a:lstStyle/>
          <a:p>
            <a:endParaRPr lang="zh-CN" altLang="zh-CN">
              <a:sym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9698">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9698">
                                            <p:txEl>
                                              <p:pRg st="1" end="1"/>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2969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9699">
                                            <p:txEl>
                                              <p:pRg st="0" end="0"/>
                                            </p:txEl>
                                          </p:spTgt>
                                        </p:tgtEl>
                                        <p:attrNameLst>
                                          <p:attrName>style.visibility</p:attrName>
                                        </p:attrNameLst>
                                      </p:cBhvr>
                                      <p:to>
                                        <p:strVal val="visible"/>
                                      </p:to>
                                    </p:set>
                                    <p:animEffect>
                                      <p:cBhvr>
                                        <p:cTn id="17" dur="500"/>
                                        <p:tgtEl>
                                          <p:spTgt spid="2969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9703"/>
                                        </p:tgtEl>
                                        <p:attrNameLst>
                                          <p:attrName>style.visibility</p:attrName>
                                        </p:attrNameLst>
                                      </p:cBhvr>
                                      <p:to>
                                        <p:strVal val="visible"/>
                                      </p:to>
                                    </p:set>
                                  </p:childTnLst>
                                </p:cTn>
                              </p:par>
                            </p:childTnLst>
                          </p:cTn>
                        </p:par>
                        <p:par>
                          <p:cTn id="22" fill="hold">
                            <p:stCondLst>
                              <p:cond delay="0"/>
                            </p:stCondLst>
                            <p:childTnLst>
                              <p:par>
                                <p:cTn id="23" presetID="4" presetClass="entr" presetSubtype="16" fill="hold" grpId="0" nodeType="afterEffect">
                                  <p:stCondLst>
                                    <p:cond delay="0"/>
                                  </p:stCondLst>
                                  <p:childTnLst>
                                    <p:set>
                                      <p:cBhvr>
                                        <p:cTn id="24" dur="1" fill="hold">
                                          <p:stCondLst>
                                            <p:cond delay="0"/>
                                          </p:stCondLst>
                                        </p:cTn>
                                        <p:tgtEl>
                                          <p:spTgt spid="29700"/>
                                        </p:tgtEl>
                                        <p:attrNameLst>
                                          <p:attrName>style.visibility</p:attrName>
                                        </p:attrNameLst>
                                      </p:cBhvr>
                                      <p:to>
                                        <p:strVal val="visible"/>
                                      </p:to>
                                    </p:set>
                                    <p:animEffect>
                                      <p:cBhvr>
                                        <p:cTn id="25" dur="500"/>
                                        <p:tgtEl>
                                          <p:spTgt spid="29700"/>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grpId="0" nodeType="clickEffect">
                                  <p:stCondLst>
                                    <p:cond delay="0"/>
                                  </p:stCondLst>
                                  <p:childTnLst>
                                    <p:set>
                                      <p:cBhvr>
                                        <p:cTn id="29" dur="1" fill="hold">
                                          <p:stCondLst>
                                            <p:cond delay="0"/>
                                          </p:stCondLst>
                                        </p:cTn>
                                        <p:tgtEl>
                                          <p:spTgt spid="29699">
                                            <p:txEl>
                                              <p:pRg st="4" end="4"/>
                                            </p:txEl>
                                          </p:spTgt>
                                        </p:tgtEl>
                                        <p:attrNameLst>
                                          <p:attrName>style.visibility</p:attrName>
                                        </p:attrNameLst>
                                      </p:cBhvr>
                                      <p:to>
                                        <p:strVal val="visible"/>
                                      </p:to>
                                    </p:set>
                                    <p:animEffect>
                                      <p:cBhvr>
                                        <p:cTn id="30" dur="500"/>
                                        <p:tgtEl>
                                          <p:spTgt spid="29699">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702"/>
                                        </p:tgtEl>
                                        <p:attrNameLst>
                                          <p:attrName>style.visibility</p:attrName>
                                        </p:attrNameLst>
                                      </p:cBhvr>
                                      <p:to>
                                        <p:strVal val="visible"/>
                                      </p:to>
                                    </p:set>
                                  </p:childTnLst>
                                </p:cTn>
                              </p:par>
                            </p:childTnLst>
                          </p:cTn>
                        </p:par>
                        <p:par>
                          <p:cTn id="35" fill="hold">
                            <p:stCondLst>
                              <p:cond delay="0"/>
                            </p:stCondLst>
                            <p:childTnLst>
                              <p:par>
                                <p:cTn id="36" presetID="4" presetClass="entr" presetSubtype="16" fill="hold" grpId="0" nodeType="afterEffect">
                                  <p:stCondLst>
                                    <p:cond delay="0"/>
                                  </p:stCondLst>
                                  <p:childTnLst>
                                    <p:set>
                                      <p:cBhvr>
                                        <p:cTn id="37" dur="1" fill="hold">
                                          <p:stCondLst>
                                            <p:cond delay="0"/>
                                          </p:stCondLst>
                                        </p:cTn>
                                        <p:tgtEl>
                                          <p:spTgt spid="29701"/>
                                        </p:tgtEl>
                                        <p:attrNameLst>
                                          <p:attrName>style.visibility</p:attrName>
                                        </p:attrNameLst>
                                      </p:cBhvr>
                                      <p:to>
                                        <p:strVal val="visible"/>
                                      </p:to>
                                    </p:set>
                                    <p:animEffect>
                                      <p:cBhvr>
                                        <p:cTn id="38" dur="500"/>
                                        <p:tgtEl>
                                          <p:spTgt spid="29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build="p" bldLvl="0" autoUpdateAnimBg="0"/>
      <p:bldP spid="29699" grpId="0" build="p" bldLvl="0" autoUpdateAnimBg="0"/>
      <p:bldP spid="29700" grpId="0" bldLvl="0" autoUpdateAnimBg="0"/>
      <p:bldP spid="29701" grpId="0" bldLvl="0" autoUpdateAnimBg="0"/>
      <p:bldP spid="29702" grpId="0" bldLvl="0" animBg="1" autoUpdateAnimBg="0"/>
      <p:bldP spid="29703" grpId="0" bldLvl="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rrowheads="1"/>
          </p:cNvSpPr>
          <p:nvPr>
            <p:ph type="title" idx="4294967295"/>
          </p:nvPr>
        </p:nvSpPr>
        <p:spPr>
          <a:xfrm>
            <a:off x="301625" y="452828"/>
            <a:ext cx="8540750" cy="527050"/>
          </a:xfrm>
          <a:prstGeom prst="rect">
            <a:avLst/>
          </a:prstGeom>
          <a:ln/>
        </p:spPr>
        <p:txBody>
          <a:bodyPr/>
          <a:lstStyle/>
          <a:p>
            <a:pPr algn="l"/>
            <a:r>
              <a:rPr lang="zh-CN" sz="2800" b="1" dirty="0">
                <a:solidFill>
                  <a:srgbClr val="C00000"/>
                </a:solidFill>
                <a:latin typeface="黑体" pitchFamily="2" charset="-122"/>
                <a:ea typeface="黑体" pitchFamily="2" charset="-122"/>
              </a:rPr>
              <a:t>（</a:t>
            </a:r>
            <a:r>
              <a:rPr lang="zh-CN" altLang="zh-CN" sz="2800" b="1" dirty="0">
                <a:solidFill>
                  <a:srgbClr val="C00000"/>
                </a:solidFill>
                <a:latin typeface="黑体" pitchFamily="2" charset="-122"/>
                <a:ea typeface="黑体" pitchFamily="2" charset="-122"/>
              </a:rPr>
              <a:t>2</a:t>
            </a:r>
            <a:r>
              <a:rPr lang="zh-CN" sz="2800" b="1" dirty="0">
                <a:solidFill>
                  <a:srgbClr val="C00000"/>
                </a:solidFill>
                <a:latin typeface="黑体" pitchFamily="2" charset="-122"/>
                <a:ea typeface="黑体" pitchFamily="2" charset="-122"/>
              </a:rPr>
              <a:t>）提高韧性的途径</a:t>
            </a:r>
            <a:endParaRPr lang="zh-CN" sz="3600" dirty="0">
              <a:solidFill>
                <a:srgbClr val="C00000"/>
              </a:solidFill>
              <a:latin typeface="黑体" pitchFamily="2" charset="-122"/>
              <a:ea typeface="黑体" pitchFamily="2" charset="-122"/>
            </a:endParaRPr>
          </a:p>
        </p:txBody>
      </p:sp>
      <p:sp>
        <p:nvSpPr>
          <p:cNvPr id="30723" name="Rectangle 3"/>
          <p:cNvSpPr>
            <a:spLocks noGrp="1" noRot="1" noChangeArrowheads="1"/>
          </p:cNvSpPr>
          <p:nvPr>
            <p:ph type="body" idx="4294967295"/>
          </p:nvPr>
        </p:nvSpPr>
        <p:spPr bwMode="auto">
          <a:xfrm>
            <a:off x="301625" y="1052736"/>
            <a:ext cx="8540750" cy="4970239"/>
          </a:xfrm>
          <a:prstGeom prst="rect">
            <a:avLst/>
          </a:prstGeom>
          <a:noFill/>
          <a:ln/>
        </p:spPr>
        <p:txBody>
          <a:bodyPr/>
          <a:lstStyle/>
          <a:p>
            <a:pPr>
              <a:lnSpc>
                <a:spcPct val="120000"/>
              </a:lnSpc>
              <a:spcBef>
                <a:spcPts val="0"/>
              </a:spcBef>
              <a:buClr>
                <a:srgbClr val="0000CC"/>
              </a:buClr>
              <a:buFont typeface="Wingdings" pitchFamily="2" charset="2"/>
              <a:buChar char="u"/>
            </a:pPr>
            <a:r>
              <a:rPr lang="zh-CN" sz="2400" b="1" dirty="0" smtClean="0"/>
              <a:t>细化</a:t>
            </a:r>
            <a:r>
              <a:rPr lang="zh-CN" sz="2400" b="1" dirty="0"/>
              <a:t>晶粒</a:t>
            </a:r>
          </a:p>
          <a:p>
            <a:pPr lvl="1">
              <a:lnSpc>
                <a:spcPct val="120000"/>
              </a:lnSpc>
              <a:spcBef>
                <a:spcPts val="0"/>
              </a:spcBef>
              <a:buClr>
                <a:srgbClr val="7030A0"/>
              </a:buClr>
              <a:buFont typeface="Wingdings" pitchFamily="2" charset="2"/>
              <a:buChar char="Ø"/>
            </a:pPr>
            <a:r>
              <a:rPr lang="zh-CN" altLang="zh-CN" sz="2400" b="1" dirty="0"/>
              <a:t>Ti</a:t>
            </a:r>
            <a:r>
              <a:rPr lang="zh-CN" sz="2400" b="1" dirty="0"/>
              <a:t>、</a:t>
            </a:r>
            <a:r>
              <a:rPr lang="zh-CN" altLang="zh-CN" sz="2400" b="1" dirty="0"/>
              <a:t>V</a:t>
            </a:r>
            <a:r>
              <a:rPr lang="zh-CN" sz="2400" b="1" dirty="0"/>
              <a:t>、</a:t>
            </a:r>
            <a:r>
              <a:rPr lang="zh-CN" altLang="zh-CN" sz="2400" b="1" dirty="0"/>
              <a:t>Nb</a:t>
            </a:r>
            <a:r>
              <a:rPr lang="zh-CN" sz="2400" b="1" dirty="0"/>
              <a:t>、</a:t>
            </a:r>
            <a:r>
              <a:rPr lang="zh-CN" altLang="zh-CN" sz="2400" b="1" dirty="0"/>
              <a:t>Al → TiC</a:t>
            </a:r>
            <a:r>
              <a:rPr lang="zh-CN" sz="2400" b="1" dirty="0"/>
              <a:t>、</a:t>
            </a:r>
            <a:r>
              <a:rPr lang="zh-CN" altLang="zh-CN" sz="2400" b="1" dirty="0"/>
              <a:t>VC</a:t>
            </a:r>
            <a:r>
              <a:rPr lang="zh-CN" sz="2400" b="1" dirty="0"/>
              <a:t>、</a:t>
            </a:r>
            <a:r>
              <a:rPr lang="zh-CN" altLang="zh-CN" sz="2400" b="1" dirty="0"/>
              <a:t>NbC</a:t>
            </a:r>
            <a:r>
              <a:rPr lang="zh-CN" sz="2400" b="1" dirty="0"/>
              <a:t>、</a:t>
            </a:r>
            <a:r>
              <a:rPr lang="zh-CN" altLang="zh-CN" sz="2400" b="1" dirty="0"/>
              <a:t>AlN → </a:t>
            </a:r>
            <a:r>
              <a:rPr lang="zh-CN" sz="2400" b="1" dirty="0"/>
              <a:t>阻碍</a:t>
            </a:r>
            <a:r>
              <a:rPr lang="zh-CN" altLang="zh-CN" sz="2400" b="1" dirty="0"/>
              <a:t>A</a:t>
            </a:r>
            <a:r>
              <a:rPr lang="zh-CN" sz="2400" b="1" dirty="0"/>
              <a:t>长大 → 细化晶粒。</a:t>
            </a:r>
          </a:p>
          <a:p>
            <a:pPr>
              <a:lnSpc>
                <a:spcPct val="120000"/>
              </a:lnSpc>
              <a:spcBef>
                <a:spcPts val="0"/>
              </a:spcBef>
              <a:buClr>
                <a:srgbClr val="0000CC"/>
              </a:buClr>
              <a:buFont typeface="Wingdings" pitchFamily="2" charset="2"/>
              <a:buChar char="u"/>
            </a:pPr>
            <a:r>
              <a:rPr lang="zh-CN" sz="2400" b="1" dirty="0" smtClean="0"/>
              <a:t>改善</a:t>
            </a:r>
            <a:r>
              <a:rPr lang="zh-CN" sz="2400" b="1" dirty="0"/>
              <a:t>基体韧性</a:t>
            </a:r>
          </a:p>
          <a:p>
            <a:pPr lvl="1">
              <a:lnSpc>
                <a:spcPct val="120000"/>
              </a:lnSpc>
              <a:spcBef>
                <a:spcPts val="0"/>
              </a:spcBef>
              <a:buClr>
                <a:srgbClr val="7030A0"/>
              </a:buClr>
              <a:buFont typeface="Wingdings" pitchFamily="2" charset="2"/>
              <a:buChar char="Ø"/>
            </a:pPr>
            <a:r>
              <a:rPr lang="zh-CN" altLang="zh-CN" sz="2400" b="1" dirty="0" smtClean="0"/>
              <a:t>Ni</a:t>
            </a:r>
            <a:r>
              <a:rPr lang="zh-CN" altLang="en-US" sz="2400" b="1" dirty="0" smtClean="0"/>
              <a:t>提高</a:t>
            </a:r>
            <a:r>
              <a:rPr lang="en-US" altLang="zh-CN" sz="2400" b="1" dirty="0" smtClean="0"/>
              <a:t>A</a:t>
            </a:r>
            <a:r>
              <a:rPr lang="en-US" altLang="zh-CN" sz="2400" b="1" baseline="-25000" dirty="0" smtClean="0"/>
              <a:t>K </a:t>
            </a:r>
          </a:p>
          <a:p>
            <a:pPr lvl="1">
              <a:lnSpc>
                <a:spcPct val="120000"/>
              </a:lnSpc>
              <a:spcBef>
                <a:spcPts val="0"/>
              </a:spcBef>
              <a:buClr>
                <a:srgbClr val="7030A0"/>
              </a:buClr>
              <a:buFont typeface="Wingdings" pitchFamily="2" charset="2"/>
              <a:buChar char="Ø"/>
            </a:pPr>
            <a:r>
              <a:rPr lang="zh-CN" altLang="zh-CN" sz="2400" b="1" dirty="0" smtClean="0"/>
              <a:t>Ni</a:t>
            </a:r>
            <a:r>
              <a:rPr lang="zh-CN" sz="2400" b="1" dirty="0" smtClean="0"/>
              <a:t>，</a:t>
            </a:r>
            <a:r>
              <a:rPr lang="zh-CN" altLang="zh-CN" sz="2400" b="1" dirty="0" smtClean="0"/>
              <a:t>Mn</a:t>
            </a:r>
            <a:r>
              <a:rPr lang="zh-CN" sz="2400" b="1" dirty="0" smtClean="0"/>
              <a:t>可以</a:t>
            </a:r>
            <a:r>
              <a:rPr lang="zh-CN" sz="2400" b="1" dirty="0"/>
              <a:t>降低</a:t>
            </a:r>
            <a:r>
              <a:rPr lang="zh-CN" altLang="zh-CN" sz="2400" b="1" dirty="0"/>
              <a:t>Tc → </a:t>
            </a:r>
            <a:r>
              <a:rPr lang="zh-CN" sz="2400" b="1" dirty="0"/>
              <a:t>韧性</a:t>
            </a:r>
            <a:r>
              <a:rPr lang="zh-CN" sz="2400" b="1" dirty="0" smtClean="0"/>
              <a:t>提高</a:t>
            </a:r>
            <a:endParaRPr lang="zh-CN" sz="2400" b="1" dirty="0"/>
          </a:p>
          <a:p>
            <a:pPr>
              <a:lnSpc>
                <a:spcPct val="120000"/>
              </a:lnSpc>
              <a:spcBef>
                <a:spcPts val="0"/>
              </a:spcBef>
              <a:buClr>
                <a:srgbClr val="0000CC"/>
              </a:buClr>
              <a:buFont typeface="Wingdings" pitchFamily="2" charset="2"/>
              <a:buChar char="u"/>
            </a:pPr>
            <a:r>
              <a:rPr lang="zh-CN" sz="2400" b="1" dirty="0" smtClean="0"/>
              <a:t>提高</a:t>
            </a:r>
            <a:r>
              <a:rPr lang="zh-CN" sz="2400" b="1" dirty="0"/>
              <a:t>回火稳定性</a:t>
            </a:r>
          </a:p>
          <a:p>
            <a:pPr lvl="1">
              <a:lnSpc>
                <a:spcPct val="120000"/>
              </a:lnSpc>
              <a:spcBef>
                <a:spcPts val="0"/>
              </a:spcBef>
              <a:buFont typeface="Wingdings" pitchFamily="2" charset="2"/>
              <a:buNone/>
            </a:pPr>
            <a:r>
              <a:rPr lang="zh-CN" altLang="zh-CN" sz="2400" b="1" dirty="0">
                <a:latin typeface="华文细黑" pitchFamily="2" charset="-122"/>
                <a:sym typeface="华文细黑" pitchFamily="2" charset="-122"/>
              </a:rPr>
              <a:t>——</a:t>
            </a:r>
            <a:r>
              <a:rPr lang="zh-CN" sz="2400" b="1" dirty="0"/>
              <a:t>同等硬度可提高回火温度</a:t>
            </a:r>
          </a:p>
          <a:p>
            <a:pPr>
              <a:lnSpc>
                <a:spcPct val="120000"/>
              </a:lnSpc>
              <a:spcBef>
                <a:spcPts val="0"/>
              </a:spcBef>
              <a:buClr>
                <a:srgbClr val="0000CC"/>
              </a:buClr>
              <a:buFont typeface="Wingdings" pitchFamily="2" charset="2"/>
              <a:buChar char="u"/>
            </a:pPr>
            <a:r>
              <a:rPr lang="zh-CN" sz="2400" b="1" dirty="0" smtClean="0"/>
              <a:t>细化</a:t>
            </a:r>
            <a:r>
              <a:rPr lang="zh-CN" sz="2400" b="1" dirty="0"/>
              <a:t>碳化物 </a:t>
            </a:r>
          </a:p>
          <a:p>
            <a:pPr lvl="1">
              <a:lnSpc>
                <a:spcPct val="120000"/>
              </a:lnSpc>
              <a:spcBef>
                <a:spcPts val="0"/>
              </a:spcBef>
              <a:buFont typeface="Wingdings" pitchFamily="2" charset="2"/>
              <a:buNone/>
            </a:pPr>
            <a:r>
              <a:rPr lang="zh-CN" altLang="zh-CN" sz="2400" b="1" dirty="0">
                <a:latin typeface="华文细黑" pitchFamily="2" charset="-122"/>
                <a:sym typeface="华文细黑" pitchFamily="2" charset="-122"/>
              </a:rPr>
              <a:t>——</a:t>
            </a:r>
            <a:r>
              <a:rPr lang="zh-CN" sz="2400" b="1" dirty="0"/>
              <a:t>过共析钢：</a:t>
            </a:r>
            <a:r>
              <a:rPr lang="zh-CN" altLang="zh-CN" sz="2400" b="1" dirty="0"/>
              <a:t>Mn</a:t>
            </a:r>
            <a:r>
              <a:rPr lang="zh-CN" sz="2400" b="1" dirty="0"/>
              <a:t>，</a:t>
            </a:r>
            <a:r>
              <a:rPr lang="zh-CN" altLang="zh-CN" sz="2400" b="1" dirty="0"/>
              <a:t>Cr</a:t>
            </a:r>
            <a:r>
              <a:rPr lang="zh-CN" sz="2400" b="1" dirty="0"/>
              <a:t>，</a:t>
            </a:r>
            <a:r>
              <a:rPr lang="zh-CN" altLang="zh-CN" sz="2400" b="1" dirty="0"/>
              <a:t>V</a:t>
            </a:r>
          </a:p>
          <a:p>
            <a:pPr>
              <a:lnSpc>
                <a:spcPct val="120000"/>
              </a:lnSpc>
              <a:spcBef>
                <a:spcPts val="0"/>
              </a:spcBef>
              <a:buClr>
                <a:srgbClr val="0000CC"/>
              </a:buClr>
              <a:buFont typeface="Wingdings" pitchFamily="2" charset="2"/>
              <a:buChar char="u"/>
            </a:pPr>
            <a:r>
              <a:rPr lang="zh-CN" sz="2400" b="1" dirty="0" smtClean="0"/>
              <a:t>控制</a:t>
            </a:r>
            <a:r>
              <a:rPr lang="zh-CN" sz="2400" b="1" dirty="0"/>
              <a:t>非金属夹杂和杂质元素</a:t>
            </a:r>
            <a:endParaRPr lang="zh-CN" sz="2400" dirty="0"/>
          </a:p>
        </p:txBody>
      </p:sp>
      <p:grpSp>
        <p:nvGrpSpPr>
          <p:cNvPr id="2" name="Group 4"/>
          <p:cNvGrpSpPr>
            <a:grpSpLocks/>
          </p:cNvGrpSpPr>
          <p:nvPr/>
        </p:nvGrpSpPr>
        <p:grpSpPr bwMode="auto">
          <a:xfrm>
            <a:off x="5580112" y="2132856"/>
            <a:ext cx="3491405" cy="3889333"/>
            <a:chOff x="0" y="0"/>
            <a:chExt cx="3456" cy="3408"/>
          </a:xfrm>
        </p:grpSpPr>
        <p:pic>
          <p:nvPicPr>
            <p:cNvPr id="30725" name="Picture 5"/>
            <p:cNvPicPr>
              <a:picLocks noChangeAspect="1" noChangeArrowheads="1"/>
            </p:cNvPicPr>
            <p:nvPr/>
          </p:nvPicPr>
          <p:blipFill>
            <a:blip r:embed="rId3" cstate="print"/>
            <a:srcRect/>
            <a:stretch>
              <a:fillRect/>
            </a:stretch>
          </p:blipFill>
          <p:spPr bwMode="auto">
            <a:xfrm>
              <a:off x="0" y="0"/>
              <a:ext cx="3456" cy="3401"/>
            </a:xfrm>
            <a:prstGeom prst="rect">
              <a:avLst/>
            </a:prstGeom>
            <a:noFill/>
            <a:ln w="9525" cmpd="sng">
              <a:solidFill>
                <a:srgbClr val="C00000"/>
              </a:solidFill>
              <a:miter lim="800000"/>
              <a:headEnd/>
              <a:tailEnd/>
            </a:ln>
          </p:spPr>
        </p:pic>
        <p:sp>
          <p:nvSpPr>
            <p:cNvPr id="30726" name="Rectangle 6"/>
            <p:cNvSpPr>
              <a:spLocks noChangeArrowheads="1"/>
            </p:cNvSpPr>
            <p:nvPr/>
          </p:nvSpPr>
          <p:spPr bwMode="auto">
            <a:xfrm>
              <a:off x="0" y="0"/>
              <a:ext cx="3456" cy="3408"/>
            </a:xfrm>
            <a:prstGeom prst="rect">
              <a:avLst/>
            </a:prstGeom>
            <a:noFill/>
            <a:ln w="38100" cap="sq" cmpd="sng">
              <a:solidFill>
                <a:srgbClr val="C00000"/>
              </a:solidFill>
              <a:miter lim="800000"/>
              <a:headEnd/>
              <a:tailEnd/>
            </a:ln>
          </p:spPr>
          <p:txBody>
            <a:bodyPr wrap="none" anchor="ctr"/>
            <a:lstStyle/>
            <a:p>
              <a:endParaRPr lang="zh-CN" altLang="zh-CN">
                <a:sym typeface="Arial" pitchFamily="34" charset="0"/>
              </a:endParaRPr>
            </a:p>
          </p:txBody>
        </p:sp>
      </p:grpSp>
      <p:sp>
        <p:nvSpPr>
          <p:cNvPr id="7" name="椭圆 6"/>
          <p:cNvSpPr/>
          <p:nvPr/>
        </p:nvSpPr>
        <p:spPr bwMode="auto">
          <a:xfrm>
            <a:off x="8489460" y="2881964"/>
            <a:ext cx="394086" cy="288156"/>
          </a:xfrm>
          <a:prstGeom prst="ellipse">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itchFamily="34"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animEffect>
                                      <p:cBhvr>
                                        <p:cTn id="7" dur="500"/>
                                        <p:tgtEl>
                                          <p:spTgt spid="30723">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0723">
                                            <p:txEl>
                                              <p:pRg st="1" end="1"/>
                                            </p:txEl>
                                          </p:spTgt>
                                        </p:tgtEl>
                                        <p:attrNameLst>
                                          <p:attrName>style.visibility</p:attrName>
                                        </p:attrNameLst>
                                      </p:cBhvr>
                                      <p:to>
                                        <p:strVal val="visible"/>
                                      </p:to>
                                    </p:set>
                                    <p:animEffect>
                                      <p:cBhvr>
                                        <p:cTn id="10" dur="500"/>
                                        <p:tgtEl>
                                          <p:spTgt spid="3072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0723">
                                            <p:txEl>
                                              <p:pRg st="2" end="2"/>
                                            </p:txEl>
                                          </p:spTgt>
                                        </p:tgtEl>
                                        <p:attrNameLst>
                                          <p:attrName>style.visibility</p:attrName>
                                        </p:attrNameLst>
                                      </p:cBhvr>
                                      <p:to>
                                        <p:strVal val="visible"/>
                                      </p:to>
                                    </p:set>
                                    <p:animEffect>
                                      <p:cBhvr>
                                        <p:cTn id="15" dur="500"/>
                                        <p:tgtEl>
                                          <p:spTgt spid="30723">
                                            <p:txEl>
                                              <p:pRg st="2" end="2"/>
                                            </p:txEl>
                                          </p:spTgt>
                                        </p:tgtEl>
                                      </p:cBhvr>
                                    </p:animEffect>
                                  </p:childTnLst>
                                </p:cTn>
                              </p:par>
                            </p:childTnLst>
                          </p:cTn>
                        </p:par>
                        <p:par>
                          <p:cTn id="16" fill="hold">
                            <p:stCondLst>
                              <p:cond delay="500"/>
                            </p:stCondLst>
                            <p:childTnLst>
                              <p:par>
                                <p:cTn id="17" presetID="3" presetClass="entr" presetSubtype="1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linds(horizontal)">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linds(horizontal)">
                                      <p:cBhvr>
                                        <p:cTn id="24" dur="500"/>
                                        <p:tgtEl>
                                          <p:spTgt spid="7"/>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30723">
                                            <p:txEl>
                                              <p:pRg st="3" end="3"/>
                                            </p:txEl>
                                          </p:spTgt>
                                        </p:tgtEl>
                                        <p:attrNameLst>
                                          <p:attrName>style.visibility</p:attrName>
                                        </p:attrNameLst>
                                      </p:cBhvr>
                                      <p:to>
                                        <p:strVal val="visible"/>
                                      </p:to>
                                    </p:set>
                                    <p:animEffect>
                                      <p:cBhvr>
                                        <p:cTn id="27" dur="500"/>
                                        <p:tgtEl>
                                          <p:spTgt spid="30723">
                                            <p:txEl>
                                              <p:pRg st="3" end="3"/>
                                            </p:txEl>
                                          </p:spTgt>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0723">
                                            <p:txEl>
                                              <p:pRg st="4" end="4"/>
                                            </p:txEl>
                                          </p:spTgt>
                                        </p:tgtEl>
                                        <p:attrNameLst>
                                          <p:attrName>style.visibility</p:attrName>
                                        </p:attrNameLst>
                                      </p:cBhvr>
                                      <p:to>
                                        <p:strVal val="visible"/>
                                      </p:to>
                                    </p:set>
                                    <p:animEffect>
                                      <p:cBhvr>
                                        <p:cTn id="30" dur="500"/>
                                        <p:tgtEl>
                                          <p:spTgt spid="3072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30723">
                                            <p:txEl>
                                              <p:pRg st="5" end="5"/>
                                            </p:txEl>
                                          </p:spTgt>
                                        </p:tgtEl>
                                        <p:attrNameLst>
                                          <p:attrName>style.visibility</p:attrName>
                                        </p:attrNameLst>
                                      </p:cBhvr>
                                      <p:to>
                                        <p:strVal val="visible"/>
                                      </p:to>
                                    </p:set>
                                    <p:animEffect>
                                      <p:cBhvr>
                                        <p:cTn id="35" dur="500"/>
                                        <p:tgtEl>
                                          <p:spTgt spid="30723">
                                            <p:txEl>
                                              <p:pRg st="5" end="5"/>
                                            </p:txEl>
                                          </p:spTgt>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30723">
                                            <p:txEl>
                                              <p:pRg st="6" end="6"/>
                                            </p:txEl>
                                          </p:spTgt>
                                        </p:tgtEl>
                                        <p:attrNameLst>
                                          <p:attrName>style.visibility</p:attrName>
                                        </p:attrNameLst>
                                      </p:cBhvr>
                                      <p:to>
                                        <p:strVal val="visible"/>
                                      </p:to>
                                    </p:set>
                                    <p:animEffect>
                                      <p:cBhvr>
                                        <p:cTn id="38" dur="500"/>
                                        <p:tgtEl>
                                          <p:spTgt spid="30723">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30723">
                                            <p:txEl>
                                              <p:pRg st="7" end="7"/>
                                            </p:txEl>
                                          </p:spTgt>
                                        </p:tgtEl>
                                        <p:attrNameLst>
                                          <p:attrName>style.visibility</p:attrName>
                                        </p:attrNameLst>
                                      </p:cBhvr>
                                      <p:to>
                                        <p:strVal val="visible"/>
                                      </p:to>
                                    </p:set>
                                    <p:animEffect>
                                      <p:cBhvr>
                                        <p:cTn id="43" dur="500"/>
                                        <p:tgtEl>
                                          <p:spTgt spid="30723">
                                            <p:txEl>
                                              <p:pRg st="7" end="7"/>
                                            </p:txEl>
                                          </p:spTgt>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30723">
                                            <p:txEl>
                                              <p:pRg st="8" end="8"/>
                                            </p:txEl>
                                          </p:spTgt>
                                        </p:tgtEl>
                                        <p:attrNameLst>
                                          <p:attrName>style.visibility</p:attrName>
                                        </p:attrNameLst>
                                      </p:cBhvr>
                                      <p:to>
                                        <p:strVal val="visible"/>
                                      </p:to>
                                    </p:set>
                                    <p:animEffect>
                                      <p:cBhvr>
                                        <p:cTn id="46" dur="500"/>
                                        <p:tgtEl>
                                          <p:spTgt spid="30723">
                                            <p:txEl>
                                              <p:pRg st="8" end="8"/>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30723">
                                            <p:txEl>
                                              <p:pRg st="9" end="9"/>
                                            </p:txEl>
                                          </p:spTgt>
                                        </p:tgtEl>
                                        <p:attrNameLst>
                                          <p:attrName>style.visibility</p:attrName>
                                        </p:attrNameLst>
                                      </p:cBhvr>
                                      <p:to>
                                        <p:strVal val="visible"/>
                                      </p:to>
                                    </p:set>
                                    <p:animEffect>
                                      <p:cBhvr>
                                        <p:cTn id="51" dur="500"/>
                                        <p:tgtEl>
                                          <p:spTgt spid="3072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bldLvl="0" autoUpdateAnimBg="0"/>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p:cNvPicPr>
            <a:picLocks noChangeAspect="1" noChangeArrowheads="1"/>
          </p:cNvPicPr>
          <p:nvPr/>
        </p:nvPicPr>
        <p:blipFill>
          <a:blip r:embed="rId3" cstate="print"/>
          <a:srcRect l="12500" t="9595" r="13971" b="9395"/>
          <a:stretch>
            <a:fillRect/>
          </a:stretch>
        </p:blipFill>
        <p:spPr bwMode="auto">
          <a:xfrm>
            <a:off x="1800572" y="1306314"/>
            <a:ext cx="5219700" cy="4600575"/>
          </a:xfrm>
          <a:prstGeom prst="rect">
            <a:avLst/>
          </a:prstGeom>
          <a:noFill/>
          <a:ln w="9525" cmpd="sng">
            <a:noFill/>
            <a:miter lim="800000"/>
            <a:headEnd/>
            <a:tailEnd/>
          </a:ln>
        </p:spPr>
      </p:pic>
      <p:sp>
        <p:nvSpPr>
          <p:cNvPr id="24" name="矩形 23"/>
          <p:cNvSpPr/>
          <p:nvPr/>
        </p:nvSpPr>
        <p:spPr>
          <a:xfrm>
            <a:off x="2232620" y="692696"/>
            <a:ext cx="3744416" cy="461665"/>
          </a:xfrm>
          <a:prstGeom prst="rect">
            <a:avLst/>
          </a:prstGeom>
          <a:solidFill>
            <a:schemeClr val="bg2">
              <a:lumMod val="20000"/>
              <a:lumOff val="80000"/>
            </a:schemeClr>
          </a:solidFill>
        </p:spPr>
        <p:txBody>
          <a:bodyPr wrap="square">
            <a:spAutoFit/>
          </a:bodyPr>
          <a:lstStyle/>
          <a:p>
            <a:r>
              <a:rPr lang="zh-CN" altLang="en-US" sz="2400" dirty="0" smtClean="0">
                <a:latin typeface="黑体" pitchFamily="2" charset="-122"/>
                <a:ea typeface="黑体" pitchFamily="2" charset="-122"/>
              </a:rPr>
              <a:t>工程结构用钢、零件用钢</a:t>
            </a:r>
            <a:endParaRPr lang="zh-CN" altLang="en-US" sz="2400" dirty="0">
              <a:latin typeface="黑体" pitchFamily="2" charset="-122"/>
              <a:ea typeface="黑体" pitchFamily="2" charset="-122"/>
            </a:endParaRPr>
          </a:p>
        </p:txBody>
      </p:sp>
      <p:cxnSp>
        <p:nvCxnSpPr>
          <p:cNvPr id="25" name="直接箭头连接符 24"/>
          <p:cNvCxnSpPr>
            <a:endCxn id="24" idx="2"/>
          </p:cNvCxnSpPr>
          <p:nvPr/>
        </p:nvCxnSpPr>
        <p:spPr bwMode="auto">
          <a:xfrm flipV="1">
            <a:off x="3384748" y="1154361"/>
            <a:ext cx="720080" cy="288032"/>
          </a:xfrm>
          <a:prstGeom prst="straightConnector1">
            <a:avLst/>
          </a:prstGeom>
          <a:solidFill>
            <a:schemeClr val="accent1"/>
          </a:solidFill>
          <a:ln w="19050" cap="flat" cmpd="sng" algn="ctr">
            <a:solidFill>
              <a:srgbClr val="C00000"/>
            </a:solidFill>
            <a:prstDash val="solid"/>
            <a:round/>
            <a:headEnd type="none" w="med" len="med"/>
            <a:tailEnd type="arrow"/>
          </a:ln>
          <a:effectLst/>
        </p:spPr>
      </p:cxnSp>
      <p:sp>
        <p:nvSpPr>
          <p:cNvPr id="18" name="椭圆 17"/>
          <p:cNvSpPr/>
          <p:nvPr/>
        </p:nvSpPr>
        <p:spPr bwMode="auto">
          <a:xfrm>
            <a:off x="3701919" y="2312051"/>
            <a:ext cx="1501807" cy="381938"/>
          </a:xfrm>
          <a:prstGeom prst="ellipse">
            <a:avLst/>
          </a:prstGeom>
          <a:noFill/>
          <a:ln w="2857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pitchFamily="34"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ox(i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linds(horizontal)">
                                      <p:cBhvr>
                                        <p:cTn id="12" dur="500"/>
                                        <p:tgtEl>
                                          <p:spTgt spid="24"/>
                                        </p:tgtEl>
                                      </p:cBhvr>
                                    </p:animEffect>
                                  </p:childTnLst>
                                </p:cTn>
                              </p:par>
                              <p:par>
                                <p:cTn id="13" presetID="3" presetClass="entr" presetSubtype="1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blinds(horizontal)">
                                      <p:cBhvr>
                                        <p:cTn id="1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rrowheads="1"/>
          </p:cNvSpPr>
          <p:nvPr>
            <p:ph type="title" idx="4294967295"/>
          </p:nvPr>
        </p:nvSpPr>
        <p:spPr>
          <a:xfrm>
            <a:off x="301625" y="381000"/>
            <a:ext cx="8540750" cy="671513"/>
          </a:xfrm>
          <a:prstGeom prst="rect">
            <a:avLst/>
          </a:prstGeom>
          <a:ln/>
        </p:spPr>
        <p:txBody>
          <a:bodyPr/>
          <a:lstStyle/>
          <a:p>
            <a:pPr eaLnBrk="1" hangingPunct="1"/>
            <a:r>
              <a:rPr lang="en-US" altLang="zh-CN" sz="4000" b="1" dirty="0" smtClean="0">
                <a:latin typeface="黑体" pitchFamily="2" charset="-122"/>
                <a:ea typeface="黑体" pitchFamily="2" charset="-122"/>
              </a:rPr>
              <a:t>7.1.2 </a:t>
            </a:r>
            <a:r>
              <a:rPr lang="zh-CN" sz="4000" b="1" dirty="0" smtClean="0">
                <a:latin typeface="黑体" pitchFamily="2" charset="-122"/>
                <a:ea typeface="黑体" pitchFamily="2" charset="-122"/>
              </a:rPr>
              <a:t>结构钢及</a:t>
            </a:r>
            <a:r>
              <a:rPr lang="zh-CN" sz="4000" b="1" dirty="0">
                <a:latin typeface="黑体" pitchFamily="2" charset="-122"/>
                <a:ea typeface="黑体" pitchFamily="2" charset="-122"/>
              </a:rPr>
              <a:t>应用</a:t>
            </a:r>
            <a:endParaRPr lang="zh-CN" sz="4800" b="1" dirty="0">
              <a:latin typeface="黑体" pitchFamily="2" charset="-122"/>
              <a:ea typeface="黑体" pitchFamily="2" charset="-122"/>
            </a:endParaRPr>
          </a:p>
        </p:txBody>
      </p:sp>
      <p:sp>
        <p:nvSpPr>
          <p:cNvPr id="35843" name="Rectangle 3"/>
          <p:cNvSpPr>
            <a:spLocks noGrp="1" noRot="1" noChangeArrowheads="1"/>
          </p:cNvSpPr>
          <p:nvPr>
            <p:ph type="body" idx="4294967295"/>
          </p:nvPr>
        </p:nvSpPr>
        <p:spPr>
          <a:xfrm>
            <a:off x="301625" y="1271266"/>
            <a:ext cx="8540750" cy="3309862"/>
          </a:xfrm>
          <a:ln/>
        </p:spPr>
        <p:txBody>
          <a:bodyPr/>
          <a:lstStyle/>
          <a:p>
            <a:pPr marL="590550" indent="-533400" eaLnBrk="1" hangingPunct="1">
              <a:lnSpc>
                <a:spcPct val="120000"/>
              </a:lnSpc>
              <a:spcBef>
                <a:spcPts val="600"/>
              </a:spcBef>
              <a:buFont typeface="Wingdings" pitchFamily="2" charset="2"/>
              <a:buNone/>
            </a:pPr>
            <a:r>
              <a:rPr lang="zh-CN" altLang="en-US" dirty="0" smtClean="0"/>
              <a:t>一、结构钢</a:t>
            </a:r>
            <a:r>
              <a:rPr lang="zh-CN" altLang="en-US" dirty="0"/>
              <a:t>类别与牌号</a:t>
            </a:r>
          </a:p>
          <a:p>
            <a:pPr marL="590550" lvl="1" indent="-533400" eaLnBrk="1" hangingPunct="1">
              <a:lnSpc>
                <a:spcPct val="120000"/>
              </a:lnSpc>
              <a:spcBef>
                <a:spcPts val="600"/>
              </a:spcBef>
              <a:buClr>
                <a:schemeClr val="folHlink"/>
              </a:buClr>
              <a:buNone/>
            </a:pPr>
            <a:r>
              <a:rPr lang="en-US" altLang="zh-CN" dirty="0" smtClean="0">
                <a:solidFill>
                  <a:srgbClr val="0000CC"/>
                </a:solidFill>
                <a:latin typeface="黑体" pitchFamily="2" charset="-122"/>
                <a:ea typeface="黑体" pitchFamily="2" charset="-122"/>
              </a:rPr>
              <a:t>1. </a:t>
            </a:r>
            <a:r>
              <a:rPr lang="zh-CN" altLang="en-US" dirty="0" smtClean="0">
                <a:solidFill>
                  <a:srgbClr val="0000CC"/>
                </a:solidFill>
                <a:latin typeface="黑体" pitchFamily="2" charset="-122"/>
                <a:ea typeface="黑体" pitchFamily="2" charset="-122"/>
              </a:rPr>
              <a:t>工程</a:t>
            </a:r>
            <a:r>
              <a:rPr lang="zh-CN" altLang="en-US" dirty="0">
                <a:solidFill>
                  <a:srgbClr val="0000CC"/>
                </a:solidFill>
                <a:latin typeface="黑体" pitchFamily="2" charset="-122"/>
                <a:ea typeface="黑体" pitchFamily="2" charset="-122"/>
              </a:rPr>
              <a:t>结构用钢</a:t>
            </a:r>
            <a:r>
              <a:rPr lang="zh-CN" altLang="en-US" sz="2400" dirty="0"/>
              <a:t>（建筑、桥梁、车</a:t>
            </a:r>
            <a:r>
              <a:rPr lang="en-US" sz="2400" dirty="0"/>
              <a:t>/</a:t>
            </a:r>
            <a:r>
              <a:rPr lang="zh-CN" altLang="en-US" sz="2400" dirty="0"/>
              <a:t>船等构架、塔</a:t>
            </a:r>
            <a:r>
              <a:rPr lang="en-US" sz="2400" dirty="0"/>
              <a:t>/</a:t>
            </a:r>
            <a:r>
              <a:rPr lang="zh-CN" altLang="en-US" sz="2400" dirty="0"/>
              <a:t>架</a:t>
            </a:r>
            <a:r>
              <a:rPr lang="en-US" sz="2400" dirty="0"/>
              <a:t>/</a:t>
            </a:r>
            <a:r>
              <a:rPr lang="zh-CN" altLang="en-US" sz="2400" dirty="0"/>
              <a:t>粱</a:t>
            </a:r>
            <a:r>
              <a:rPr lang="en-US" sz="2400" dirty="0"/>
              <a:t>/</a:t>
            </a:r>
            <a:r>
              <a:rPr lang="zh-CN" altLang="en-US" sz="2400" dirty="0"/>
              <a:t>臂等）</a:t>
            </a:r>
          </a:p>
          <a:p>
            <a:pPr marL="990600" lvl="2" indent="-533400" eaLnBrk="1" hangingPunct="1">
              <a:lnSpc>
                <a:spcPct val="120000"/>
              </a:lnSpc>
              <a:spcBef>
                <a:spcPts val="600"/>
              </a:spcBef>
              <a:buClr>
                <a:srgbClr val="0000CC"/>
              </a:buClr>
              <a:buFont typeface="Wingdings" pitchFamily="2" charset="2"/>
              <a:buChar char="u"/>
            </a:pPr>
            <a:r>
              <a:rPr lang="zh-CN" altLang="en-US" dirty="0"/>
              <a:t>普通碳素结构钢</a:t>
            </a:r>
          </a:p>
          <a:p>
            <a:pPr marL="990600" lvl="2" indent="-533400" eaLnBrk="1" hangingPunct="1">
              <a:lnSpc>
                <a:spcPct val="120000"/>
              </a:lnSpc>
              <a:spcBef>
                <a:spcPts val="600"/>
              </a:spcBef>
              <a:buClr>
                <a:srgbClr val="0000CC"/>
              </a:buClr>
              <a:buFont typeface="Wingdings" pitchFamily="2" charset="2"/>
              <a:buChar char="u"/>
            </a:pPr>
            <a:r>
              <a:rPr lang="zh-CN" altLang="en-US" dirty="0"/>
              <a:t>低合金高强度结构钢</a:t>
            </a:r>
          </a:p>
          <a:p>
            <a:pPr marL="1447800" lvl="3" indent="-533400" eaLnBrk="1" hangingPunct="1">
              <a:lnSpc>
                <a:spcPct val="120000"/>
              </a:lnSpc>
              <a:spcBef>
                <a:spcPts val="600"/>
              </a:spcBef>
              <a:buClr>
                <a:srgbClr val="7030A0"/>
              </a:buClr>
            </a:pPr>
            <a:r>
              <a:rPr lang="zh-CN" altLang="en-US" dirty="0"/>
              <a:t>牌号：</a:t>
            </a:r>
            <a:r>
              <a:rPr lang="zh-CN" altLang="en-US" dirty="0" smtClean="0"/>
              <a:t>QxxxA</a:t>
            </a:r>
            <a:endParaRPr lang="zh-CN" altLang="en-US" dirty="0"/>
          </a:p>
        </p:txBody>
      </p:sp>
      <p:sp>
        <p:nvSpPr>
          <p:cNvPr id="6" name="矩形 5"/>
          <p:cNvSpPr/>
          <p:nvPr/>
        </p:nvSpPr>
        <p:spPr>
          <a:xfrm>
            <a:off x="1187624" y="4503056"/>
            <a:ext cx="7346390" cy="1806264"/>
          </a:xfrm>
          <a:prstGeom prst="rect">
            <a:avLst/>
          </a:prstGeom>
        </p:spPr>
        <p:txBody>
          <a:bodyPr wrap="square">
            <a:spAutoFit/>
          </a:bodyPr>
          <a:lstStyle/>
          <a:p>
            <a:pPr marL="533400" lvl="1" indent="-533400" defTabSz="0" eaLnBrk="1" hangingPunct="1">
              <a:lnSpc>
                <a:spcPct val="120000"/>
              </a:lnSpc>
              <a:spcBef>
                <a:spcPts val="0"/>
              </a:spcBef>
              <a:buClr>
                <a:srgbClr val="FF6600"/>
              </a:buClr>
            </a:pPr>
            <a:r>
              <a:rPr lang="zh-CN" altLang="en-US" sz="2400" b="1" dirty="0" smtClean="0">
                <a:latin typeface="楷体_GB2312" pitchFamily="49" charset="-122"/>
                <a:ea typeface="楷体_GB2312" pitchFamily="49" charset="-122"/>
              </a:rPr>
              <a:t>主要依据钢材的</a:t>
            </a:r>
            <a:r>
              <a:rPr lang="zh-CN" altLang="en-US" sz="2400" b="1" dirty="0" smtClean="0">
                <a:solidFill>
                  <a:srgbClr val="C00000"/>
                </a:solidFill>
                <a:latin typeface="楷体_GB2312" pitchFamily="49" charset="-122"/>
                <a:ea typeface="楷体_GB2312" pitchFamily="49" charset="-122"/>
              </a:rPr>
              <a:t>屈服强度数值</a:t>
            </a:r>
            <a:r>
              <a:rPr lang="zh-CN" altLang="en-US" sz="2400" b="1" dirty="0" smtClean="0">
                <a:latin typeface="楷体_GB2312" pitchFamily="49" charset="-122"/>
                <a:ea typeface="楷体_GB2312" pitchFamily="49" charset="-122"/>
              </a:rPr>
              <a:t>进行划分</a:t>
            </a:r>
          </a:p>
          <a:p>
            <a:pPr marL="990600" lvl="2" indent="-533400" defTabSz="0" eaLnBrk="1" hangingPunct="1">
              <a:lnSpc>
                <a:spcPct val="120000"/>
              </a:lnSpc>
              <a:spcBef>
                <a:spcPts val="0"/>
              </a:spcBef>
              <a:buClr>
                <a:srgbClr val="7030A0"/>
              </a:buClr>
              <a:buFont typeface="+mj-lt"/>
              <a:buAutoNum type="alphaLcParenR"/>
            </a:pPr>
            <a:r>
              <a:rPr lang="en-US" altLang="zh-CN" sz="2400" b="1" kern="0" dirty="0" smtClean="0">
                <a:solidFill>
                  <a:srgbClr val="000000"/>
                </a:solidFill>
                <a:latin typeface="楷体_GB2312" pitchFamily="49" charset="-122"/>
                <a:ea typeface="楷体_GB2312" pitchFamily="49" charset="-122"/>
                <a:sym typeface="Arial" pitchFamily="34" charset="0"/>
              </a:rPr>
              <a:t>Q</a:t>
            </a:r>
            <a:r>
              <a:rPr lang="en-US" altLang="zh-CN" sz="2400" b="1" kern="0" dirty="0" smtClean="0">
                <a:solidFill>
                  <a:srgbClr val="000000"/>
                </a:solidFill>
                <a:latin typeface="楷体_GB2312" pitchFamily="49" charset="-122"/>
                <a:ea typeface="楷体_GB2312" pitchFamily="49" charset="-122"/>
                <a:sym typeface="华文细黑" pitchFamily="2" charset="-122"/>
              </a:rPr>
              <a:t>——</a:t>
            </a:r>
            <a:r>
              <a:rPr lang="zh-CN" altLang="en-US" sz="2400" b="1" kern="0" dirty="0" smtClean="0">
                <a:solidFill>
                  <a:srgbClr val="000000"/>
                </a:solidFill>
                <a:latin typeface="楷体_GB2312" pitchFamily="49" charset="-122"/>
                <a:ea typeface="楷体_GB2312" pitchFamily="49" charset="-122"/>
                <a:sym typeface="Arial" pitchFamily="34" charset="0"/>
              </a:rPr>
              <a:t>代表钢的屈服点字母</a:t>
            </a:r>
          </a:p>
          <a:p>
            <a:pPr marL="990600" lvl="2" indent="-533400" defTabSz="0" eaLnBrk="1" hangingPunct="1">
              <a:lnSpc>
                <a:spcPct val="120000"/>
              </a:lnSpc>
              <a:spcBef>
                <a:spcPts val="0"/>
              </a:spcBef>
              <a:buClr>
                <a:srgbClr val="7030A0"/>
              </a:buClr>
              <a:buFont typeface="+mj-lt"/>
              <a:buAutoNum type="alphaLcParenR"/>
            </a:pPr>
            <a:r>
              <a:rPr lang="zh-CN" altLang="en-US" sz="2400" b="1" kern="0" dirty="0" smtClean="0">
                <a:solidFill>
                  <a:srgbClr val="000000"/>
                </a:solidFill>
                <a:latin typeface="楷体_GB2312" pitchFamily="49" charset="-122"/>
                <a:ea typeface="楷体_GB2312" pitchFamily="49" charset="-122"/>
                <a:sym typeface="Arial" pitchFamily="34" charset="0"/>
              </a:rPr>
              <a:t>xxx</a:t>
            </a:r>
            <a:r>
              <a:rPr lang="en-US" altLang="zh-CN" sz="2400" b="1" kern="0" dirty="0" smtClean="0">
                <a:solidFill>
                  <a:srgbClr val="000000"/>
                </a:solidFill>
                <a:latin typeface="楷体_GB2312" pitchFamily="49" charset="-122"/>
                <a:ea typeface="楷体_GB2312" pitchFamily="49" charset="-122"/>
                <a:sym typeface="华文细黑" pitchFamily="2" charset="-122"/>
              </a:rPr>
              <a:t>——</a:t>
            </a:r>
            <a:r>
              <a:rPr lang="zh-CN" altLang="en-US" sz="2400" b="1" kern="0" dirty="0" smtClean="0">
                <a:solidFill>
                  <a:srgbClr val="000000"/>
                </a:solidFill>
                <a:latin typeface="楷体_GB2312" pitchFamily="49" charset="-122"/>
                <a:ea typeface="楷体_GB2312" pitchFamily="49" charset="-122"/>
                <a:sym typeface="Arial" pitchFamily="34" charset="0"/>
              </a:rPr>
              <a:t>厚度（或直径）不大于</a:t>
            </a:r>
            <a:r>
              <a:rPr lang="en-US" altLang="zh-CN" sz="2400" b="1" kern="0" dirty="0" err="1" smtClean="0">
                <a:solidFill>
                  <a:srgbClr val="000000"/>
                </a:solidFill>
                <a:latin typeface="楷体_GB2312" pitchFamily="49" charset="-122"/>
                <a:ea typeface="楷体_GB2312" pitchFamily="49" charset="-122"/>
                <a:sym typeface="Arial" pitchFamily="34" charset="0"/>
              </a:rPr>
              <a:t>16mm</a:t>
            </a:r>
            <a:r>
              <a:rPr lang="zh-CN" altLang="en-US" sz="2400" b="1" kern="0" dirty="0" smtClean="0">
                <a:solidFill>
                  <a:srgbClr val="000000"/>
                </a:solidFill>
                <a:latin typeface="楷体_GB2312" pitchFamily="49" charset="-122"/>
                <a:ea typeface="楷体_GB2312" pitchFamily="49" charset="-122"/>
                <a:sym typeface="Arial" pitchFamily="34" charset="0"/>
              </a:rPr>
              <a:t>的钢的</a:t>
            </a:r>
            <a:r>
              <a:rPr lang="zh-CN" altLang="en-US" sz="2400" b="1" kern="0" dirty="0" smtClean="0">
                <a:solidFill>
                  <a:srgbClr val="C00000"/>
                </a:solidFill>
                <a:latin typeface="楷体_GB2312" pitchFamily="49" charset="-122"/>
                <a:ea typeface="楷体_GB2312" pitchFamily="49" charset="-122"/>
                <a:sym typeface="Arial" pitchFamily="34" charset="0"/>
              </a:rPr>
              <a:t>屈服强度数值</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5843">
                                            <p:txEl>
                                              <p:pRg st="4" end="4"/>
                                            </p:txEl>
                                          </p:spTgt>
                                        </p:tgtEl>
                                        <p:attrNameLst>
                                          <p:attrName>style.visibility</p:attrName>
                                        </p:attrNameLst>
                                      </p:cBhvr>
                                      <p:to>
                                        <p:strVal val="visible"/>
                                      </p:to>
                                    </p:set>
                                    <p:animEffect transition="in" filter="box(in)">
                                      <p:cBhvr>
                                        <p:cTn id="7" dur="500"/>
                                        <p:tgtEl>
                                          <p:spTgt spid="35843">
                                            <p:txEl>
                                              <p:pRg st="4" end="4"/>
                                            </p:txEl>
                                          </p:spTgt>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box(in)">
                                      <p:cBhvr>
                                        <p:cTn id="11" dur="500"/>
                                        <p:tgtEl>
                                          <p:spTgt spid="6">
                                            <p:txEl>
                                              <p:pRg st="0" end="0"/>
                                            </p:txEl>
                                          </p:spTgt>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blinds(horizontal)">
                                      <p:cBhvr>
                                        <p:cTn id="15" dur="500"/>
                                        <p:tgtEl>
                                          <p:spTgt spid="6">
                                            <p:txEl>
                                              <p:pRg st="1" end="1"/>
                                            </p:txEl>
                                          </p:spTgt>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blinds(horizontal)">
                                      <p:cBhvr>
                                        <p:cTn id="19"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Rot="1" noChangeArrowheads="1"/>
          </p:cNvSpPr>
          <p:nvPr>
            <p:ph type="body" idx="4294967295"/>
          </p:nvPr>
        </p:nvSpPr>
        <p:spPr>
          <a:xfrm>
            <a:off x="301625" y="476672"/>
            <a:ext cx="8540750" cy="2592164"/>
          </a:xfrm>
          <a:ln/>
        </p:spPr>
        <p:txBody>
          <a:bodyPr/>
          <a:lstStyle/>
          <a:p>
            <a:pPr marL="590550" lvl="1" indent="-533400" eaLnBrk="1" hangingPunct="1">
              <a:buClr>
                <a:srgbClr val="7030A0"/>
              </a:buClr>
              <a:buFont typeface="Wingdings" pitchFamily="2" charset="2"/>
              <a:buChar char="Ø"/>
            </a:pPr>
            <a:r>
              <a:rPr lang="zh-CN" altLang="en-US" sz="2400" dirty="0" smtClean="0"/>
              <a:t>牌号</a:t>
            </a:r>
            <a:r>
              <a:rPr lang="zh-CN" altLang="en-US" sz="2400" dirty="0"/>
              <a:t>：</a:t>
            </a:r>
            <a:r>
              <a:rPr lang="zh-CN" altLang="en-US" sz="2400" dirty="0" smtClean="0"/>
              <a:t>QxxxA</a:t>
            </a:r>
            <a:endParaRPr lang="zh-CN" altLang="en-US" sz="2400" dirty="0"/>
          </a:p>
        </p:txBody>
      </p:sp>
      <p:sp>
        <p:nvSpPr>
          <p:cNvPr id="35844" name="Text Box 4"/>
          <p:cNvSpPr>
            <a:spLocks noChangeArrowheads="1"/>
          </p:cNvSpPr>
          <p:nvPr/>
        </p:nvSpPr>
        <p:spPr bwMode="auto">
          <a:xfrm>
            <a:off x="5292255" y="3111351"/>
            <a:ext cx="3240185" cy="2308324"/>
          </a:xfrm>
          <a:prstGeom prst="rect">
            <a:avLst/>
          </a:prstGeom>
          <a:noFill/>
          <a:ln w="19050" cmpd="sng">
            <a:solidFill>
              <a:srgbClr val="0000FF"/>
            </a:solidFill>
            <a:miter lim="800000"/>
            <a:headEnd/>
            <a:tailEnd/>
          </a:ln>
        </p:spPr>
        <p:txBody>
          <a:bodyPr wrap="square">
            <a:spAutoFit/>
          </a:bodyPr>
          <a:lstStyle/>
          <a:p>
            <a:pPr>
              <a:buClr>
                <a:schemeClr val="hlink"/>
              </a:buClr>
              <a:buSzPct val="100000"/>
            </a:pPr>
            <a:r>
              <a:rPr lang="zh-CN" altLang="en-US" sz="2400" b="1" dirty="0">
                <a:ea typeface="黑体" pitchFamily="2" charset="-122"/>
              </a:rPr>
              <a:t>低合金高强度结构钢</a:t>
            </a:r>
          </a:p>
          <a:p>
            <a:pPr>
              <a:buClr>
                <a:srgbClr val="7030A0"/>
              </a:buClr>
              <a:buSzPct val="100000"/>
              <a:buFont typeface="Wingdings" pitchFamily="2" charset="2"/>
              <a:buChar char="l"/>
            </a:pPr>
            <a:r>
              <a:rPr lang="zh-CN" altLang="en-US" sz="2400" dirty="0">
                <a:sym typeface="Arial" pitchFamily="34" charset="0"/>
              </a:rPr>
              <a:t> </a:t>
            </a:r>
            <a:r>
              <a:rPr lang="en-US" sz="2400" dirty="0" smtClean="0">
                <a:sym typeface="Arial" pitchFamily="34" charset="0"/>
              </a:rPr>
              <a:t>A</a:t>
            </a:r>
            <a:r>
              <a:rPr lang="zh-CN" altLang="en-US" sz="2400" dirty="0">
                <a:sym typeface="Arial" pitchFamily="34" charset="0"/>
              </a:rPr>
              <a:t>（</a:t>
            </a:r>
            <a:r>
              <a:rPr lang="en-US" sz="2400" dirty="0" err="1">
                <a:sym typeface="Arial" pitchFamily="34" charset="0"/>
              </a:rPr>
              <a:t>S,P</a:t>
            </a:r>
            <a:r>
              <a:rPr lang="en-US" sz="2400" dirty="0">
                <a:sym typeface="Arial" pitchFamily="34" charset="0"/>
              </a:rPr>
              <a:t> ≤0.045</a:t>
            </a:r>
            <a:r>
              <a:rPr lang="zh-CN" altLang="en-US" sz="2400" dirty="0">
                <a:sym typeface="Arial" pitchFamily="34" charset="0"/>
              </a:rPr>
              <a:t>％）</a:t>
            </a:r>
          </a:p>
          <a:p>
            <a:pPr>
              <a:buClr>
                <a:srgbClr val="7030A0"/>
              </a:buClr>
              <a:buSzPct val="100000"/>
              <a:buFont typeface="Wingdings" pitchFamily="2" charset="2"/>
              <a:buChar char="l"/>
            </a:pPr>
            <a:r>
              <a:rPr lang="zh-CN" altLang="en-US" sz="2400" dirty="0" smtClean="0">
                <a:sym typeface="Arial" pitchFamily="34" charset="0"/>
              </a:rPr>
              <a:t> </a:t>
            </a:r>
            <a:r>
              <a:rPr lang="en-US" sz="2400" dirty="0">
                <a:sym typeface="Arial" pitchFamily="34" charset="0"/>
              </a:rPr>
              <a:t>B </a:t>
            </a:r>
            <a:r>
              <a:rPr lang="zh-CN" altLang="en-US" sz="2400" dirty="0">
                <a:sym typeface="Arial" pitchFamily="34" charset="0"/>
              </a:rPr>
              <a:t>（</a:t>
            </a:r>
            <a:r>
              <a:rPr lang="en-US" sz="2400" dirty="0" err="1">
                <a:sym typeface="Arial" pitchFamily="34" charset="0"/>
              </a:rPr>
              <a:t>S,P</a:t>
            </a:r>
            <a:r>
              <a:rPr lang="en-US" sz="2400" dirty="0">
                <a:sym typeface="Arial" pitchFamily="34" charset="0"/>
              </a:rPr>
              <a:t> ≤0.040</a:t>
            </a:r>
            <a:r>
              <a:rPr lang="zh-CN" altLang="en-US" sz="2400" dirty="0">
                <a:sym typeface="Arial" pitchFamily="34" charset="0"/>
              </a:rPr>
              <a:t>％） </a:t>
            </a:r>
          </a:p>
          <a:p>
            <a:pPr>
              <a:buClr>
                <a:srgbClr val="7030A0"/>
              </a:buClr>
              <a:buSzPct val="100000"/>
              <a:buFont typeface="Wingdings" pitchFamily="2" charset="2"/>
              <a:buChar char="l"/>
            </a:pPr>
            <a:r>
              <a:rPr lang="zh-CN" altLang="en-US" sz="2400" dirty="0">
                <a:sym typeface="Arial" pitchFamily="34" charset="0"/>
              </a:rPr>
              <a:t> </a:t>
            </a:r>
            <a:r>
              <a:rPr lang="en-US" sz="2400" dirty="0" smtClean="0">
                <a:sym typeface="Arial" pitchFamily="34" charset="0"/>
              </a:rPr>
              <a:t>C </a:t>
            </a:r>
            <a:r>
              <a:rPr lang="zh-CN" altLang="en-US" sz="2400" dirty="0">
                <a:sym typeface="Arial" pitchFamily="34" charset="0"/>
              </a:rPr>
              <a:t>（</a:t>
            </a:r>
            <a:r>
              <a:rPr lang="en-US" sz="2400" dirty="0" err="1">
                <a:sym typeface="Arial" pitchFamily="34" charset="0"/>
              </a:rPr>
              <a:t>S,P</a:t>
            </a:r>
            <a:r>
              <a:rPr lang="en-US" sz="2400" dirty="0">
                <a:sym typeface="Arial" pitchFamily="34" charset="0"/>
              </a:rPr>
              <a:t> ≤0.035</a:t>
            </a:r>
            <a:r>
              <a:rPr lang="zh-CN" altLang="en-US" sz="2400" dirty="0">
                <a:sym typeface="Arial" pitchFamily="34" charset="0"/>
              </a:rPr>
              <a:t>％）</a:t>
            </a:r>
          </a:p>
          <a:p>
            <a:pPr>
              <a:buClr>
                <a:srgbClr val="7030A0"/>
              </a:buClr>
              <a:buSzPct val="100000"/>
              <a:buFont typeface="Wingdings" pitchFamily="2" charset="2"/>
              <a:buChar char="l"/>
            </a:pPr>
            <a:r>
              <a:rPr lang="zh-CN" altLang="en-US" sz="2400" dirty="0">
                <a:sym typeface="Arial" pitchFamily="34" charset="0"/>
              </a:rPr>
              <a:t> </a:t>
            </a:r>
            <a:r>
              <a:rPr lang="en-US" sz="2400" dirty="0" smtClean="0">
                <a:sym typeface="Arial" pitchFamily="34" charset="0"/>
              </a:rPr>
              <a:t>D </a:t>
            </a:r>
            <a:r>
              <a:rPr lang="zh-CN" altLang="en-US" sz="2400" dirty="0">
                <a:sym typeface="Arial" pitchFamily="34" charset="0"/>
              </a:rPr>
              <a:t>（</a:t>
            </a:r>
            <a:r>
              <a:rPr lang="en-US" sz="2400" dirty="0" err="1">
                <a:sym typeface="Arial" pitchFamily="34" charset="0"/>
              </a:rPr>
              <a:t>S,P</a:t>
            </a:r>
            <a:r>
              <a:rPr lang="en-US" sz="2400" dirty="0">
                <a:sym typeface="Arial" pitchFamily="34" charset="0"/>
              </a:rPr>
              <a:t> ≤0.030</a:t>
            </a:r>
            <a:r>
              <a:rPr lang="zh-CN" altLang="en-US" sz="2400" dirty="0">
                <a:sym typeface="Arial" pitchFamily="34" charset="0"/>
              </a:rPr>
              <a:t>％）</a:t>
            </a:r>
          </a:p>
          <a:p>
            <a:pPr>
              <a:buClr>
                <a:srgbClr val="7030A0"/>
              </a:buClr>
              <a:buSzPct val="100000"/>
              <a:buFont typeface="Wingdings" pitchFamily="2" charset="2"/>
              <a:buChar char="l"/>
            </a:pPr>
            <a:r>
              <a:rPr lang="zh-CN" altLang="en-US" sz="2400" dirty="0" smtClean="0">
                <a:sym typeface="Arial" pitchFamily="34" charset="0"/>
              </a:rPr>
              <a:t> </a:t>
            </a:r>
            <a:r>
              <a:rPr lang="en-US" sz="2400" dirty="0">
                <a:sym typeface="Arial" pitchFamily="34" charset="0"/>
              </a:rPr>
              <a:t>E </a:t>
            </a:r>
            <a:r>
              <a:rPr lang="zh-CN" altLang="en-US" sz="2400" dirty="0">
                <a:sym typeface="Arial" pitchFamily="34" charset="0"/>
              </a:rPr>
              <a:t>（</a:t>
            </a:r>
            <a:r>
              <a:rPr lang="en-US" sz="2400" dirty="0" err="1">
                <a:sym typeface="Arial" pitchFamily="34" charset="0"/>
              </a:rPr>
              <a:t>S,P</a:t>
            </a:r>
            <a:r>
              <a:rPr lang="en-US" sz="2400" dirty="0">
                <a:sym typeface="Arial" pitchFamily="34" charset="0"/>
              </a:rPr>
              <a:t> ≤0.025</a:t>
            </a:r>
            <a:r>
              <a:rPr lang="zh-CN" altLang="en-US" sz="2400" dirty="0">
                <a:sym typeface="Arial" pitchFamily="34" charset="0"/>
              </a:rPr>
              <a:t>％）</a:t>
            </a:r>
            <a:endParaRPr lang="zh-CN" altLang="en-US" sz="2400" dirty="0"/>
          </a:p>
        </p:txBody>
      </p:sp>
      <p:sp>
        <p:nvSpPr>
          <p:cNvPr id="5" name="矩形 4"/>
          <p:cNvSpPr/>
          <p:nvPr/>
        </p:nvSpPr>
        <p:spPr>
          <a:xfrm>
            <a:off x="395536" y="3111351"/>
            <a:ext cx="4608512" cy="1938992"/>
          </a:xfrm>
          <a:prstGeom prst="rect">
            <a:avLst/>
          </a:prstGeom>
          <a:ln w="19050">
            <a:solidFill>
              <a:srgbClr val="0000FF"/>
            </a:solidFill>
          </a:ln>
        </p:spPr>
        <p:txBody>
          <a:bodyPr wrap="square">
            <a:spAutoFit/>
          </a:bodyPr>
          <a:lstStyle/>
          <a:p>
            <a:pPr marL="228600" indent="-228600" defTabSz="0" eaLnBrk="1" hangingPunct="1">
              <a:spcBef>
                <a:spcPts val="0"/>
              </a:spcBef>
              <a:buClr>
                <a:srgbClr val="800080"/>
              </a:buClr>
              <a:buSzPct val="115000"/>
            </a:pPr>
            <a:r>
              <a:rPr lang="zh-CN" altLang="en-US" sz="2400" b="1" kern="0" dirty="0" smtClean="0">
                <a:solidFill>
                  <a:srgbClr val="000000"/>
                </a:solidFill>
                <a:latin typeface="黑体" pitchFamily="2" charset="-122"/>
                <a:ea typeface="黑体" pitchFamily="2" charset="-122"/>
                <a:sym typeface="Arial" pitchFamily="34" charset="0"/>
              </a:rPr>
              <a:t>普通碳素结构钢</a:t>
            </a:r>
          </a:p>
          <a:p>
            <a:pPr marL="228600" indent="-228600" defTabSz="0" eaLnBrk="1" hangingPunct="1">
              <a:spcBef>
                <a:spcPts val="0"/>
              </a:spcBef>
              <a:buClr>
                <a:srgbClr val="800080"/>
              </a:buClr>
              <a:buSzPct val="100000"/>
              <a:buFont typeface="Wingdings" pitchFamily="2" charset="2"/>
              <a:buChar char="l"/>
            </a:pPr>
            <a:r>
              <a:rPr lang="en-US" altLang="zh-CN" sz="2400" kern="0" dirty="0" smtClean="0">
                <a:solidFill>
                  <a:srgbClr val="000000"/>
                </a:solidFill>
                <a:latin typeface="Arial"/>
                <a:ea typeface="华文细黑" pitchFamily="2" charset="-122"/>
                <a:sym typeface="Arial" pitchFamily="34" charset="0"/>
              </a:rPr>
              <a:t>A</a:t>
            </a:r>
            <a:r>
              <a:rPr lang="zh-CN" altLang="en-US" sz="2400" kern="0" dirty="0" smtClean="0">
                <a:solidFill>
                  <a:srgbClr val="000000"/>
                </a:solidFill>
                <a:latin typeface="Arial"/>
                <a:ea typeface="华文细黑" pitchFamily="2" charset="-122"/>
                <a:sym typeface="Arial" pitchFamily="34" charset="0"/>
              </a:rPr>
              <a:t>（</a:t>
            </a:r>
            <a:r>
              <a:rPr lang="en-US" altLang="zh-CN" sz="2400" kern="0" dirty="0" err="1" smtClean="0">
                <a:solidFill>
                  <a:srgbClr val="000000"/>
                </a:solidFill>
                <a:latin typeface="Arial"/>
                <a:ea typeface="华文细黑" pitchFamily="2" charset="-122"/>
                <a:sym typeface="Arial" pitchFamily="34" charset="0"/>
              </a:rPr>
              <a:t>S≤0.050</a:t>
            </a:r>
            <a:r>
              <a:rPr lang="zh-CN" altLang="en-US" sz="2400" kern="0" dirty="0" smtClean="0">
                <a:solidFill>
                  <a:srgbClr val="000000"/>
                </a:solidFill>
                <a:latin typeface="Arial"/>
                <a:ea typeface="华文细黑" pitchFamily="2" charset="-122"/>
                <a:sym typeface="Arial" pitchFamily="34" charset="0"/>
              </a:rPr>
              <a:t>％；</a:t>
            </a:r>
            <a:r>
              <a:rPr lang="en-US" altLang="zh-CN" sz="2400" kern="0" dirty="0" smtClean="0">
                <a:solidFill>
                  <a:srgbClr val="000000"/>
                </a:solidFill>
                <a:latin typeface="Arial"/>
                <a:ea typeface="华文细黑" pitchFamily="2" charset="-122"/>
                <a:sym typeface="Arial" pitchFamily="34" charset="0"/>
              </a:rPr>
              <a:t>P ≤0.045</a:t>
            </a:r>
            <a:r>
              <a:rPr lang="zh-CN" altLang="en-US" sz="2400" kern="0" dirty="0" smtClean="0">
                <a:solidFill>
                  <a:srgbClr val="000000"/>
                </a:solidFill>
                <a:latin typeface="Arial"/>
                <a:ea typeface="华文细黑" pitchFamily="2" charset="-122"/>
                <a:sym typeface="Arial" pitchFamily="34" charset="0"/>
              </a:rPr>
              <a:t>％）</a:t>
            </a:r>
          </a:p>
          <a:p>
            <a:pPr marL="228600" indent="-228600" defTabSz="0" eaLnBrk="1" hangingPunct="1">
              <a:spcBef>
                <a:spcPts val="0"/>
              </a:spcBef>
              <a:buClr>
                <a:srgbClr val="800080"/>
              </a:buClr>
              <a:buSzPct val="100000"/>
              <a:buFont typeface="Wingdings" pitchFamily="2" charset="2"/>
              <a:buChar char="l"/>
            </a:pPr>
            <a:r>
              <a:rPr lang="en-US" altLang="zh-CN" sz="2400" kern="0" dirty="0" smtClean="0">
                <a:solidFill>
                  <a:srgbClr val="000000"/>
                </a:solidFill>
                <a:latin typeface="Arial"/>
                <a:ea typeface="华文细黑" pitchFamily="2" charset="-122"/>
                <a:sym typeface="Arial" pitchFamily="34" charset="0"/>
              </a:rPr>
              <a:t>B </a:t>
            </a:r>
            <a:r>
              <a:rPr lang="zh-CN" altLang="en-US" sz="2400" kern="0" dirty="0" smtClean="0">
                <a:solidFill>
                  <a:srgbClr val="000000"/>
                </a:solidFill>
                <a:latin typeface="Arial"/>
                <a:ea typeface="华文细黑" pitchFamily="2" charset="-122"/>
                <a:sym typeface="Arial" pitchFamily="34" charset="0"/>
              </a:rPr>
              <a:t>（</a:t>
            </a:r>
            <a:r>
              <a:rPr lang="en-US" altLang="zh-CN" sz="2400" kern="0" dirty="0" err="1" smtClean="0">
                <a:solidFill>
                  <a:srgbClr val="000000"/>
                </a:solidFill>
                <a:latin typeface="Arial"/>
                <a:ea typeface="华文细黑" pitchFamily="2" charset="-122"/>
                <a:sym typeface="Arial" pitchFamily="34" charset="0"/>
              </a:rPr>
              <a:t>S≤0.045</a:t>
            </a:r>
            <a:r>
              <a:rPr lang="zh-CN" altLang="en-US" sz="2400" kern="0" dirty="0" smtClean="0">
                <a:solidFill>
                  <a:srgbClr val="000000"/>
                </a:solidFill>
                <a:latin typeface="Arial"/>
                <a:ea typeface="华文细黑" pitchFamily="2" charset="-122"/>
                <a:sym typeface="Arial" pitchFamily="34" charset="0"/>
              </a:rPr>
              <a:t>％；</a:t>
            </a:r>
            <a:r>
              <a:rPr lang="en-US" altLang="zh-CN" sz="2400" kern="0" dirty="0" smtClean="0">
                <a:solidFill>
                  <a:srgbClr val="000000"/>
                </a:solidFill>
                <a:latin typeface="Arial"/>
                <a:ea typeface="华文细黑" pitchFamily="2" charset="-122"/>
                <a:sym typeface="Arial" pitchFamily="34" charset="0"/>
              </a:rPr>
              <a:t>P ≤0.045</a:t>
            </a:r>
            <a:r>
              <a:rPr lang="zh-CN" altLang="en-US" sz="2400" kern="0" dirty="0" smtClean="0">
                <a:solidFill>
                  <a:srgbClr val="000000"/>
                </a:solidFill>
                <a:latin typeface="Arial"/>
                <a:ea typeface="华文细黑" pitchFamily="2" charset="-122"/>
                <a:sym typeface="Arial" pitchFamily="34" charset="0"/>
              </a:rPr>
              <a:t>％） </a:t>
            </a:r>
          </a:p>
          <a:p>
            <a:pPr marL="228600" indent="-228600" defTabSz="0" eaLnBrk="1" hangingPunct="1">
              <a:spcBef>
                <a:spcPts val="0"/>
              </a:spcBef>
              <a:buClr>
                <a:srgbClr val="800080"/>
              </a:buClr>
              <a:buSzPct val="100000"/>
              <a:buFont typeface="Wingdings" pitchFamily="2" charset="2"/>
              <a:buChar char="l"/>
            </a:pPr>
            <a:r>
              <a:rPr lang="en-US" altLang="zh-CN" sz="2400" kern="0" dirty="0" smtClean="0">
                <a:solidFill>
                  <a:srgbClr val="000000"/>
                </a:solidFill>
                <a:latin typeface="Arial"/>
                <a:ea typeface="华文细黑" pitchFamily="2" charset="-122"/>
                <a:sym typeface="Arial" pitchFamily="34" charset="0"/>
              </a:rPr>
              <a:t>C </a:t>
            </a:r>
            <a:r>
              <a:rPr lang="zh-CN" altLang="en-US" sz="2400" kern="0" dirty="0" smtClean="0">
                <a:solidFill>
                  <a:srgbClr val="000000"/>
                </a:solidFill>
                <a:latin typeface="Arial"/>
                <a:ea typeface="华文细黑" pitchFamily="2" charset="-122"/>
                <a:sym typeface="Arial" pitchFamily="34" charset="0"/>
              </a:rPr>
              <a:t>（</a:t>
            </a:r>
            <a:r>
              <a:rPr lang="en-US" altLang="zh-CN" sz="2400" kern="0" dirty="0" err="1" smtClean="0">
                <a:solidFill>
                  <a:srgbClr val="000000"/>
                </a:solidFill>
                <a:latin typeface="Arial"/>
                <a:ea typeface="华文细黑" pitchFamily="2" charset="-122"/>
                <a:sym typeface="Arial" pitchFamily="34" charset="0"/>
              </a:rPr>
              <a:t>S≤0.040</a:t>
            </a:r>
            <a:r>
              <a:rPr lang="zh-CN" altLang="en-US" sz="2400" kern="0" dirty="0" smtClean="0">
                <a:solidFill>
                  <a:srgbClr val="000000"/>
                </a:solidFill>
                <a:latin typeface="Arial"/>
                <a:ea typeface="华文细黑" pitchFamily="2" charset="-122"/>
                <a:sym typeface="Arial" pitchFamily="34" charset="0"/>
              </a:rPr>
              <a:t>％；</a:t>
            </a:r>
            <a:r>
              <a:rPr lang="en-US" altLang="zh-CN" sz="2400" kern="0" dirty="0" smtClean="0">
                <a:solidFill>
                  <a:srgbClr val="000000"/>
                </a:solidFill>
                <a:latin typeface="Arial"/>
                <a:ea typeface="华文细黑" pitchFamily="2" charset="-122"/>
                <a:sym typeface="Arial" pitchFamily="34" charset="0"/>
              </a:rPr>
              <a:t>P ≤0.040</a:t>
            </a:r>
            <a:r>
              <a:rPr lang="zh-CN" altLang="en-US" sz="2400" kern="0" dirty="0" smtClean="0">
                <a:solidFill>
                  <a:srgbClr val="000000"/>
                </a:solidFill>
                <a:latin typeface="Arial"/>
                <a:ea typeface="华文细黑" pitchFamily="2" charset="-122"/>
                <a:sym typeface="Arial" pitchFamily="34" charset="0"/>
              </a:rPr>
              <a:t>％）</a:t>
            </a:r>
          </a:p>
          <a:p>
            <a:pPr marL="228600" indent="-228600" defTabSz="0" eaLnBrk="1" hangingPunct="1">
              <a:spcBef>
                <a:spcPts val="0"/>
              </a:spcBef>
              <a:buClr>
                <a:srgbClr val="800080"/>
              </a:buClr>
              <a:buSzPct val="100000"/>
              <a:buFont typeface="Wingdings" pitchFamily="2" charset="2"/>
              <a:buChar char="l"/>
            </a:pPr>
            <a:r>
              <a:rPr lang="en-US" altLang="zh-CN" sz="2400" kern="0" dirty="0" smtClean="0">
                <a:solidFill>
                  <a:srgbClr val="000000"/>
                </a:solidFill>
                <a:latin typeface="Arial"/>
                <a:ea typeface="华文细黑" pitchFamily="2" charset="-122"/>
                <a:sym typeface="Arial" pitchFamily="34" charset="0"/>
              </a:rPr>
              <a:t>D </a:t>
            </a:r>
            <a:r>
              <a:rPr lang="zh-CN" altLang="en-US" sz="2400" kern="0" dirty="0" smtClean="0">
                <a:solidFill>
                  <a:srgbClr val="000000"/>
                </a:solidFill>
                <a:latin typeface="Arial"/>
                <a:ea typeface="华文细黑" pitchFamily="2" charset="-122"/>
                <a:sym typeface="Arial" pitchFamily="34" charset="0"/>
              </a:rPr>
              <a:t>（</a:t>
            </a:r>
            <a:r>
              <a:rPr lang="en-US" altLang="zh-CN" sz="2400" kern="0" dirty="0" err="1" smtClean="0">
                <a:solidFill>
                  <a:srgbClr val="000000"/>
                </a:solidFill>
                <a:latin typeface="Arial"/>
                <a:ea typeface="华文细黑" pitchFamily="2" charset="-122"/>
                <a:sym typeface="Arial" pitchFamily="34" charset="0"/>
              </a:rPr>
              <a:t>S≤0.035</a:t>
            </a:r>
            <a:r>
              <a:rPr lang="zh-CN" altLang="en-US" sz="2400" kern="0" dirty="0" smtClean="0">
                <a:solidFill>
                  <a:srgbClr val="000000"/>
                </a:solidFill>
                <a:latin typeface="Arial"/>
                <a:ea typeface="华文细黑" pitchFamily="2" charset="-122"/>
                <a:sym typeface="Arial" pitchFamily="34" charset="0"/>
              </a:rPr>
              <a:t>％；</a:t>
            </a:r>
            <a:r>
              <a:rPr lang="en-US" altLang="zh-CN" sz="2400" kern="0" dirty="0" smtClean="0">
                <a:solidFill>
                  <a:srgbClr val="000000"/>
                </a:solidFill>
                <a:latin typeface="Arial"/>
                <a:ea typeface="华文细黑" pitchFamily="2" charset="-122"/>
                <a:sym typeface="Arial" pitchFamily="34" charset="0"/>
              </a:rPr>
              <a:t>P ≤0.035</a:t>
            </a:r>
            <a:r>
              <a:rPr lang="zh-CN" altLang="en-US" sz="2400" kern="0" dirty="0" smtClean="0">
                <a:solidFill>
                  <a:srgbClr val="000000"/>
                </a:solidFill>
                <a:latin typeface="Arial"/>
                <a:ea typeface="华文细黑" pitchFamily="2" charset="-122"/>
                <a:sym typeface="Arial" pitchFamily="34" charset="0"/>
              </a:rPr>
              <a:t>％）</a:t>
            </a:r>
            <a:endParaRPr lang="zh-CN" altLang="en-US" sz="2400" kern="0" dirty="0">
              <a:solidFill>
                <a:srgbClr val="000000"/>
              </a:solidFill>
              <a:latin typeface="Arial"/>
              <a:ea typeface="华文细黑" pitchFamily="2" charset="-122"/>
              <a:sym typeface="Arial" pitchFamily="34" charset="0"/>
            </a:endParaRPr>
          </a:p>
        </p:txBody>
      </p:sp>
      <p:sp>
        <p:nvSpPr>
          <p:cNvPr id="6" name="矩形 5"/>
          <p:cNvSpPr/>
          <p:nvPr/>
        </p:nvSpPr>
        <p:spPr>
          <a:xfrm>
            <a:off x="467544" y="1052736"/>
            <a:ext cx="8208912" cy="1953996"/>
          </a:xfrm>
          <a:prstGeom prst="rect">
            <a:avLst/>
          </a:prstGeom>
        </p:spPr>
        <p:txBody>
          <a:bodyPr wrap="square">
            <a:spAutoFit/>
          </a:bodyPr>
          <a:lstStyle/>
          <a:p>
            <a:pPr marL="990600" lvl="2" indent="-533400" defTabSz="0" eaLnBrk="1" hangingPunct="1">
              <a:lnSpc>
                <a:spcPct val="120000"/>
              </a:lnSpc>
              <a:spcBef>
                <a:spcPct val="20000"/>
              </a:spcBef>
              <a:buClr>
                <a:srgbClr val="7030A0"/>
              </a:buClr>
              <a:buFont typeface="+mj-lt"/>
              <a:buAutoNum type="alphaLcParenR" startAt="3"/>
            </a:pPr>
            <a:r>
              <a:rPr lang="zh-CN" altLang="en-US" sz="2400" b="1" kern="0" dirty="0" smtClean="0">
                <a:solidFill>
                  <a:srgbClr val="000000"/>
                </a:solidFill>
                <a:latin typeface="楷体_GB2312" pitchFamily="49" charset="-122"/>
                <a:ea typeface="楷体_GB2312" pitchFamily="49" charset="-122"/>
                <a:sym typeface="Arial" pitchFamily="34" charset="0"/>
              </a:rPr>
              <a:t>质量等级符号</a:t>
            </a:r>
            <a:r>
              <a:rPr lang="en-US" altLang="zh-CN" sz="2400" b="1" kern="0" dirty="0" smtClean="0">
                <a:solidFill>
                  <a:srgbClr val="000000"/>
                </a:solidFill>
                <a:latin typeface="楷体_GB2312" pitchFamily="49" charset="-122"/>
                <a:ea typeface="楷体_GB2312" pitchFamily="49" charset="-122"/>
                <a:sym typeface="华文细黑" pitchFamily="2" charset="-122"/>
              </a:rPr>
              <a:t>——</a:t>
            </a:r>
            <a:r>
              <a:rPr lang="zh-CN" altLang="en-US" sz="2400" b="1" kern="0" dirty="0" smtClean="0">
                <a:solidFill>
                  <a:srgbClr val="000000"/>
                </a:solidFill>
                <a:latin typeface="楷体_GB2312" pitchFamily="49" charset="-122"/>
                <a:ea typeface="楷体_GB2312" pitchFamily="49" charset="-122"/>
                <a:sym typeface="Arial" pitchFamily="34" charset="0"/>
              </a:rPr>
              <a:t>有害元素（</a:t>
            </a:r>
            <a:r>
              <a:rPr lang="en-US" altLang="zh-CN" sz="2400" b="1" kern="0" dirty="0" smtClean="0">
                <a:solidFill>
                  <a:srgbClr val="000000"/>
                </a:solidFill>
                <a:latin typeface="楷体_GB2312" pitchFamily="49" charset="-122"/>
                <a:ea typeface="楷体_GB2312" pitchFamily="49" charset="-122"/>
                <a:sym typeface="Arial" pitchFamily="34" charset="0"/>
              </a:rPr>
              <a:t>S</a:t>
            </a:r>
            <a:r>
              <a:rPr lang="zh-CN" altLang="en-US" sz="2400" b="1" kern="0" dirty="0" smtClean="0">
                <a:solidFill>
                  <a:srgbClr val="000000"/>
                </a:solidFill>
                <a:latin typeface="楷体_GB2312" pitchFamily="49" charset="-122"/>
                <a:ea typeface="楷体_GB2312" pitchFamily="49" charset="-122"/>
                <a:sym typeface="Arial" pitchFamily="34" charset="0"/>
              </a:rPr>
              <a:t>、</a:t>
            </a:r>
            <a:r>
              <a:rPr lang="en-US" altLang="zh-CN" sz="2400" b="1" kern="0" dirty="0" smtClean="0">
                <a:solidFill>
                  <a:srgbClr val="000000"/>
                </a:solidFill>
                <a:latin typeface="楷体_GB2312" pitchFamily="49" charset="-122"/>
                <a:ea typeface="楷体_GB2312" pitchFamily="49" charset="-122"/>
                <a:sym typeface="Arial" pitchFamily="34" charset="0"/>
              </a:rPr>
              <a:t>P</a:t>
            </a:r>
            <a:r>
              <a:rPr lang="zh-CN" altLang="en-US" sz="2400" b="1" kern="0" dirty="0" smtClean="0">
                <a:solidFill>
                  <a:srgbClr val="000000"/>
                </a:solidFill>
                <a:latin typeface="楷体_GB2312" pitchFamily="49" charset="-122"/>
                <a:ea typeface="楷体_GB2312" pitchFamily="49" charset="-122"/>
                <a:sym typeface="Arial" pitchFamily="34" charset="0"/>
              </a:rPr>
              <a:t>）含量</a:t>
            </a:r>
          </a:p>
          <a:p>
            <a:pPr marL="990600" lvl="2" indent="-533400" defTabSz="0" eaLnBrk="1" hangingPunct="1">
              <a:lnSpc>
                <a:spcPct val="120000"/>
              </a:lnSpc>
              <a:spcBef>
                <a:spcPct val="20000"/>
              </a:spcBef>
              <a:buClr>
                <a:srgbClr val="7030A0"/>
              </a:buClr>
              <a:buFont typeface="+mj-lt"/>
              <a:buAutoNum type="alphaLcParenR" startAt="4"/>
            </a:pPr>
            <a:r>
              <a:rPr lang="zh-CN" altLang="en-US" sz="2400" b="1" kern="0" dirty="0" smtClean="0">
                <a:solidFill>
                  <a:srgbClr val="000000"/>
                </a:solidFill>
                <a:latin typeface="楷体_GB2312" pitchFamily="49" charset="-122"/>
                <a:ea typeface="楷体_GB2312" pitchFamily="49" charset="-122"/>
                <a:sym typeface="华文细黑" pitchFamily="2" charset="-122"/>
              </a:rPr>
              <a:t>表示脱氧方法的符号</a:t>
            </a:r>
          </a:p>
          <a:p>
            <a:pPr marL="1600200" lvl="3" indent="-228600" defTabSz="0" eaLnBrk="1" hangingPunct="1">
              <a:lnSpc>
                <a:spcPct val="120000"/>
              </a:lnSpc>
              <a:spcBef>
                <a:spcPct val="20000"/>
              </a:spcBef>
              <a:buClr>
                <a:srgbClr val="800080"/>
              </a:buClr>
              <a:buSzPct val="100000"/>
            </a:pPr>
            <a:r>
              <a:rPr lang="en-US" altLang="zh-CN" sz="2400" b="1" kern="0" dirty="0" smtClean="0">
                <a:solidFill>
                  <a:srgbClr val="000000"/>
                </a:solidFill>
                <a:latin typeface="楷体_GB2312" pitchFamily="49" charset="-122"/>
                <a:ea typeface="楷体_GB2312" pitchFamily="49" charset="-122"/>
                <a:sym typeface="Arial" pitchFamily="34" charset="0"/>
              </a:rPr>
              <a:t>F</a:t>
            </a:r>
            <a:r>
              <a:rPr lang="zh-CN" altLang="en-US" sz="2400" b="1" kern="0" dirty="0" smtClean="0">
                <a:solidFill>
                  <a:srgbClr val="000000"/>
                </a:solidFill>
                <a:latin typeface="楷体_GB2312" pitchFamily="49" charset="-122"/>
                <a:ea typeface="楷体_GB2312" pitchFamily="49" charset="-122"/>
                <a:sym typeface="Arial" pitchFamily="34" charset="0"/>
              </a:rPr>
              <a:t>（沸腾）、</a:t>
            </a:r>
            <a:r>
              <a:rPr lang="en-US" altLang="zh-CN" sz="2400" b="1" kern="0" dirty="0" smtClean="0">
                <a:solidFill>
                  <a:srgbClr val="000000"/>
                </a:solidFill>
                <a:latin typeface="楷体_GB2312" pitchFamily="49" charset="-122"/>
                <a:ea typeface="楷体_GB2312" pitchFamily="49" charset="-122"/>
                <a:sym typeface="Arial" pitchFamily="34" charset="0"/>
              </a:rPr>
              <a:t>b</a:t>
            </a:r>
            <a:r>
              <a:rPr lang="zh-CN" altLang="en-US" sz="2400" b="1" kern="0" dirty="0" smtClean="0">
                <a:solidFill>
                  <a:srgbClr val="000000"/>
                </a:solidFill>
                <a:latin typeface="楷体_GB2312" pitchFamily="49" charset="-122"/>
                <a:ea typeface="楷体_GB2312" pitchFamily="49" charset="-122"/>
                <a:sym typeface="Arial" pitchFamily="34" charset="0"/>
              </a:rPr>
              <a:t>（半镇静）、</a:t>
            </a:r>
            <a:r>
              <a:rPr lang="en-US" altLang="zh-CN" sz="2400" b="1" kern="0" dirty="0" smtClean="0">
                <a:solidFill>
                  <a:srgbClr val="000000"/>
                </a:solidFill>
                <a:latin typeface="楷体_GB2312" pitchFamily="49" charset="-122"/>
                <a:ea typeface="楷体_GB2312" pitchFamily="49" charset="-122"/>
                <a:sym typeface="Arial" pitchFamily="34" charset="0"/>
              </a:rPr>
              <a:t>Z</a:t>
            </a:r>
            <a:r>
              <a:rPr lang="zh-CN" altLang="en-US" sz="2400" b="1" kern="0" dirty="0" smtClean="0">
                <a:solidFill>
                  <a:srgbClr val="000000"/>
                </a:solidFill>
                <a:latin typeface="楷体_GB2312" pitchFamily="49" charset="-122"/>
                <a:ea typeface="楷体_GB2312" pitchFamily="49" charset="-122"/>
                <a:sym typeface="Arial" pitchFamily="34" charset="0"/>
              </a:rPr>
              <a:t>（镇静）、</a:t>
            </a:r>
            <a:r>
              <a:rPr lang="en-US" altLang="zh-CN" sz="2400" b="1" kern="0" dirty="0" err="1" smtClean="0">
                <a:solidFill>
                  <a:srgbClr val="000000"/>
                </a:solidFill>
                <a:latin typeface="楷体_GB2312" pitchFamily="49" charset="-122"/>
                <a:ea typeface="楷体_GB2312" pitchFamily="49" charset="-122"/>
                <a:sym typeface="Arial" pitchFamily="34" charset="0"/>
              </a:rPr>
              <a:t>TZ</a:t>
            </a:r>
            <a:r>
              <a:rPr lang="zh-CN" altLang="en-US" sz="2400" b="1" kern="0" dirty="0" smtClean="0">
                <a:solidFill>
                  <a:srgbClr val="000000"/>
                </a:solidFill>
                <a:latin typeface="楷体_GB2312" pitchFamily="49" charset="-122"/>
                <a:ea typeface="楷体_GB2312" pitchFamily="49" charset="-122"/>
                <a:sym typeface="Arial" pitchFamily="34" charset="0"/>
              </a:rPr>
              <a:t>（特殊镇静）</a:t>
            </a:r>
            <a:endParaRPr lang="zh-CN" altLang="en-US" sz="2400" b="1" dirty="0">
              <a:latin typeface="楷体_GB2312" pitchFamily="49" charset="-122"/>
              <a:ea typeface="楷体_GB2312" pitchFamily="49" charset="-122"/>
            </a:endParaRPr>
          </a:p>
        </p:txBody>
      </p:sp>
      <p:cxnSp>
        <p:nvCxnSpPr>
          <p:cNvPr id="8" name="直接箭头连接符 7"/>
          <p:cNvCxnSpPr/>
          <p:nvPr/>
        </p:nvCxnSpPr>
        <p:spPr bwMode="auto">
          <a:xfrm>
            <a:off x="8460432" y="3615407"/>
            <a:ext cx="0" cy="1800200"/>
          </a:xfrm>
          <a:prstGeom prst="straightConnector1">
            <a:avLst/>
          </a:prstGeom>
          <a:solidFill>
            <a:schemeClr val="accent1"/>
          </a:solidFill>
          <a:ln w="28575" cap="flat" cmpd="sng" algn="ctr">
            <a:solidFill>
              <a:srgbClr val="C00000"/>
            </a:solidFill>
            <a:prstDash val="solid"/>
            <a:round/>
            <a:headEnd type="none" w="med" len="med"/>
            <a:tailEnd type="arrow"/>
          </a:ln>
          <a:effectLst/>
        </p:spPr>
      </p:cxnSp>
      <p:cxnSp>
        <p:nvCxnSpPr>
          <p:cNvPr id="10" name="直接箭头连接符 9"/>
          <p:cNvCxnSpPr/>
          <p:nvPr/>
        </p:nvCxnSpPr>
        <p:spPr bwMode="auto">
          <a:xfrm>
            <a:off x="4932040" y="3543399"/>
            <a:ext cx="0" cy="1512168"/>
          </a:xfrm>
          <a:prstGeom prst="straightConnector1">
            <a:avLst/>
          </a:prstGeom>
          <a:solidFill>
            <a:schemeClr val="accent1"/>
          </a:solidFill>
          <a:ln w="28575" cap="flat" cmpd="sng" algn="ctr">
            <a:solidFill>
              <a:srgbClr val="C00000"/>
            </a:solidFill>
            <a:prstDash val="solid"/>
            <a:round/>
            <a:headEnd type="none" w="med" len="med"/>
            <a:tailEnd type="arrow"/>
          </a:ln>
          <a:effectLst/>
        </p:spPr>
      </p:cxnSp>
      <p:sp>
        <p:nvSpPr>
          <p:cNvPr id="12" name="TextBox 11"/>
          <p:cNvSpPr txBox="1"/>
          <p:nvPr/>
        </p:nvSpPr>
        <p:spPr>
          <a:xfrm>
            <a:off x="3578658" y="5097958"/>
            <a:ext cx="1425390" cy="461665"/>
          </a:xfrm>
          <a:prstGeom prst="rect">
            <a:avLst/>
          </a:prstGeom>
          <a:solidFill>
            <a:schemeClr val="bg2">
              <a:lumMod val="20000"/>
              <a:lumOff val="80000"/>
            </a:schemeClr>
          </a:solidFill>
          <a:ln w="19050">
            <a:solidFill>
              <a:srgbClr val="C00000"/>
            </a:solidFill>
          </a:ln>
        </p:spPr>
        <p:txBody>
          <a:bodyPr wrap="none" rtlCol="0">
            <a:spAutoFit/>
          </a:bodyPr>
          <a:lstStyle/>
          <a:p>
            <a:r>
              <a:rPr lang="en-US" altLang="zh-CN" sz="2400" b="1" dirty="0" smtClean="0">
                <a:solidFill>
                  <a:srgbClr val="0000CC"/>
                </a:solidFill>
                <a:latin typeface="黑体" pitchFamily="2" charset="-122"/>
                <a:ea typeface="黑体" pitchFamily="2" charset="-122"/>
              </a:rPr>
              <a:t>S%</a:t>
            </a:r>
            <a:r>
              <a:rPr lang="zh-CN" altLang="en-US" sz="2400" b="1" dirty="0" smtClean="0">
                <a:solidFill>
                  <a:srgbClr val="0000CC"/>
                </a:solidFill>
                <a:latin typeface="黑体" pitchFamily="2" charset="-122"/>
                <a:ea typeface="黑体" pitchFamily="2" charset="-122"/>
              </a:rPr>
              <a:t>、</a:t>
            </a:r>
            <a:r>
              <a:rPr lang="en-US" altLang="zh-CN" sz="2400" b="1" dirty="0" smtClean="0">
                <a:solidFill>
                  <a:srgbClr val="0000CC"/>
                </a:solidFill>
                <a:latin typeface="黑体" pitchFamily="2" charset="-122"/>
                <a:ea typeface="黑体" pitchFamily="2" charset="-122"/>
              </a:rPr>
              <a:t>P%↓</a:t>
            </a:r>
            <a:endParaRPr lang="zh-CN" altLang="en-US" sz="2400" b="1" dirty="0">
              <a:solidFill>
                <a:srgbClr val="0000CC"/>
              </a:solidFill>
              <a:latin typeface="黑体" pitchFamily="2" charset="-122"/>
              <a:ea typeface="黑体" pitchFamily="2" charset="-122"/>
            </a:endParaRPr>
          </a:p>
        </p:txBody>
      </p:sp>
      <p:sp>
        <p:nvSpPr>
          <p:cNvPr id="13" name="TextBox 12"/>
          <p:cNvSpPr txBox="1"/>
          <p:nvPr/>
        </p:nvSpPr>
        <p:spPr>
          <a:xfrm>
            <a:off x="7116668" y="5487615"/>
            <a:ext cx="1415772" cy="461665"/>
          </a:xfrm>
          <a:prstGeom prst="rect">
            <a:avLst/>
          </a:prstGeom>
          <a:solidFill>
            <a:schemeClr val="bg2">
              <a:lumMod val="20000"/>
              <a:lumOff val="80000"/>
            </a:schemeClr>
          </a:solidFill>
          <a:ln w="19050">
            <a:solidFill>
              <a:srgbClr val="C00000"/>
            </a:solidFill>
          </a:ln>
        </p:spPr>
        <p:txBody>
          <a:bodyPr wrap="none" rtlCol="0">
            <a:spAutoFit/>
          </a:bodyPr>
          <a:lstStyle/>
          <a:p>
            <a:r>
              <a:rPr lang="en-US" altLang="zh-CN" sz="2400" b="1" dirty="0" smtClean="0">
                <a:solidFill>
                  <a:srgbClr val="0000CC"/>
                </a:solidFill>
                <a:latin typeface="黑体" pitchFamily="2" charset="-122"/>
                <a:ea typeface="黑体" pitchFamily="2" charset="-122"/>
              </a:rPr>
              <a:t>S%</a:t>
            </a:r>
            <a:r>
              <a:rPr lang="zh-CN" altLang="en-US" sz="2400" b="1" dirty="0" smtClean="0">
                <a:solidFill>
                  <a:srgbClr val="0000CC"/>
                </a:solidFill>
                <a:latin typeface="黑体" pitchFamily="2" charset="-122"/>
                <a:ea typeface="黑体" pitchFamily="2" charset="-122"/>
              </a:rPr>
              <a:t>、</a:t>
            </a:r>
            <a:r>
              <a:rPr lang="en-US" altLang="zh-CN" sz="2400" b="1" dirty="0" smtClean="0">
                <a:solidFill>
                  <a:srgbClr val="0000CC"/>
                </a:solidFill>
                <a:latin typeface="黑体" pitchFamily="2" charset="-122"/>
                <a:ea typeface="黑体" pitchFamily="2" charset="-122"/>
              </a:rPr>
              <a:t>P%↓</a:t>
            </a:r>
            <a:endParaRPr lang="zh-CN" altLang="en-US" sz="2400" b="1" dirty="0">
              <a:solidFill>
                <a:srgbClr val="0000CC"/>
              </a:solidFill>
              <a:latin typeface="黑体" pitchFamily="2" charset="-122"/>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ox(in)">
                                      <p:cBhvr>
                                        <p:cTn id="7" dur="500"/>
                                        <p:tgtEl>
                                          <p:spTgt spid="6">
                                            <p:txEl>
                                              <p:pRg st="0" end="0"/>
                                            </p:txEl>
                                          </p:spTgt>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500"/>
                                        <p:tgtEl>
                                          <p:spTgt spid="5"/>
                                        </p:tgtEl>
                                      </p:cBhvr>
                                    </p:animEffect>
                                  </p:childTnLst>
                                </p:cTn>
                              </p:par>
                              <p:par>
                                <p:cTn id="12" presetID="4" presetClass="entr" presetSubtype="16" fill="hold" grpId="0" nodeType="withEffect">
                                  <p:stCondLst>
                                    <p:cond delay="0"/>
                                  </p:stCondLst>
                                  <p:childTnLst>
                                    <p:set>
                                      <p:cBhvr>
                                        <p:cTn id="13" dur="1" fill="hold">
                                          <p:stCondLst>
                                            <p:cond delay="0"/>
                                          </p:stCondLst>
                                        </p:cTn>
                                        <p:tgtEl>
                                          <p:spTgt spid="35844"/>
                                        </p:tgtEl>
                                        <p:attrNameLst>
                                          <p:attrName>style.visibility</p:attrName>
                                        </p:attrNameLst>
                                      </p:cBhvr>
                                      <p:to>
                                        <p:strVal val="visible"/>
                                      </p:to>
                                    </p:set>
                                    <p:animEffect transition="in" filter="box(in)">
                                      <p:cBhvr>
                                        <p:cTn id="14" dur="500"/>
                                        <p:tgtEl>
                                          <p:spTgt spid="35844"/>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linds(horizontal)">
                                      <p:cBhvr>
                                        <p:cTn id="19" dur="500"/>
                                        <p:tgtEl>
                                          <p:spTgt spid="8"/>
                                        </p:tgtEl>
                                      </p:cBhvr>
                                    </p:animEffect>
                                  </p:childTnLst>
                                </p:cTn>
                              </p:par>
                              <p:par>
                                <p:cTn id="20" presetID="3" presetClass="entr" presetSubtype="1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nodeType="clickEffect">
                                  <p:stCondLst>
                                    <p:cond delay="0"/>
                                  </p:stCondLst>
                                  <p:childTnLst>
                                    <p:set>
                                      <p:cBhvr>
                                        <p:cTn id="34" dur="1" fill="hold">
                                          <p:stCondLst>
                                            <p:cond delay="0"/>
                                          </p:stCondLst>
                                        </p:cTn>
                                        <p:tgtEl>
                                          <p:spTgt spid="6">
                                            <p:txEl>
                                              <p:pRg st="1" end="1"/>
                                            </p:txEl>
                                          </p:spTgt>
                                        </p:tgtEl>
                                        <p:attrNameLst>
                                          <p:attrName>style.visibility</p:attrName>
                                        </p:attrNameLst>
                                      </p:cBhvr>
                                      <p:to>
                                        <p:strVal val="visible"/>
                                      </p:to>
                                    </p:set>
                                    <p:animEffect transition="in" filter="box(in)">
                                      <p:cBhvr>
                                        <p:cTn id="35" dur="500"/>
                                        <p:tgtEl>
                                          <p:spTgt spid="6">
                                            <p:txEl>
                                              <p:pRg st="1" end="1"/>
                                            </p:txEl>
                                          </p:spTgt>
                                        </p:tgtEl>
                                      </p:cBhvr>
                                    </p:animEffect>
                                  </p:childTnLst>
                                </p:cTn>
                              </p:par>
                              <p:par>
                                <p:cTn id="36" presetID="4" presetClass="entr" presetSubtype="16" fill="hold" nodeType="withEffect">
                                  <p:stCondLst>
                                    <p:cond delay="0"/>
                                  </p:stCondLst>
                                  <p:childTnLst>
                                    <p:set>
                                      <p:cBhvr>
                                        <p:cTn id="37" dur="1" fill="hold">
                                          <p:stCondLst>
                                            <p:cond delay="0"/>
                                          </p:stCondLst>
                                        </p:cTn>
                                        <p:tgtEl>
                                          <p:spTgt spid="6">
                                            <p:txEl>
                                              <p:pRg st="2" end="2"/>
                                            </p:txEl>
                                          </p:spTgt>
                                        </p:tgtEl>
                                        <p:attrNameLst>
                                          <p:attrName>style.visibility</p:attrName>
                                        </p:attrNameLst>
                                      </p:cBhvr>
                                      <p:to>
                                        <p:strVal val="visible"/>
                                      </p:to>
                                    </p:set>
                                    <p:animEffect transition="in" filter="box(in)">
                                      <p:cBhvr>
                                        <p:cTn id="38"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animBg="1"/>
      <p:bldP spid="5" grpId="0" animBg="1"/>
      <p:bldP spid="12" grpId="0" animBg="1"/>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Rot="1" noChangeArrowheads="1"/>
          </p:cNvSpPr>
          <p:nvPr>
            <p:ph type="body" idx="4294967295"/>
          </p:nvPr>
        </p:nvSpPr>
        <p:spPr>
          <a:xfrm>
            <a:off x="301625" y="390712"/>
            <a:ext cx="8540750" cy="5832648"/>
          </a:xfrm>
          <a:ln/>
        </p:spPr>
        <p:txBody>
          <a:bodyPr/>
          <a:lstStyle/>
          <a:p>
            <a:pPr marL="590550" indent="-533400" eaLnBrk="1" hangingPunct="1">
              <a:lnSpc>
                <a:spcPct val="110000"/>
              </a:lnSpc>
              <a:spcBef>
                <a:spcPts val="600"/>
              </a:spcBef>
              <a:buNone/>
            </a:pPr>
            <a:r>
              <a:rPr lang="en-US" altLang="zh-CN" sz="2800" dirty="0" smtClean="0">
                <a:solidFill>
                  <a:srgbClr val="0000CC"/>
                </a:solidFill>
              </a:rPr>
              <a:t>2.</a:t>
            </a:r>
            <a:r>
              <a:rPr lang="zh-CN" altLang="en-US" sz="2800" dirty="0" smtClean="0">
                <a:solidFill>
                  <a:srgbClr val="0000CC"/>
                </a:solidFill>
              </a:rPr>
              <a:t>机械结构</a:t>
            </a:r>
            <a:r>
              <a:rPr lang="zh-CN" altLang="en-US" sz="2800" dirty="0">
                <a:solidFill>
                  <a:srgbClr val="0000CC"/>
                </a:solidFill>
              </a:rPr>
              <a:t>用钢（机械零件</a:t>
            </a:r>
            <a:r>
              <a:rPr lang="zh-CN" altLang="en-US" sz="2800" dirty="0" smtClean="0">
                <a:solidFill>
                  <a:srgbClr val="0000CC"/>
                </a:solidFill>
              </a:rPr>
              <a:t>）</a:t>
            </a:r>
            <a:endParaRPr lang="en-US" altLang="zh-CN" sz="2800" dirty="0" smtClean="0">
              <a:solidFill>
                <a:srgbClr val="0000CC"/>
              </a:solidFill>
            </a:endParaRPr>
          </a:p>
          <a:p>
            <a:pPr marL="590550" indent="-533400" eaLnBrk="1" hangingPunct="1">
              <a:lnSpc>
                <a:spcPct val="110000"/>
              </a:lnSpc>
              <a:spcBef>
                <a:spcPts val="600"/>
              </a:spcBef>
              <a:buNone/>
            </a:pPr>
            <a:r>
              <a:rPr lang="zh-CN" altLang="en-US" sz="2800" dirty="0" smtClean="0">
                <a:solidFill>
                  <a:srgbClr val="C00000"/>
                </a:solidFill>
                <a:latin typeface="黑体" pitchFamily="2" charset="-122"/>
                <a:ea typeface="黑体" pitchFamily="2" charset="-122"/>
              </a:rPr>
              <a:t>（</a:t>
            </a:r>
            <a:r>
              <a:rPr lang="en-US" altLang="zh-CN" sz="2800" dirty="0" smtClean="0">
                <a:solidFill>
                  <a:srgbClr val="C00000"/>
                </a:solidFill>
                <a:latin typeface="黑体" pitchFamily="2" charset="-122"/>
                <a:ea typeface="黑体" pitchFamily="2" charset="-122"/>
              </a:rPr>
              <a:t>1</a:t>
            </a:r>
            <a:r>
              <a:rPr lang="zh-CN" altLang="en-US" sz="2800" dirty="0" smtClean="0">
                <a:solidFill>
                  <a:srgbClr val="C00000"/>
                </a:solidFill>
                <a:latin typeface="黑体" pitchFamily="2" charset="-122"/>
                <a:ea typeface="黑体" pitchFamily="2" charset="-122"/>
              </a:rPr>
              <a:t>）优质</a:t>
            </a:r>
            <a:r>
              <a:rPr lang="zh-CN" altLang="en-US" sz="2800" dirty="0">
                <a:solidFill>
                  <a:srgbClr val="C00000"/>
                </a:solidFill>
                <a:latin typeface="黑体" pitchFamily="2" charset="-122"/>
                <a:ea typeface="黑体" pitchFamily="2" charset="-122"/>
              </a:rPr>
              <a:t>碳素结构钢</a:t>
            </a:r>
          </a:p>
          <a:p>
            <a:pPr marL="990600" lvl="2" indent="-533400" eaLnBrk="1" hangingPunct="1">
              <a:lnSpc>
                <a:spcPct val="110000"/>
              </a:lnSpc>
              <a:spcBef>
                <a:spcPts val="600"/>
              </a:spcBef>
              <a:buNone/>
            </a:pPr>
            <a:r>
              <a:rPr lang="zh-CN" altLang="en-US" dirty="0">
                <a:latin typeface="黑体" pitchFamily="2" charset="-122"/>
                <a:ea typeface="黑体" pitchFamily="2" charset="-122"/>
              </a:rPr>
              <a:t>牌号：</a:t>
            </a:r>
          </a:p>
          <a:p>
            <a:pPr lvl="2" eaLnBrk="1" hangingPunct="1">
              <a:lnSpc>
                <a:spcPct val="110000"/>
              </a:lnSpc>
              <a:spcBef>
                <a:spcPts val="600"/>
              </a:spcBef>
              <a:buClr>
                <a:srgbClr val="0000CC"/>
              </a:buClr>
              <a:buFont typeface="Wingdings" pitchFamily="2" charset="2"/>
              <a:buChar char="u"/>
            </a:pPr>
            <a:r>
              <a:rPr lang="zh-CN" altLang="en-US" dirty="0"/>
              <a:t>平均碳</a:t>
            </a:r>
            <a:r>
              <a:rPr lang="zh-CN" altLang="en-US" dirty="0" smtClean="0"/>
              <a:t>含量</a:t>
            </a:r>
            <a:r>
              <a:rPr lang="zh-CN" altLang="en-US" dirty="0" smtClean="0">
                <a:solidFill>
                  <a:srgbClr val="C00000"/>
                </a:solidFill>
              </a:rPr>
              <a:t>万分</a:t>
            </a:r>
            <a:r>
              <a:rPr lang="zh-CN" altLang="en-US" dirty="0">
                <a:solidFill>
                  <a:srgbClr val="C00000"/>
                </a:solidFill>
              </a:rPr>
              <a:t>数</a:t>
            </a:r>
            <a:r>
              <a:rPr lang="zh-CN" altLang="en-US" dirty="0"/>
              <a:t>的</a:t>
            </a:r>
            <a:r>
              <a:rPr lang="zh-CN" altLang="en-US" dirty="0">
                <a:solidFill>
                  <a:srgbClr val="C00000"/>
                </a:solidFill>
              </a:rPr>
              <a:t>两位</a:t>
            </a:r>
            <a:r>
              <a:rPr lang="zh-CN" altLang="en-US" dirty="0" smtClean="0"/>
              <a:t>数字</a:t>
            </a:r>
            <a:endParaRPr lang="en-US" altLang="zh-CN" dirty="0" smtClean="0"/>
          </a:p>
          <a:p>
            <a:pPr lvl="2" eaLnBrk="1" hangingPunct="1">
              <a:lnSpc>
                <a:spcPct val="110000"/>
              </a:lnSpc>
              <a:spcBef>
                <a:spcPts val="600"/>
              </a:spcBef>
              <a:buFont typeface="Wingdings" pitchFamily="2" charset="2"/>
              <a:buChar char="Ø"/>
            </a:pPr>
            <a:r>
              <a:rPr lang="zh-CN" altLang="en-US" dirty="0" smtClean="0"/>
              <a:t>如</a:t>
            </a:r>
            <a:r>
              <a:rPr lang="en-US" altLang="zh-CN" dirty="0" smtClean="0"/>
              <a:t>20</a:t>
            </a:r>
            <a:r>
              <a:rPr lang="zh-CN" altLang="en-US" dirty="0" smtClean="0"/>
              <a:t>，</a:t>
            </a:r>
            <a:r>
              <a:rPr lang="en-US" altLang="zh-CN" dirty="0" smtClean="0"/>
              <a:t>C%</a:t>
            </a:r>
            <a:r>
              <a:rPr lang="zh-CN" altLang="en-US" dirty="0" smtClean="0"/>
              <a:t>～</a:t>
            </a:r>
            <a:r>
              <a:rPr lang="en-US" altLang="zh-CN" dirty="0" smtClean="0"/>
              <a:t>0.20%</a:t>
            </a:r>
            <a:r>
              <a:rPr lang="zh-CN" altLang="en-US" dirty="0" smtClean="0"/>
              <a:t>（中位数</a:t>
            </a:r>
            <a:r>
              <a:rPr lang="en-US" altLang="zh-CN" dirty="0" smtClean="0"/>
              <a:t>0.194</a:t>
            </a:r>
            <a:r>
              <a:rPr lang="zh-CN" altLang="en-US" dirty="0" smtClean="0"/>
              <a:t>～</a:t>
            </a:r>
            <a:r>
              <a:rPr lang="en-US" altLang="zh-CN" dirty="0" smtClean="0"/>
              <a:t>0.205%</a:t>
            </a:r>
            <a:r>
              <a:rPr lang="zh-CN" altLang="en-US" dirty="0" smtClean="0"/>
              <a:t>）</a:t>
            </a:r>
            <a:endParaRPr lang="en-US" altLang="zh-CN" dirty="0" smtClean="0"/>
          </a:p>
          <a:p>
            <a:pPr marL="590550" lvl="1" indent="-533400" eaLnBrk="1" hangingPunct="1">
              <a:lnSpc>
                <a:spcPct val="110000"/>
              </a:lnSpc>
              <a:spcBef>
                <a:spcPts val="600"/>
              </a:spcBef>
              <a:buNone/>
            </a:pPr>
            <a:r>
              <a:rPr lang="zh-CN" altLang="en-US" dirty="0" smtClean="0">
                <a:solidFill>
                  <a:srgbClr val="C00000"/>
                </a:solidFill>
                <a:latin typeface="黑体" pitchFamily="2" charset="-122"/>
                <a:ea typeface="黑体" pitchFamily="2" charset="-122"/>
                <a:cs typeface="+mn-cs"/>
              </a:rPr>
              <a:t>（</a:t>
            </a:r>
            <a:r>
              <a:rPr lang="en-US" altLang="zh-CN" dirty="0" smtClean="0">
                <a:solidFill>
                  <a:srgbClr val="C00000"/>
                </a:solidFill>
                <a:latin typeface="黑体" pitchFamily="2" charset="-122"/>
                <a:ea typeface="黑体" pitchFamily="2" charset="-122"/>
                <a:cs typeface="+mn-cs"/>
              </a:rPr>
              <a:t>2</a:t>
            </a:r>
            <a:r>
              <a:rPr lang="zh-CN" altLang="en-US" dirty="0" smtClean="0">
                <a:solidFill>
                  <a:srgbClr val="C00000"/>
                </a:solidFill>
                <a:latin typeface="黑体" pitchFamily="2" charset="-122"/>
                <a:ea typeface="黑体" pitchFamily="2" charset="-122"/>
                <a:cs typeface="+mn-cs"/>
              </a:rPr>
              <a:t>）合金结构钢</a:t>
            </a:r>
          </a:p>
          <a:p>
            <a:pPr lvl="2" eaLnBrk="1" hangingPunct="1">
              <a:lnSpc>
                <a:spcPct val="110000"/>
              </a:lnSpc>
              <a:spcBef>
                <a:spcPts val="600"/>
              </a:spcBef>
              <a:buNone/>
            </a:pPr>
            <a:r>
              <a:rPr lang="zh-CN" altLang="en-US" dirty="0" smtClean="0"/>
              <a:t>合金</a:t>
            </a:r>
            <a:r>
              <a:rPr lang="zh-CN" altLang="en-US" dirty="0"/>
              <a:t>渗碳钢、合金调质钢、合金弹簧钢、合金轴承</a:t>
            </a:r>
            <a:r>
              <a:rPr lang="zh-CN" altLang="en-US" dirty="0" smtClean="0"/>
              <a:t>钢</a:t>
            </a:r>
          </a:p>
          <a:p>
            <a:pPr marL="990600" lvl="2" indent="-533400" eaLnBrk="1" hangingPunct="1">
              <a:lnSpc>
                <a:spcPct val="110000"/>
              </a:lnSpc>
              <a:spcBef>
                <a:spcPts val="600"/>
              </a:spcBef>
              <a:buNone/>
            </a:pPr>
            <a:r>
              <a:rPr lang="zh-CN" altLang="en-US" dirty="0" smtClean="0">
                <a:latin typeface="黑体" pitchFamily="2" charset="-122"/>
                <a:ea typeface="黑体" pitchFamily="2" charset="-122"/>
              </a:rPr>
              <a:t>牌号：</a:t>
            </a:r>
          </a:p>
          <a:p>
            <a:pPr lvl="2" eaLnBrk="1" hangingPunct="1">
              <a:lnSpc>
                <a:spcPct val="110000"/>
              </a:lnSpc>
              <a:spcBef>
                <a:spcPts val="600"/>
              </a:spcBef>
              <a:buClr>
                <a:srgbClr val="0000CC"/>
              </a:buClr>
              <a:buFont typeface="Wingdings" pitchFamily="2" charset="2"/>
              <a:buChar char="u"/>
            </a:pPr>
            <a:r>
              <a:rPr lang="zh-CN" altLang="en-US" dirty="0" smtClean="0"/>
              <a:t>碳含量：用</a:t>
            </a:r>
            <a:r>
              <a:rPr lang="zh-CN" altLang="en-US" dirty="0" smtClean="0">
                <a:solidFill>
                  <a:srgbClr val="C00000"/>
                </a:solidFill>
              </a:rPr>
              <a:t>万分数</a:t>
            </a:r>
            <a:r>
              <a:rPr lang="zh-CN" altLang="en-US" dirty="0" smtClean="0"/>
              <a:t>的</a:t>
            </a:r>
            <a:r>
              <a:rPr lang="zh-CN" altLang="en-US" dirty="0" smtClean="0">
                <a:solidFill>
                  <a:srgbClr val="C00000"/>
                </a:solidFill>
              </a:rPr>
              <a:t>两位</a:t>
            </a:r>
            <a:r>
              <a:rPr lang="zh-CN" altLang="en-US" dirty="0" smtClean="0"/>
              <a:t>数字表示（同上）</a:t>
            </a:r>
          </a:p>
          <a:p>
            <a:pPr lvl="2" eaLnBrk="1" hangingPunct="1">
              <a:lnSpc>
                <a:spcPct val="110000"/>
              </a:lnSpc>
              <a:spcBef>
                <a:spcPts val="600"/>
              </a:spcBef>
              <a:buClr>
                <a:srgbClr val="0000CC"/>
              </a:buClr>
              <a:buFont typeface="Wingdings" pitchFamily="2" charset="2"/>
              <a:buChar char="u"/>
            </a:pPr>
            <a:r>
              <a:rPr lang="zh-CN" altLang="en-US" dirty="0" smtClean="0"/>
              <a:t>合金含量：用</a:t>
            </a:r>
            <a:r>
              <a:rPr lang="zh-CN" altLang="en-US" dirty="0" smtClean="0">
                <a:solidFill>
                  <a:srgbClr val="C00000"/>
                </a:solidFill>
              </a:rPr>
              <a:t>百分数</a:t>
            </a:r>
            <a:r>
              <a:rPr lang="zh-CN" altLang="en-US" dirty="0" smtClean="0"/>
              <a:t>表示</a:t>
            </a:r>
          </a:p>
          <a:p>
            <a:pPr lvl="2" eaLnBrk="1" hangingPunct="1">
              <a:lnSpc>
                <a:spcPct val="110000"/>
              </a:lnSpc>
              <a:spcBef>
                <a:spcPts val="600"/>
              </a:spcBef>
              <a:buFont typeface="Wingdings" pitchFamily="2" charset="2"/>
              <a:buChar char="Ø"/>
            </a:pPr>
            <a:r>
              <a:rPr lang="zh-CN" altLang="en-US" dirty="0" smtClean="0"/>
              <a:t>如</a:t>
            </a:r>
            <a:r>
              <a:rPr lang="en-US" dirty="0" err="1" smtClean="0"/>
              <a:t>20Cr3MoWVA</a:t>
            </a:r>
            <a:r>
              <a:rPr lang="zh-CN" altLang="en-US" dirty="0" smtClean="0"/>
              <a:t>，</a:t>
            </a:r>
            <a:r>
              <a:rPr lang="en-US" dirty="0" smtClean="0"/>
              <a:t>Cr%</a:t>
            </a:r>
            <a:r>
              <a:rPr lang="zh-CN" altLang="en-US" dirty="0" smtClean="0"/>
              <a:t>～</a:t>
            </a:r>
            <a:r>
              <a:rPr lang="en-US" dirty="0" smtClean="0"/>
              <a:t>3%</a:t>
            </a:r>
            <a:r>
              <a:rPr lang="zh-CN" altLang="en-US" dirty="0" smtClean="0"/>
              <a:t>（</a:t>
            </a:r>
            <a:r>
              <a:rPr lang="en-US" altLang="zh-CN" dirty="0" smtClean="0"/>
              <a:t>2.5-3.4%</a:t>
            </a:r>
            <a:r>
              <a:rPr lang="zh-CN" altLang="en-US" dirty="0" smtClean="0"/>
              <a:t>）</a:t>
            </a:r>
          </a:p>
          <a:p>
            <a:pPr lvl="2" eaLnBrk="1" hangingPunct="1">
              <a:lnSpc>
                <a:spcPct val="110000"/>
              </a:lnSpc>
              <a:spcBef>
                <a:spcPts val="600"/>
              </a:spcBef>
              <a:buFont typeface="Wingdings" pitchFamily="2" charset="2"/>
              <a:buChar char="Ø"/>
            </a:pPr>
            <a:r>
              <a:rPr lang="zh-CN" altLang="en-US" dirty="0" smtClean="0"/>
              <a:t>合金含量</a:t>
            </a:r>
            <a:r>
              <a:rPr lang="zh-CN" altLang="en-US" dirty="0" smtClean="0">
                <a:solidFill>
                  <a:srgbClr val="C00000"/>
                </a:solidFill>
              </a:rPr>
              <a:t>小于</a:t>
            </a:r>
            <a:r>
              <a:rPr lang="en-US" dirty="0" smtClean="0">
                <a:solidFill>
                  <a:srgbClr val="C00000"/>
                </a:solidFill>
              </a:rPr>
              <a:t>1.5%</a:t>
            </a:r>
            <a:r>
              <a:rPr lang="zh-CN" altLang="en-US" dirty="0" smtClean="0">
                <a:solidFill>
                  <a:srgbClr val="C00000"/>
                </a:solidFill>
              </a:rPr>
              <a:t>不标</a:t>
            </a:r>
            <a:r>
              <a:rPr lang="zh-CN" altLang="en-US" dirty="0" smtClean="0"/>
              <a:t>：如</a:t>
            </a:r>
            <a:r>
              <a:rPr lang="en-US" dirty="0" err="1" smtClean="0"/>
              <a:t>CrMnMo</a:t>
            </a:r>
            <a:r>
              <a:rPr lang="zh-CN" altLang="en-US" dirty="0" smtClean="0"/>
              <a:t>—</a:t>
            </a:r>
            <a:r>
              <a:rPr lang="en-US" dirty="0" err="1" smtClean="0"/>
              <a:t>Cr,Mn,Mo</a:t>
            </a:r>
            <a:r>
              <a:rPr lang="en-US" dirty="0" smtClean="0"/>
              <a:t>&lt;1.5%</a:t>
            </a:r>
            <a:endParaRPr lang="zh-CN" altLang="en-US" dirty="0" smtClean="0"/>
          </a:p>
        </p:txBody>
      </p:sp>
      <p:sp>
        <p:nvSpPr>
          <p:cNvPr id="3" name="矩形 2"/>
          <p:cNvSpPr/>
          <p:nvPr/>
        </p:nvSpPr>
        <p:spPr>
          <a:xfrm>
            <a:off x="5652120" y="980728"/>
            <a:ext cx="3168352" cy="907941"/>
          </a:xfrm>
          <a:prstGeom prst="rect">
            <a:avLst/>
          </a:prstGeom>
          <a:solidFill>
            <a:schemeClr val="bg2">
              <a:lumMod val="20000"/>
              <a:lumOff val="80000"/>
            </a:schemeClr>
          </a:solidFill>
          <a:ln>
            <a:solidFill>
              <a:srgbClr val="C00000"/>
            </a:solidFill>
          </a:ln>
        </p:spPr>
        <p:txBody>
          <a:bodyPr wrap="square">
            <a:spAutoFit/>
          </a:bodyPr>
          <a:lstStyle/>
          <a:p>
            <a:pPr marL="228600" indent="-228600">
              <a:spcBef>
                <a:spcPts val="600"/>
              </a:spcBef>
              <a:buClr>
                <a:srgbClr val="00B050"/>
              </a:buClr>
            </a:pPr>
            <a:r>
              <a:rPr lang="zh-CN" altLang="en-US" sz="2400" b="1" kern="0" dirty="0" smtClean="0">
                <a:solidFill>
                  <a:srgbClr val="000000"/>
                </a:solidFill>
                <a:latin typeface="楷体_GB2312" pitchFamily="49" charset="-122"/>
                <a:ea typeface="楷体_GB2312" pitchFamily="49" charset="-122"/>
              </a:rPr>
              <a:t>质量等级符号：</a:t>
            </a:r>
            <a:endParaRPr lang="en-US" altLang="zh-CN" sz="2400" b="1" kern="0" dirty="0" smtClean="0">
              <a:solidFill>
                <a:srgbClr val="000000"/>
              </a:solidFill>
              <a:latin typeface="楷体_GB2312" pitchFamily="49" charset="-122"/>
              <a:ea typeface="楷体_GB2312" pitchFamily="49" charset="-122"/>
            </a:endParaRPr>
          </a:p>
          <a:p>
            <a:pPr marL="228600" indent="-228600">
              <a:spcBef>
                <a:spcPts val="600"/>
              </a:spcBef>
              <a:buClr>
                <a:srgbClr val="00B050"/>
              </a:buClr>
            </a:pPr>
            <a:r>
              <a:rPr lang="en-US" altLang="zh-CN" sz="2400" b="1" kern="0" dirty="0" smtClean="0">
                <a:solidFill>
                  <a:srgbClr val="000000"/>
                </a:solidFill>
                <a:latin typeface="楷体_GB2312" pitchFamily="49" charset="-122"/>
                <a:ea typeface="楷体_GB2312" pitchFamily="49" charset="-122"/>
              </a:rPr>
              <a:t>  A——</a:t>
            </a:r>
            <a:r>
              <a:rPr lang="zh-CN" altLang="en-US" sz="2400" b="1" kern="0" dirty="0" smtClean="0">
                <a:solidFill>
                  <a:srgbClr val="000000"/>
                </a:solidFill>
                <a:latin typeface="楷体_GB2312" pitchFamily="49" charset="-122"/>
                <a:ea typeface="楷体_GB2312" pitchFamily="49" charset="-122"/>
              </a:rPr>
              <a:t>表示高级优质</a:t>
            </a:r>
            <a:endParaRPr lang="zh-CN" altLang="en-US" sz="2400" b="1" kern="0" dirty="0">
              <a:solidFill>
                <a:srgbClr val="000000"/>
              </a:solidFill>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6867">
                                            <p:txEl>
                                              <p:pRg st="5" end="5"/>
                                            </p:txEl>
                                          </p:spTgt>
                                        </p:tgtEl>
                                        <p:attrNameLst>
                                          <p:attrName>style.visibility</p:attrName>
                                        </p:attrNameLst>
                                      </p:cBhvr>
                                      <p:to>
                                        <p:strVal val="visible"/>
                                      </p:to>
                                    </p:set>
                                    <p:animEffect transition="in" filter="box(in)">
                                      <p:cBhvr>
                                        <p:cTn id="7" dur="500"/>
                                        <p:tgtEl>
                                          <p:spTgt spid="36867">
                                            <p:txEl>
                                              <p:pRg st="5" end="5"/>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6867">
                                            <p:txEl>
                                              <p:pRg st="6" end="6"/>
                                            </p:txEl>
                                          </p:spTgt>
                                        </p:tgtEl>
                                        <p:attrNameLst>
                                          <p:attrName>style.visibility</p:attrName>
                                        </p:attrNameLst>
                                      </p:cBhvr>
                                      <p:to>
                                        <p:strVal val="visible"/>
                                      </p:to>
                                    </p:set>
                                    <p:animEffect transition="in" filter="box(in)">
                                      <p:cBhvr>
                                        <p:cTn id="10" dur="500"/>
                                        <p:tgtEl>
                                          <p:spTgt spid="36867">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36867">
                                            <p:txEl>
                                              <p:pRg st="7" end="7"/>
                                            </p:txEl>
                                          </p:spTgt>
                                        </p:tgtEl>
                                        <p:attrNameLst>
                                          <p:attrName>style.visibility</p:attrName>
                                        </p:attrNameLst>
                                      </p:cBhvr>
                                      <p:to>
                                        <p:strVal val="visible"/>
                                      </p:to>
                                    </p:set>
                                    <p:animEffect transition="in" filter="box(in)">
                                      <p:cBhvr>
                                        <p:cTn id="15" dur="500"/>
                                        <p:tgtEl>
                                          <p:spTgt spid="36867">
                                            <p:txEl>
                                              <p:pRg st="7" end="7"/>
                                            </p:txEl>
                                          </p:spTgt>
                                        </p:tgtEl>
                                      </p:cBhvr>
                                    </p:animEffect>
                                  </p:childTnLst>
                                </p:cTn>
                              </p:par>
                              <p:par>
                                <p:cTn id="16" presetID="4" presetClass="entr" presetSubtype="16" fill="hold" nodeType="withEffect">
                                  <p:stCondLst>
                                    <p:cond delay="0"/>
                                  </p:stCondLst>
                                  <p:childTnLst>
                                    <p:set>
                                      <p:cBhvr>
                                        <p:cTn id="17" dur="1" fill="hold">
                                          <p:stCondLst>
                                            <p:cond delay="0"/>
                                          </p:stCondLst>
                                        </p:cTn>
                                        <p:tgtEl>
                                          <p:spTgt spid="36867">
                                            <p:txEl>
                                              <p:pRg st="8" end="8"/>
                                            </p:txEl>
                                          </p:spTgt>
                                        </p:tgtEl>
                                        <p:attrNameLst>
                                          <p:attrName>style.visibility</p:attrName>
                                        </p:attrNameLst>
                                      </p:cBhvr>
                                      <p:to>
                                        <p:strVal val="visible"/>
                                      </p:to>
                                    </p:set>
                                    <p:animEffect transition="in" filter="box(in)">
                                      <p:cBhvr>
                                        <p:cTn id="18" dur="500"/>
                                        <p:tgtEl>
                                          <p:spTgt spid="36867">
                                            <p:txEl>
                                              <p:pRg st="8" end="8"/>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36867">
                                            <p:txEl>
                                              <p:pRg st="9" end="9"/>
                                            </p:txEl>
                                          </p:spTgt>
                                        </p:tgtEl>
                                        <p:attrNameLst>
                                          <p:attrName>style.visibility</p:attrName>
                                        </p:attrNameLst>
                                      </p:cBhvr>
                                      <p:to>
                                        <p:strVal val="visible"/>
                                      </p:to>
                                    </p:set>
                                    <p:animEffect transition="in" filter="box(in)">
                                      <p:cBhvr>
                                        <p:cTn id="23" dur="500"/>
                                        <p:tgtEl>
                                          <p:spTgt spid="36867">
                                            <p:txEl>
                                              <p:pRg st="9" end="9"/>
                                            </p:txEl>
                                          </p:spTgt>
                                        </p:tgtEl>
                                      </p:cBhvr>
                                    </p:animEffect>
                                  </p:childTnLst>
                                </p:cTn>
                              </p:par>
                              <p:par>
                                <p:cTn id="24" presetID="4" presetClass="entr" presetSubtype="16" fill="hold" nodeType="withEffect">
                                  <p:stCondLst>
                                    <p:cond delay="0"/>
                                  </p:stCondLst>
                                  <p:childTnLst>
                                    <p:set>
                                      <p:cBhvr>
                                        <p:cTn id="25" dur="1" fill="hold">
                                          <p:stCondLst>
                                            <p:cond delay="0"/>
                                          </p:stCondLst>
                                        </p:cTn>
                                        <p:tgtEl>
                                          <p:spTgt spid="36867">
                                            <p:txEl>
                                              <p:pRg st="10" end="10"/>
                                            </p:txEl>
                                          </p:spTgt>
                                        </p:tgtEl>
                                        <p:attrNameLst>
                                          <p:attrName>style.visibility</p:attrName>
                                        </p:attrNameLst>
                                      </p:cBhvr>
                                      <p:to>
                                        <p:strVal val="visible"/>
                                      </p:to>
                                    </p:set>
                                    <p:animEffect transition="in" filter="box(in)">
                                      <p:cBhvr>
                                        <p:cTn id="26" dur="500"/>
                                        <p:tgtEl>
                                          <p:spTgt spid="36867">
                                            <p:txEl>
                                              <p:pRg st="10" end="10"/>
                                            </p:txEl>
                                          </p:spTgt>
                                        </p:tgtEl>
                                      </p:cBhvr>
                                    </p:animEffect>
                                  </p:childTnLst>
                                </p:cTn>
                              </p:par>
                              <p:par>
                                <p:cTn id="27" presetID="4" presetClass="entr" presetSubtype="16" fill="hold" nodeType="withEffect">
                                  <p:stCondLst>
                                    <p:cond delay="0"/>
                                  </p:stCondLst>
                                  <p:childTnLst>
                                    <p:set>
                                      <p:cBhvr>
                                        <p:cTn id="28" dur="1" fill="hold">
                                          <p:stCondLst>
                                            <p:cond delay="0"/>
                                          </p:stCondLst>
                                        </p:cTn>
                                        <p:tgtEl>
                                          <p:spTgt spid="36867">
                                            <p:txEl>
                                              <p:pRg st="11" end="11"/>
                                            </p:txEl>
                                          </p:spTgt>
                                        </p:tgtEl>
                                        <p:attrNameLst>
                                          <p:attrName>style.visibility</p:attrName>
                                        </p:attrNameLst>
                                      </p:cBhvr>
                                      <p:to>
                                        <p:strVal val="visible"/>
                                      </p:to>
                                    </p:set>
                                    <p:animEffect transition="in" filter="box(in)">
                                      <p:cBhvr>
                                        <p:cTn id="29" dur="500"/>
                                        <p:tgtEl>
                                          <p:spTgt spid="36867">
                                            <p:txEl>
                                              <p:pRg st="11" end="1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blinds(horizontal)">
                                      <p:cBhvr>
                                        <p:cTn id="3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Rot="1" noChangeArrowheads="1"/>
          </p:cNvSpPr>
          <p:nvPr>
            <p:ph type="body" idx="4294967295"/>
          </p:nvPr>
        </p:nvSpPr>
        <p:spPr>
          <a:xfrm>
            <a:off x="301625" y="332657"/>
            <a:ext cx="8540750" cy="1656482"/>
          </a:xfrm>
          <a:ln/>
        </p:spPr>
        <p:txBody>
          <a:bodyPr/>
          <a:lstStyle/>
          <a:p>
            <a:pPr marL="590550" indent="-533400" eaLnBrk="1" hangingPunct="1">
              <a:lnSpc>
                <a:spcPct val="120000"/>
              </a:lnSpc>
              <a:spcBef>
                <a:spcPts val="600"/>
              </a:spcBef>
              <a:buFont typeface="Wingdings" pitchFamily="2" charset="2"/>
              <a:buNone/>
            </a:pPr>
            <a:r>
              <a:rPr lang="zh-CN" dirty="0" smtClean="0"/>
              <a:t>二</a:t>
            </a:r>
            <a:r>
              <a:rPr lang="zh-CN" altLang="en-US" dirty="0" smtClean="0"/>
              <a:t>、</a:t>
            </a:r>
            <a:r>
              <a:rPr lang="zh-CN" dirty="0" smtClean="0"/>
              <a:t>工程</a:t>
            </a:r>
            <a:r>
              <a:rPr lang="zh-CN" dirty="0"/>
              <a:t>结构用钢</a:t>
            </a:r>
          </a:p>
          <a:p>
            <a:pPr marL="590550" indent="-533400" eaLnBrk="1" hangingPunct="1">
              <a:lnSpc>
                <a:spcPct val="120000"/>
              </a:lnSpc>
              <a:spcBef>
                <a:spcPts val="600"/>
              </a:spcBef>
              <a:buNone/>
            </a:pPr>
            <a:r>
              <a:rPr lang="en-US" altLang="zh-CN" sz="2400" dirty="0" smtClean="0">
                <a:solidFill>
                  <a:srgbClr val="0000CC"/>
                </a:solidFill>
              </a:rPr>
              <a:t>1</a:t>
            </a:r>
            <a:r>
              <a:rPr lang="zh-CN" altLang="en-US" sz="2400" dirty="0" smtClean="0">
                <a:solidFill>
                  <a:srgbClr val="0000CC"/>
                </a:solidFill>
              </a:rPr>
              <a:t>、</a:t>
            </a:r>
            <a:r>
              <a:rPr lang="zh-CN" sz="2400" dirty="0" smtClean="0">
                <a:solidFill>
                  <a:srgbClr val="0000CC"/>
                </a:solidFill>
              </a:rPr>
              <a:t>普通</a:t>
            </a:r>
            <a:r>
              <a:rPr lang="zh-CN" sz="2400" dirty="0">
                <a:solidFill>
                  <a:srgbClr val="0000CC"/>
                </a:solidFill>
              </a:rPr>
              <a:t>碳素</a:t>
            </a:r>
            <a:r>
              <a:rPr lang="zh-CN" sz="2400" dirty="0" smtClean="0">
                <a:solidFill>
                  <a:srgbClr val="0000CC"/>
                </a:solidFill>
              </a:rPr>
              <a:t>结构钢</a:t>
            </a:r>
            <a:r>
              <a:rPr lang="zh-CN" altLang="en-US" sz="2400" dirty="0" smtClean="0"/>
              <a:t>（</a:t>
            </a:r>
            <a:r>
              <a:rPr lang="zh-CN" sz="2000" dirty="0" smtClean="0"/>
              <a:t>牌号</a:t>
            </a:r>
            <a:r>
              <a:rPr lang="zh-CN" sz="2000" dirty="0"/>
              <a:t>：五</a:t>
            </a:r>
            <a:r>
              <a:rPr lang="zh-CN" sz="2000" dirty="0" smtClean="0"/>
              <a:t>类</a:t>
            </a:r>
            <a:r>
              <a:rPr lang="zh-CN" altLang="en-US" sz="2000" dirty="0" smtClean="0"/>
              <a:t>；</a:t>
            </a:r>
            <a:r>
              <a:rPr lang="zh-CN" sz="2000" dirty="0" smtClean="0"/>
              <a:t>供应</a:t>
            </a:r>
            <a:r>
              <a:rPr lang="zh-CN" sz="2000" dirty="0"/>
              <a:t>状态：热轧空</a:t>
            </a:r>
            <a:r>
              <a:rPr lang="zh-CN" sz="2000" dirty="0" smtClean="0"/>
              <a:t>冷</a:t>
            </a:r>
            <a:r>
              <a:rPr lang="zh-CN" altLang="en-US" sz="2000" dirty="0" smtClean="0"/>
              <a:t>）</a:t>
            </a:r>
            <a:endParaRPr lang="zh-CN" dirty="0"/>
          </a:p>
        </p:txBody>
      </p:sp>
      <p:graphicFrame>
        <p:nvGraphicFramePr>
          <p:cNvPr id="37891" name="Group 3"/>
          <p:cNvGraphicFramePr>
            <a:graphicFrameLocks noGrp="1"/>
          </p:cNvGraphicFramePr>
          <p:nvPr/>
        </p:nvGraphicFramePr>
        <p:xfrm>
          <a:off x="323850" y="1556792"/>
          <a:ext cx="8496622" cy="4422775"/>
        </p:xfrm>
        <a:graphic>
          <a:graphicData uri="http://schemas.openxmlformats.org/drawingml/2006/table">
            <a:tbl>
              <a:tblPr/>
              <a:tblGrid>
                <a:gridCol w="1871886"/>
                <a:gridCol w="1872208"/>
                <a:gridCol w="4752528"/>
              </a:tblGrid>
              <a:tr h="365125">
                <a:tc>
                  <a:txBody>
                    <a:bodyPr/>
                    <a:lstStyle/>
                    <a:p>
                      <a:pPr marL="0" marR="0" lvl="0" indent="0" algn="ctr" defTabSz="0" rtl="0" eaLnBrk="1" fontAlgn="base" latinLnBrk="0" hangingPunct="1">
                        <a:lnSpc>
                          <a:spcPct val="100000"/>
                        </a:lnSpc>
                        <a:spcBef>
                          <a:spcPct val="0"/>
                        </a:spcBef>
                        <a:spcAft>
                          <a:spcPct val="0"/>
                        </a:spcAft>
                        <a:buClrTx/>
                        <a:buSzTx/>
                        <a:buFont typeface="Arial" pitchFamily="34" charset="0"/>
                        <a:buNone/>
                        <a:tabLst/>
                      </a:pPr>
                      <a:r>
                        <a:rPr kumimoji="0" lang="en-US" sz="2400" b="1" i="0" u="none" strike="noStrike" cap="none" normalizeH="0" baseline="0" dirty="0" err="1" smtClean="0">
                          <a:ln>
                            <a:noFill/>
                          </a:ln>
                          <a:solidFill>
                            <a:schemeClr val="tx1"/>
                          </a:solidFill>
                          <a:effectLst/>
                          <a:latin typeface="黑体" pitchFamily="2" charset="-122"/>
                          <a:ea typeface="黑体" pitchFamily="2" charset="-122"/>
                          <a:sym typeface="黑体" pitchFamily="2" charset="-122"/>
                        </a:rPr>
                        <a:t>GB700</a:t>
                      </a:r>
                      <a:r>
                        <a:rPr kumimoji="0" lang="zh-CN" altLang="en-US" sz="2400" b="1" i="0" u="none" strike="noStrike" cap="none" normalizeH="0" baseline="0" dirty="0" smtClean="0">
                          <a:ln>
                            <a:noFill/>
                          </a:ln>
                          <a:solidFill>
                            <a:schemeClr val="tx1"/>
                          </a:solidFill>
                          <a:effectLst/>
                          <a:latin typeface="黑体" pitchFamily="2" charset="-122"/>
                          <a:ea typeface="黑体" pitchFamily="2" charset="-122"/>
                          <a:sym typeface="黑体" pitchFamily="2" charset="-122"/>
                        </a:rPr>
                        <a:t>－</a:t>
                      </a:r>
                      <a:r>
                        <a:rPr kumimoji="0" lang="en-US" sz="2400" b="1" i="0" u="none" strike="noStrike" cap="none" normalizeH="0" baseline="0" dirty="0" smtClean="0">
                          <a:ln>
                            <a:noFill/>
                          </a:ln>
                          <a:solidFill>
                            <a:schemeClr val="tx1"/>
                          </a:solidFill>
                          <a:effectLst/>
                          <a:latin typeface="黑体" pitchFamily="2" charset="-122"/>
                          <a:ea typeface="黑体" pitchFamily="2" charset="-122"/>
                          <a:sym typeface="黑体" pitchFamily="2" charset="-122"/>
                        </a:rPr>
                        <a:t>79</a:t>
                      </a:r>
                      <a:endParaRPr kumimoji="0" lang="zh-CN" altLang="en-US" sz="3600" b="1" i="0" u="none" strike="noStrike" cap="none" normalizeH="0" baseline="0" dirty="0" smtClean="0">
                        <a:ln>
                          <a:noFill/>
                        </a:ln>
                        <a:solidFill>
                          <a:schemeClr val="tx1"/>
                        </a:solidFill>
                        <a:effectLst/>
                        <a:latin typeface="Arial" pitchFamily="34" charset="0"/>
                        <a:ea typeface="黑体" pitchFamily="2" charset="-122"/>
                        <a:sym typeface="Arial" pitchFamily="34" charset="0"/>
                      </a:endParaRPr>
                    </a:p>
                  </a:txBody>
                  <a:tcPr horzOverflow="overflow">
                    <a:lnL w="28575" cap="flat" cmpd="sng" algn="ctr">
                      <a:solidFill>
                        <a:srgbClr val="FF0000"/>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28575" cap="flat" cmpd="sng" algn="ctr">
                      <a:solidFill>
                        <a:srgbClr val="FF0000"/>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0" rtl="0" eaLnBrk="1" fontAlgn="base" latinLnBrk="0" hangingPunct="1">
                        <a:lnSpc>
                          <a:spcPct val="100000"/>
                        </a:lnSpc>
                        <a:spcBef>
                          <a:spcPct val="0"/>
                        </a:spcBef>
                        <a:spcAft>
                          <a:spcPct val="0"/>
                        </a:spcAft>
                        <a:buClrTx/>
                        <a:buSzTx/>
                        <a:buFont typeface="Arial" pitchFamily="34" charset="0"/>
                        <a:buNone/>
                        <a:tabLst/>
                      </a:pPr>
                      <a:r>
                        <a:rPr kumimoji="0" lang="en-US" sz="2400" b="1" i="0" u="none" strike="noStrike" cap="none" normalizeH="0" baseline="0" dirty="0" err="1" smtClean="0">
                          <a:ln>
                            <a:noFill/>
                          </a:ln>
                          <a:solidFill>
                            <a:schemeClr val="tx1"/>
                          </a:solidFill>
                          <a:effectLst/>
                          <a:latin typeface="黑体" pitchFamily="2" charset="-122"/>
                          <a:ea typeface="黑体" pitchFamily="2" charset="-122"/>
                          <a:sym typeface="黑体" pitchFamily="2" charset="-122"/>
                        </a:rPr>
                        <a:t>GB700</a:t>
                      </a:r>
                      <a:r>
                        <a:rPr kumimoji="0" lang="zh-CN" altLang="en-US" sz="2400" b="1" i="0" u="none" strike="noStrike" cap="none" normalizeH="0" baseline="0" dirty="0" smtClean="0">
                          <a:ln>
                            <a:noFill/>
                          </a:ln>
                          <a:solidFill>
                            <a:schemeClr val="tx1"/>
                          </a:solidFill>
                          <a:effectLst/>
                          <a:latin typeface="黑体" pitchFamily="2" charset="-122"/>
                          <a:ea typeface="黑体" pitchFamily="2" charset="-122"/>
                          <a:sym typeface="黑体" pitchFamily="2" charset="-122"/>
                        </a:rPr>
                        <a:t>－</a:t>
                      </a:r>
                      <a:r>
                        <a:rPr kumimoji="0" lang="en-US" sz="2400" b="1" i="0" u="none" strike="noStrike" cap="none" normalizeH="0" baseline="0" dirty="0" smtClean="0">
                          <a:ln>
                            <a:noFill/>
                          </a:ln>
                          <a:solidFill>
                            <a:schemeClr val="tx1"/>
                          </a:solidFill>
                          <a:effectLst/>
                          <a:latin typeface="黑体" pitchFamily="2" charset="-122"/>
                          <a:ea typeface="黑体" pitchFamily="2" charset="-122"/>
                          <a:sym typeface="黑体" pitchFamily="2" charset="-122"/>
                        </a:rPr>
                        <a:t>88</a:t>
                      </a:r>
                      <a:endParaRPr kumimoji="0" lang="zh-CN" altLang="en-US" sz="3600" b="1" i="0" u="none" strike="noStrike" cap="none" normalizeH="0" baseline="0" dirty="0" smtClean="0">
                        <a:ln>
                          <a:noFill/>
                        </a:ln>
                        <a:solidFill>
                          <a:schemeClr val="tx1"/>
                        </a:solidFill>
                        <a:effectLst/>
                        <a:latin typeface="Arial" pitchFamily="34" charset="0"/>
                        <a:ea typeface="黑体" pitchFamily="2" charset="-122"/>
                        <a:sym typeface="Arial" pitchFamily="34" charset="0"/>
                      </a:endParaRPr>
                    </a:p>
                  </a:txBody>
                  <a:tcPr horzOverflow="overflow">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28575" cap="flat" cmpd="sng" algn="ctr">
                      <a:solidFill>
                        <a:srgbClr val="FF0000"/>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0" rtl="0" eaLnBrk="1" fontAlgn="base" latinLnBrk="0" hangingPunct="1">
                        <a:lnSpc>
                          <a:spcPct val="100000"/>
                        </a:lnSpc>
                        <a:spcBef>
                          <a:spcPct val="0"/>
                        </a:spcBef>
                        <a:spcAft>
                          <a:spcPct val="0"/>
                        </a:spcAft>
                        <a:buClrTx/>
                        <a:buSzTx/>
                        <a:buFont typeface="Arial" pitchFamily="34" charset="0"/>
                        <a:buNone/>
                        <a:tabLst/>
                      </a:pPr>
                      <a:r>
                        <a:rPr kumimoji="0" lang="zh-CN" sz="2400" b="1" i="0" u="none" strike="noStrike" cap="none" normalizeH="0" baseline="0" dirty="0" smtClean="0">
                          <a:ln>
                            <a:noFill/>
                          </a:ln>
                          <a:solidFill>
                            <a:schemeClr val="tx1"/>
                          </a:solidFill>
                          <a:effectLst/>
                          <a:latin typeface="黑体" pitchFamily="2" charset="-122"/>
                          <a:ea typeface="黑体" pitchFamily="2" charset="-122"/>
                          <a:sym typeface="黑体" pitchFamily="2" charset="-122"/>
                        </a:rPr>
                        <a:t>应     用</a:t>
                      </a:r>
                      <a:endParaRPr kumimoji="0" lang="zh-CN" sz="3600" b="1" i="0" u="none" strike="noStrike" cap="none" normalizeH="0" baseline="0" dirty="0" smtClean="0">
                        <a:ln>
                          <a:noFill/>
                        </a:ln>
                        <a:solidFill>
                          <a:schemeClr val="tx1"/>
                        </a:solidFill>
                        <a:effectLst/>
                        <a:latin typeface="Arial" pitchFamily="34" charset="0"/>
                        <a:ea typeface="黑体" pitchFamily="2" charset="-122"/>
                        <a:sym typeface="Arial" pitchFamily="34" charset="0"/>
                      </a:endParaRPr>
                    </a:p>
                  </a:txBody>
                  <a:tcPr horzOverflow="overflow">
                    <a:lnL w="19050" cap="flat" cmpd="sng" algn="ctr">
                      <a:solidFill>
                        <a:schemeClr val="accent2"/>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a:noFill/>
                    </a:lnTlToBr>
                    <a:lnBlToTr>
                      <a:noFill/>
                    </a:lnBlToTr>
                    <a:solidFill>
                      <a:schemeClr val="bg2">
                        <a:lumMod val="20000"/>
                        <a:lumOff val="80000"/>
                      </a:schemeClr>
                    </a:solidFill>
                  </a:tcPr>
                </a:tc>
              </a:tr>
              <a:tr h="395848">
                <a:tc>
                  <a:txBody>
                    <a:bodyPr/>
                    <a:lstStyle/>
                    <a:p>
                      <a:pPr marL="0" marR="0" lvl="0" indent="0" algn="ctr" defTabSz="0" rtl="0" eaLnBrk="1" fontAlgn="base" latinLnBrk="0" hangingPunct="1">
                        <a:lnSpc>
                          <a:spcPct val="100000"/>
                        </a:lnSpc>
                        <a:spcBef>
                          <a:spcPct val="0"/>
                        </a:spcBef>
                        <a:spcAft>
                          <a:spcPct val="0"/>
                        </a:spcAft>
                        <a:buClrTx/>
                        <a:buSzTx/>
                        <a:buFont typeface="Arial" pitchFamily="34" charset="0"/>
                        <a:buNone/>
                        <a:tabLst/>
                      </a:pPr>
                      <a:r>
                        <a:rPr kumimoji="0" lang="zh-CN" altLang="en-US" sz="2000" b="1" i="0" u="none" strike="noStrike" cap="none" normalizeH="0" baseline="0" dirty="0" smtClean="0">
                          <a:ln>
                            <a:noFill/>
                          </a:ln>
                          <a:solidFill>
                            <a:schemeClr val="tx1"/>
                          </a:solidFill>
                          <a:effectLst/>
                          <a:latin typeface="黑体" pitchFamily="2" charset="-122"/>
                          <a:ea typeface="黑体" pitchFamily="2" charset="-122"/>
                          <a:sym typeface="黑体" pitchFamily="2" charset="-122"/>
                        </a:rPr>
                        <a:t>（</a:t>
                      </a:r>
                      <a:r>
                        <a:rPr kumimoji="0" lang="en-US" sz="2000" b="1" i="0" u="none" strike="noStrike" cap="none" normalizeH="0" baseline="0" dirty="0" err="1" smtClean="0">
                          <a:ln>
                            <a:noFill/>
                          </a:ln>
                          <a:solidFill>
                            <a:schemeClr val="tx1"/>
                          </a:solidFill>
                          <a:effectLst/>
                          <a:latin typeface="黑体" pitchFamily="2" charset="-122"/>
                          <a:ea typeface="黑体" pitchFamily="2" charset="-122"/>
                          <a:sym typeface="黑体" pitchFamily="2" charset="-122"/>
                        </a:rPr>
                        <a:t>A</a:t>
                      </a:r>
                      <a:r>
                        <a:rPr kumimoji="0" lang="en-US" sz="2000" b="1" i="0" u="none" strike="noStrike" cap="none" normalizeH="0" baseline="-25000" dirty="0" err="1" smtClean="0">
                          <a:ln>
                            <a:noFill/>
                          </a:ln>
                          <a:solidFill>
                            <a:schemeClr val="tx1"/>
                          </a:solidFill>
                          <a:effectLst/>
                          <a:latin typeface="黑体" pitchFamily="2" charset="-122"/>
                          <a:ea typeface="黑体" pitchFamily="2" charset="-122"/>
                          <a:sym typeface="黑体" pitchFamily="2" charset="-122"/>
                        </a:rPr>
                        <a:t>1</a:t>
                      </a:r>
                      <a:r>
                        <a:rPr kumimoji="0" lang="zh-CN" altLang="en-US" sz="2000" b="1" i="0" u="none" strike="noStrike" cap="none" normalizeH="0" baseline="0" dirty="0" smtClean="0">
                          <a:ln>
                            <a:noFill/>
                          </a:ln>
                          <a:solidFill>
                            <a:schemeClr val="tx1"/>
                          </a:solidFill>
                          <a:effectLst/>
                          <a:latin typeface="黑体" pitchFamily="2" charset="-122"/>
                          <a:ea typeface="黑体" pitchFamily="2" charset="-122"/>
                          <a:sym typeface="黑体" pitchFamily="2" charset="-122"/>
                        </a:rPr>
                        <a:t>、</a:t>
                      </a:r>
                      <a:r>
                        <a:rPr kumimoji="0" lang="en-US" sz="2000" b="1" i="0" u="none" strike="noStrike" cap="none" normalizeH="0" baseline="0" dirty="0" err="1" smtClean="0">
                          <a:ln>
                            <a:noFill/>
                          </a:ln>
                          <a:solidFill>
                            <a:schemeClr val="tx1"/>
                          </a:solidFill>
                          <a:effectLst/>
                          <a:latin typeface="黑体" pitchFamily="2" charset="-122"/>
                          <a:ea typeface="黑体" pitchFamily="2" charset="-122"/>
                          <a:sym typeface="黑体" pitchFamily="2" charset="-122"/>
                        </a:rPr>
                        <a:t>B</a:t>
                      </a:r>
                      <a:r>
                        <a:rPr kumimoji="0" lang="en-US" sz="2000" b="1" i="0" u="none" strike="noStrike" cap="none" normalizeH="0" baseline="-25000" dirty="0" err="1" smtClean="0">
                          <a:ln>
                            <a:noFill/>
                          </a:ln>
                          <a:solidFill>
                            <a:schemeClr val="tx1"/>
                          </a:solidFill>
                          <a:effectLst/>
                          <a:latin typeface="黑体" pitchFamily="2" charset="-122"/>
                          <a:ea typeface="黑体" pitchFamily="2" charset="-122"/>
                          <a:sym typeface="黑体" pitchFamily="2" charset="-122"/>
                        </a:rPr>
                        <a:t>1</a:t>
                      </a:r>
                      <a:r>
                        <a:rPr kumimoji="0" lang="zh-CN" altLang="en-US" sz="2000" b="1" i="0" u="none" strike="noStrike" cap="none" normalizeH="0" baseline="0" dirty="0" smtClean="0">
                          <a:ln>
                            <a:noFill/>
                          </a:ln>
                          <a:solidFill>
                            <a:schemeClr val="tx1"/>
                          </a:solidFill>
                          <a:effectLst/>
                          <a:latin typeface="黑体" pitchFamily="2" charset="-122"/>
                          <a:ea typeface="黑体" pitchFamily="2" charset="-122"/>
                          <a:sym typeface="黑体" pitchFamily="2" charset="-122"/>
                        </a:rPr>
                        <a:t>）</a:t>
                      </a:r>
                      <a:endParaRPr kumimoji="0" lang="zh-CN" altLang="en-US" sz="3200" b="1" i="0" u="none" strike="noStrike" cap="none" normalizeH="0" baseline="0" dirty="0" smtClean="0">
                        <a:ln>
                          <a:noFill/>
                        </a:ln>
                        <a:solidFill>
                          <a:schemeClr val="tx1"/>
                        </a:solidFill>
                        <a:effectLst/>
                        <a:latin typeface="Arial" pitchFamily="34" charset="0"/>
                        <a:ea typeface="黑体" pitchFamily="2" charset="-122"/>
                        <a:sym typeface="Arial" pitchFamily="34" charset="0"/>
                      </a:endParaRPr>
                    </a:p>
                  </a:txBody>
                  <a:tcPr horzOverflow="overflow">
                    <a:lnL w="28575" cap="flat" cmpd="sng" algn="ctr">
                      <a:solidFill>
                        <a:srgbClr val="FF0000"/>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0" rtl="0" eaLnBrk="1" fontAlgn="base" latinLnBrk="0" hangingPunct="1">
                        <a:lnSpc>
                          <a:spcPct val="100000"/>
                        </a:lnSpc>
                        <a:spcBef>
                          <a:spcPct val="0"/>
                        </a:spcBef>
                        <a:spcAft>
                          <a:spcPct val="0"/>
                        </a:spcAft>
                        <a:buClrTx/>
                        <a:buSzTx/>
                        <a:buFont typeface="Arial" pitchFamily="34" charset="0"/>
                        <a:buNone/>
                        <a:tabLst/>
                      </a:pPr>
                      <a:r>
                        <a:rPr kumimoji="0" lang="en-US" sz="2000" b="1" i="0" u="none" strike="noStrike" cap="none" normalizeH="0" baseline="0" dirty="0" err="1" smtClean="0">
                          <a:ln>
                            <a:noFill/>
                          </a:ln>
                          <a:solidFill>
                            <a:schemeClr val="tx1"/>
                          </a:solidFill>
                          <a:effectLst/>
                          <a:latin typeface="黑体" pitchFamily="2" charset="-122"/>
                          <a:ea typeface="黑体" pitchFamily="2" charset="-122"/>
                          <a:sym typeface="黑体" pitchFamily="2" charset="-122"/>
                        </a:rPr>
                        <a:t>Q195</a:t>
                      </a:r>
                      <a:endParaRPr kumimoji="0" lang="zh-CN" altLang="en-US" sz="3200" b="1" i="0" u="none" strike="noStrike" cap="none" normalizeH="0" baseline="0" dirty="0" smtClean="0">
                        <a:ln>
                          <a:noFill/>
                        </a:ln>
                        <a:solidFill>
                          <a:schemeClr val="tx1"/>
                        </a:solidFill>
                        <a:effectLst/>
                        <a:latin typeface="Arial" pitchFamily="34" charset="0"/>
                        <a:ea typeface="黑体" pitchFamily="2" charset="-122"/>
                        <a:sym typeface="Arial" pitchFamily="34" charset="0"/>
                      </a:endParaRPr>
                    </a:p>
                  </a:txBody>
                  <a:tcPr horzOverflow="overflow">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a:noFill/>
                    </a:lnTlToBr>
                    <a:lnBlToTr>
                      <a:noFill/>
                    </a:lnBlToTr>
                    <a:solidFill>
                      <a:schemeClr val="bg1"/>
                    </a:solidFill>
                  </a:tcPr>
                </a:tc>
                <a:tc rowSpan="3">
                  <a:txBody>
                    <a:bodyPr/>
                    <a:lstStyle/>
                    <a:p>
                      <a:pPr marL="0" marR="0" lvl="0" indent="0" algn="l" defTabSz="0" rtl="0" eaLnBrk="1" fontAlgn="base" latinLnBrk="0" hangingPunct="1">
                        <a:lnSpc>
                          <a:spcPct val="100000"/>
                        </a:lnSpc>
                        <a:spcBef>
                          <a:spcPct val="0"/>
                        </a:spcBef>
                        <a:spcAft>
                          <a:spcPct val="0"/>
                        </a:spcAft>
                        <a:buClrTx/>
                        <a:buSzTx/>
                        <a:buFont typeface="Arial" pitchFamily="34" charset="0"/>
                        <a:buNone/>
                        <a:tabLst/>
                      </a:pPr>
                      <a:r>
                        <a:rPr kumimoji="0" lang="zh-CN" sz="2000" b="1" i="0" u="none" strike="noStrike" cap="none" normalizeH="0" baseline="0" dirty="0" smtClean="0">
                          <a:ln>
                            <a:noFill/>
                          </a:ln>
                          <a:solidFill>
                            <a:schemeClr val="tx1"/>
                          </a:solidFill>
                          <a:effectLst/>
                          <a:latin typeface="Arial" pitchFamily="34" charset="0"/>
                          <a:ea typeface="黑体" pitchFamily="2" charset="-122"/>
                          <a:sym typeface="Arial" pitchFamily="34" charset="0"/>
                        </a:rPr>
                        <a:t>塑性好，有一定强度。用于</a:t>
                      </a:r>
                      <a:r>
                        <a:rPr kumimoji="0" lang="zh-CN" sz="2000" b="1" i="0" u="none" strike="noStrike" cap="none" normalizeH="0" baseline="0" dirty="0" smtClean="0">
                          <a:ln>
                            <a:noFill/>
                          </a:ln>
                          <a:solidFill>
                            <a:srgbClr val="0000FF"/>
                          </a:solidFill>
                          <a:effectLst/>
                          <a:latin typeface="Arial" pitchFamily="34" charset="0"/>
                          <a:ea typeface="黑体" pitchFamily="2" charset="-122"/>
                          <a:sym typeface="Arial" pitchFamily="34" charset="0"/>
                        </a:rPr>
                        <a:t>承受载荷不大的桥梁构件</a:t>
                      </a:r>
                      <a:r>
                        <a:rPr kumimoji="0" lang="zh-CN" sz="2000" b="1" i="0" u="none" strike="noStrike" cap="none" normalizeH="0" baseline="0" dirty="0" smtClean="0">
                          <a:ln>
                            <a:noFill/>
                          </a:ln>
                          <a:solidFill>
                            <a:schemeClr val="tx1"/>
                          </a:solidFill>
                          <a:effectLst/>
                          <a:latin typeface="Arial" pitchFamily="34" charset="0"/>
                          <a:ea typeface="黑体" pitchFamily="2" charset="-122"/>
                          <a:sym typeface="Arial" pitchFamily="34" charset="0"/>
                        </a:rPr>
                        <a:t>，也作铆钉、冲压件、焊接件</a:t>
                      </a:r>
                      <a:endParaRPr kumimoji="0" lang="zh-CN" sz="3200" b="1" i="0" u="none" strike="noStrike" cap="none" normalizeH="0" baseline="0" dirty="0" smtClean="0">
                        <a:ln>
                          <a:noFill/>
                        </a:ln>
                        <a:solidFill>
                          <a:schemeClr val="tx1"/>
                        </a:solidFill>
                        <a:effectLst/>
                        <a:latin typeface="Arial" pitchFamily="34" charset="0"/>
                        <a:ea typeface="黑体" pitchFamily="2" charset="-122"/>
                        <a:sym typeface="Arial" pitchFamily="34" charset="0"/>
                      </a:endParaRPr>
                    </a:p>
                  </a:txBody>
                  <a:tcPr horzOverflow="overflow">
                    <a:lnL w="19050" cap="flat" cmpd="sng" algn="ctr">
                      <a:solidFill>
                        <a:schemeClr val="accent2"/>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a:noFill/>
                    </a:lnTlToBr>
                    <a:lnBlToTr>
                      <a:noFill/>
                    </a:lnBlToTr>
                    <a:solidFill>
                      <a:schemeClr val="bg1"/>
                    </a:solidFill>
                  </a:tcPr>
                </a:tc>
              </a:tr>
              <a:tr h="396875">
                <a:tc>
                  <a:txBody>
                    <a:bodyPr/>
                    <a:lstStyle/>
                    <a:p>
                      <a:pPr marL="0" marR="0" lvl="0" indent="0" algn="ctr" defTabSz="0" rtl="0" eaLnBrk="1" fontAlgn="base" latinLnBrk="0" hangingPunct="1">
                        <a:lnSpc>
                          <a:spcPct val="100000"/>
                        </a:lnSpc>
                        <a:spcBef>
                          <a:spcPct val="0"/>
                        </a:spcBef>
                        <a:spcAft>
                          <a:spcPct val="0"/>
                        </a:spcAft>
                        <a:buClrTx/>
                        <a:buSzTx/>
                        <a:buFont typeface="Arial" pitchFamily="34" charset="0"/>
                        <a:buNone/>
                        <a:tabLst/>
                      </a:pPr>
                      <a:r>
                        <a:rPr kumimoji="0" lang="en-US" sz="2000" b="1" i="0" u="none" strike="noStrike" cap="none" normalizeH="0" baseline="0" dirty="0" err="1" smtClean="0">
                          <a:ln>
                            <a:noFill/>
                          </a:ln>
                          <a:solidFill>
                            <a:schemeClr val="tx1"/>
                          </a:solidFill>
                          <a:effectLst/>
                          <a:latin typeface="黑体" pitchFamily="2" charset="-122"/>
                          <a:ea typeface="黑体" pitchFamily="2" charset="-122"/>
                          <a:sym typeface="黑体" pitchFamily="2" charset="-122"/>
                        </a:rPr>
                        <a:t>A2</a:t>
                      </a:r>
                      <a:endParaRPr kumimoji="0" lang="zh-CN" altLang="en-US" sz="3200" b="1" i="0" u="none" strike="noStrike" cap="none" normalizeH="0" baseline="0" dirty="0" smtClean="0">
                        <a:ln>
                          <a:noFill/>
                        </a:ln>
                        <a:solidFill>
                          <a:schemeClr val="tx1"/>
                        </a:solidFill>
                        <a:effectLst/>
                        <a:latin typeface="Arial" pitchFamily="34" charset="0"/>
                        <a:ea typeface="黑体" pitchFamily="2" charset="-122"/>
                        <a:sym typeface="Arial" pitchFamily="34" charset="0"/>
                      </a:endParaRPr>
                    </a:p>
                  </a:txBody>
                  <a:tcPr horzOverflow="overflow">
                    <a:lnL w="28575" cap="flat" cmpd="sng" algn="ctr">
                      <a:solidFill>
                        <a:srgbClr val="FF0000"/>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0" rtl="0" eaLnBrk="1" fontAlgn="base" latinLnBrk="0" hangingPunct="1">
                        <a:lnSpc>
                          <a:spcPct val="100000"/>
                        </a:lnSpc>
                        <a:spcBef>
                          <a:spcPct val="0"/>
                        </a:spcBef>
                        <a:spcAft>
                          <a:spcPct val="0"/>
                        </a:spcAft>
                        <a:buClrTx/>
                        <a:buSzTx/>
                        <a:buFont typeface="Arial" pitchFamily="34" charset="0"/>
                        <a:buNone/>
                        <a:tabLst/>
                      </a:pPr>
                      <a:r>
                        <a:rPr kumimoji="0" lang="en-US" sz="2000" b="1" i="0" u="none" strike="noStrike" cap="none" normalizeH="0" baseline="0" dirty="0" err="1" smtClean="0">
                          <a:ln>
                            <a:noFill/>
                          </a:ln>
                          <a:solidFill>
                            <a:schemeClr val="tx1"/>
                          </a:solidFill>
                          <a:effectLst/>
                          <a:latin typeface="黑体" pitchFamily="2" charset="-122"/>
                          <a:ea typeface="黑体" pitchFamily="2" charset="-122"/>
                          <a:sym typeface="黑体" pitchFamily="2" charset="-122"/>
                        </a:rPr>
                        <a:t>Q215A</a:t>
                      </a:r>
                      <a:endParaRPr kumimoji="0" lang="zh-CN" altLang="en-US" sz="3200" b="1" i="0" u="none" strike="noStrike" cap="none" normalizeH="0" baseline="0" dirty="0" smtClean="0">
                        <a:ln>
                          <a:noFill/>
                        </a:ln>
                        <a:solidFill>
                          <a:schemeClr val="tx1"/>
                        </a:solidFill>
                        <a:effectLst/>
                        <a:latin typeface="Arial" pitchFamily="34" charset="0"/>
                        <a:ea typeface="黑体" pitchFamily="2" charset="-122"/>
                        <a:sym typeface="Arial" pitchFamily="34" charset="0"/>
                      </a:endParaRPr>
                    </a:p>
                  </a:txBody>
                  <a:tcPr horzOverflow="overflow">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a:noFill/>
                    </a:lnTlToBr>
                    <a:lnBlToTr>
                      <a:noFill/>
                    </a:lnBlToTr>
                    <a:solidFill>
                      <a:schemeClr val="bg1"/>
                    </a:solidFill>
                  </a:tcPr>
                </a:tc>
                <a:tc vMerge="1">
                  <a:txBody>
                    <a:bodyPr/>
                    <a:lstStyle/>
                    <a:p>
                      <a:endParaRPr lang="zh-CN" altLang="en-US"/>
                    </a:p>
                  </a:txBody>
                  <a:tcPr/>
                </a:tc>
              </a:tr>
              <a:tr h="368300">
                <a:tc>
                  <a:txBody>
                    <a:bodyPr/>
                    <a:lstStyle/>
                    <a:p>
                      <a:pPr marL="0" marR="0" lvl="0" indent="0" algn="ctr" defTabSz="0" rtl="0" eaLnBrk="1" fontAlgn="base" latinLnBrk="0" hangingPunct="1">
                        <a:lnSpc>
                          <a:spcPct val="100000"/>
                        </a:lnSpc>
                        <a:spcBef>
                          <a:spcPct val="0"/>
                        </a:spcBef>
                        <a:spcAft>
                          <a:spcPct val="0"/>
                        </a:spcAft>
                        <a:buClrTx/>
                        <a:buSzTx/>
                        <a:buFont typeface="Arial" pitchFamily="34" charset="0"/>
                        <a:buNone/>
                        <a:tabLst/>
                      </a:pPr>
                      <a:r>
                        <a:rPr kumimoji="0" lang="en-US" sz="2000" b="1" i="0" u="none" strike="noStrike" cap="none" normalizeH="0" baseline="0" smtClean="0">
                          <a:ln>
                            <a:noFill/>
                          </a:ln>
                          <a:solidFill>
                            <a:schemeClr val="tx1"/>
                          </a:solidFill>
                          <a:effectLst/>
                          <a:latin typeface="黑体" pitchFamily="2" charset="-122"/>
                          <a:ea typeface="黑体" pitchFamily="2" charset="-122"/>
                          <a:sym typeface="黑体" pitchFamily="2" charset="-122"/>
                        </a:rPr>
                        <a:t>C2</a:t>
                      </a:r>
                      <a:endParaRPr kumimoji="0" lang="zh-CN" altLang="en-US" sz="3200" b="1" i="0" u="none" strike="noStrike" cap="none" normalizeH="0" baseline="0" smtClean="0">
                        <a:ln>
                          <a:noFill/>
                        </a:ln>
                        <a:solidFill>
                          <a:schemeClr val="tx1"/>
                        </a:solidFill>
                        <a:effectLst/>
                        <a:latin typeface="Arial" pitchFamily="34" charset="0"/>
                        <a:ea typeface="黑体" pitchFamily="2" charset="-122"/>
                        <a:sym typeface="Arial" pitchFamily="34" charset="0"/>
                      </a:endParaRPr>
                    </a:p>
                  </a:txBody>
                  <a:tcPr horzOverflow="overflow">
                    <a:lnL w="28575" cap="flat" cmpd="sng" algn="ctr">
                      <a:solidFill>
                        <a:srgbClr val="FF0000"/>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0" rtl="0" eaLnBrk="1" fontAlgn="base" latinLnBrk="0" hangingPunct="1">
                        <a:lnSpc>
                          <a:spcPct val="100000"/>
                        </a:lnSpc>
                        <a:spcBef>
                          <a:spcPct val="0"/>
                        </a:spcBef>
                        <a:spcAft>
                          <a:spcPct val="0"/>
                        </a:spcAft>
                        <a:buClrTx/>
                        <a:buSzTx/>
                        <a:buFont typeface="Arial" pitchFamily="34" charset="0"/>
                        <a:buNone/>
                        <a:tabLst/>
                      </a:pPr>
                      <a:r>
                        <a:rPr kumimoji="0" lang="en-US" sz="2000" b="1" i="0" u="none" strike="noStrike" cap="none" normalizeH="0" baseline="0" smtClean="0">
                          <a:ln>
                            <a:noFill/>
                          </a:ln>
                          <a:solidFill>
                            <a:schemeClr val="tx1"/>
                          </a:solidFill>
                          <a:effectLst/>
                          <a:latin typeface="黑体" pitchFamily="2" charset="-122"/>
                          <a:ea typeface="黑体" pitchFamily="2" charset="-122"/>
                          <a:sym typeface="黑体" pitchFamily="2" charset="-122"/>
                        </a:rPr>
                        <a:t>Q215B</a:t>
                      </a:r>
                      <a:endParaRPr kumimoji="0" lang="zh-CN" altLang="en-US" sz="3200" b="1" i="0" u="none" strike="noStrike" cap="none" normalizeH="0" baseline="0" smtClean="0">
                        <a:ln>
                          <a:noFill/>
                        </a:ln>
                        <a:solidFill>
                          <a:schemeClr val="tx1"/>
                        </a:solidFill>
                        <a:effectLst/>
                        <a:latin typeface="Arial" pitchFamily="34" charset="0"/>
                        <a:ea typeface="黑体" pitchFamily="2" charset="-122"/>
                        <a:sym typeface="Arial" pitchFamily="34" charset="0"/>
                      </a:endParaRPr>
                    </a:p>
                  </a:txBody>
                  <a:tcPr horzOverflow="overflow">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a:noFill/>
                    </a:lnTlToBr>
                    <a:lnBlToTr>
                      <a:noFill/>
                    </a:lnBlToTr>
                    <a:solidFill>
                      <a:schemeClr val="bg1"/>
                    </a:solidFill>
                  </a:tcPr>
                </a:tc>
                <a:tc vMerge="1">
                  <a:txBody>
                    <a:bodyPr/>
                    <a:lstStyle/>
                    <a:p>
                      <a:endParaRPr lang="zh-CN" altLang="en-US"/>
                    </a:p>
                  </a:txBody>
                  <a:tcPr/>
                </a:tc>
              </a:tr>
              <a:tr h="396875">
                <a:tc>
                  <a:txBody>
                    <a:bodyPr/>
                    <a:lstStyle/>
                    <a:p>
                      <a:pPr marL="0" marR="0" lvl="0" indent="0" algn="ctr" defTabSz="0" rtl="0" eaLnBrk="1" fontAlgn="base" latinLnBrk="0" hangingPunct="1">
                        <a:lnSpc>
                          <a:spcPct val="100000"/>
                        </a:lnSpc>
                        <a:spcBef>
                          <a:spcPct val="0"/>
                        </a:spcBef>
                        <a:spcAft>
                          <a:spcPct val="0"/>
                        </a:spcAft>
                        <a:buClrTx/>
                        <a:buSzTx/>
                        <a:buFont typeface="Arial" pitchFamily="34" charset="0"/>
                        <a:buNone/>
                        <a:tabLst/>
                      </a:pPr>
                      <a:r>
                        <a:rPr kumimoji="0" lang="en-US" sz="2000" b="1" i="0" u="none" strike="noStrike" cap="none" normalizeH="0" baseline="0" dirty="0" err="1" smtClean="0">
                          <a:ln>
                            <a:noFill/>
                          </a:ln>
                          <a:solidFill>
                            <a:schemeClr val="tx1"/>
                          </a:solidFill>
                          <a:effectLst/>
                          <a:latin typeface="黑体" pitchFamily="2" charset="-122"/>
                          <a:ea typeface="黑体" pitchFamily="2" charset="-122"/>
                          <a:sym typeface="黑体" pitchFamily="2" charset="-122"/>
                        </a:rPr>
                        <a:t>A3</a:t>
                      </a:r>
                      <a:endParaRPr kumimoji="0" lang="zh-CN" altLang="en-US" sz="3200" b="1" i="0" u="none" strike="noStrike" cap="none" normalizeH="0" baseline="0" dirty="0" smtClean="0">
                        <a:ln>
                          <a:noFill/>
                        </a:ln>
                        <a:solidFill>
                          <a:schemeClr val="tx1"/>
                        </a:solidFill>
                        <a:effectLst/>
                        <a:latin typeface="Arial" pitchFamily="34" charset="0"/>
                        <a:ea typeface="黑体" pitchFamily="2" charset="-122"/>
                        <a:sym typeface="Arial" pitchFamily="34" charset="0"/>
                      </a:endParaRPr>
                    </a:p>
                  </a:txBody>
                  <a:tcPr horzOverflow="overflow">
                    <a:lnL w="28575" cap="flat" cmpd="sng" algn="ctr">
                      <a:solidFill>
                        <a:srgbClr val="FF0000"/>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0" rtl="0" eaLnBrk="1" fontAlgn="base" latinLnBrk="0" hangingPunct="1">
                        <a:lnSpc>
                          <a:spcPct val="100000"/>
                        </a:lnSpc>
                        <a:spcBef>
                          <a:spcPct val="0"/>
                        </a:spcBef>
                        <a:spcAft>
                          <a:spcPct val="0"/>
                        </a:spcAft>
                        <a:buClrTx/>
                        <a:buSzTx/>
                        <a:buFont typeface="Arial" pitchFamily="34" charset="0"/>
                        <a:buNone/>
                        <a:tabLst/>
                      </a:pPr>
                      <a:r>
                        <a:rPr kumimoji="0" lang="en-US" sz="2000" b="1" i="0" u="none" strike="noStrike" cap="none" normalizeH="0" baseline="0" smtClean="0">
                          <a:ln>
                            <a:noFill/>
                          </a:ln>
                          <a:solidFill>
                            <a:schemeClr val="tx1"/>
                          </a:solidFill>
                          <a:effectLst/>
                          <a:latin typeface="黑体" pitchFamily="2" charset="-122"/>
                          <a:ea typeface="黑体" pitchFamily="2" charset="-122"/>
                          <a:sym typeface="黑体" pitchFamily="2" charset="-122"/>
                        </a:rPr>
                        <a:t>Q235A</a:t>
                      </a:r>
                      <a:endParaRPr kumimoji="0" lang="zh-CN" altLang="en-US" sz="3200" b="1" i="0" u="none" strike="noStrike" cap="none" normalizeH="0" baseline="0" smtClean="0">
                        <a:ln>
                          <a:noFill/>
                        </a:ln>
                        <a:solidFill>
                          <a:schemeClr val="tx1"/>
                        </a:solidFill>
                        <a:effectLst/>
                        <a:latin typeface="Arial" pitchFamily="34" charset="0"/>
                        <a:ea typeface="黑体" pitchFamily="2" charset="-122"/>
                        <a:sym typeface="Arial" pitchFamily="34" charset="0"/>
                      </a:endParaRPr>
                    </a:p>
                  </a:txBody>
                  <a:tcPr horzOverflow="overflow">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a:noFill/>
                    </a:lnTlToBr>
                    <a:lnBlToTr>
                      <a:noFill/>
                    </a:lnBlToTr>
                    <a:solidFill>
                      <a:schemeClr val="bg1"/>
                    </a:solidFill>
                  </a:tcPr>
                </a:tc>
                <a:tc rowSpan="4">
                  <a:txBody>
                    <a:bodyPr/>
                    <a:lstStyle/>
                    <a:p>
                      <a:pPr marL="0" marR="0" lvl="0" indent="0" algn="l" defTabSz="0" rtl="0" eaLnBrk="1" fontAlgn="base" latinLnBrk="0" hangingPunct="1">
                        <a:lnSpc>
                          <a:spcPct val="100000"/>
                        </a:lnSpc>
                        <a:spcBef>
                          <a:spcPct val="0"/>
                        </a:spcBef>
                        <a:spcAft>
                          <a:spcPct val="0"/>
                        </a:spcAft>
                        <a:buClrTx/>
                        <a:buSzTx/>
                        <a:buFont typeface="Arial" pitchFamily="34" charset="0"/>
                        <a:buNone/>
                        <a:tabLst/>
                      </a:pPr>
                      <a:r>
                        <a:rPr kumimoji="0" lang="zh-CN" sz="2000" b="1" i="0" u="none" strike="noStrike" cap="none" normalizeH="0" baseline="0" dirty="0" smtClean="0">
                          <a:ln>
                            <a:noFill/>
                          </a:ln>
                          <a:solidFill>
                            <a:schemeClr val="tx1"/>
                          </a:solidFill>
                          <a:effectLst/>
                          <a:latin typeface="Arial" pitchFamily="34" charset="0"/>
                          <a:ea typeface="黑体" pitchFamily="2" charset="-122"/>
                          <a:sym typeface="Arial" pitchFamily="34" charset="0"/>
                        </a:rPr>
                        <a:t>强度较高，塑性好。用于</a:t>
                      </a:r>
                      <a:r>
                        <a:rPr kumimoji="0" lang="zh-CN" sz="2000" b="1" i="0" u="none" strike="noStrike" cap="none" normalizeH="0" baseline="0" dirty="0" smtClean="0">
                          <a:ln>
                            <a:noFill/>
                          </a:ln>
                          <a:solidFill>
                            <a:srgbClr val="0000FF"/>
                          </a:solidFill>
                          <a:effectLst/>
                          <a:latin typeface="Arial" pitchFamily="34" charset="0"/>
                          <a:ea typeface="黑体" pitchFamily="2" charset="-122"/>
                          <a:sym typeface="Arial" pitchFamily="34" charset="0"/>
                        </a:rPr>
                        <a:t>承受载荷较大的结构</a:t>
                      </a:r>
                      <a:r>
                        <a:rPr kumimoji="0" lang="zh-CN" sz="2000" b="1" i="0" u="none" strike="noStrike" cap="none" normalizeH="0" baseline="0" dirty="0" smtClean="0">
                          <a:ln>
                            <a:noFill/>
                          </a:ln>
                          <a:solidFill>
                            <a:schemeClr val="tx1"/>
                          </a:solidFill>
                          <a:effectLst/>
                          <a:latin typeface="Arial" pitchFamily="34" charset="0"/>
                          <a:ea typeface="黑体" pitchFamily="2" charset="-122"/>
                          <a:sym typeface="Arial" pitchFamily="34" charset="0"/>
                        </a:rPr>
                        <a:t>，也可制作转轴、心轴、拉杆、螺栓、螺母</a:t>
                      </a:r>
                      <a:endParaRPr kumimoji="0" lang="zh-CN" sz="3200" b="1" i="0" u="none" strike="noStrike" cap="none" normalizeH="0" baseline="0" dirty="0" smtClean="0">
                        <a:ln>
                          <a:noFill/>
                        </a:ln>
                        <a:solidFill>
                          <a:schemeClr val="tx1"/>
                        </a:solidFill>
                        <a:effectLst/>
                        <a:latin typeface="Arial" pitchFamily="34" charset="0"/>
                        <a:ea typeface="黑体" pitchFamily="2" charset="-122"/>
                        <a:sym typeface="Arial" pitchFamily="34" charset="0"/>
                      </a:endParaRPr>
                    </a:p>
                  </a:txBody>
                  <a:tcPr horzOverflow="overflow">
                    <a:lnL w="19050" cap="flat" cmpd="sng" algn="ctr">
                      <a:solidFill>
                        <a:schemeClr val="accent2"/>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a:noFill/>
                    </a:lnTlToBr>
                    <a:lnBlToTr>
                      <a:noFill/>
                    </a:lnBlToTr>
                    <a:solidFill>
                      <a:schemeClr val="bg1"/>
                    </a:solidFill>
                  </a:tcPr>
                </a:tc>
              </a:tr>
              <a:tr h="395288">
                <a:tc>
                  <a:txBody>
                    <a:bodyPr/>
                    <a:lstStyle/>
                    <a:p>
                      <a:pPr marL="0" marR="0" lvl="0" indent="0" algn="ctr" defTabSz="0" rtl="0" eaLnBrk="1" fontAlgn="base" latinLnBrk="0" hangingPunct="1">
                        <a:lnSpc>
                          <a:spcPct val="100000"/>
                        </a:lnSpc>
                        <a:spcBef>
                          <a:spcPct val="0"/>
                        </a:spcBef>
                        <a:spcAft>
                          <a:spcPct val="0"/>
                        </a:spcAft>
                        <a:buClrTx/>
                        <a:buSzTx/>
                        <a:buFont typeface="Arial" pitchFamily="34" charset="0"/>
                        <a:buNone/>
                        <a:tabLst/>
                      </a:pPr>
                      <a:r>
                        <a:rPr kumimoji="0" lang="en-US" sz="2000" b="1" i="0" u="none" strike="noStrike" cap="none" normalizeH="0" baseline="0" dirty="0" err="1" smtClean="0">
                          <a:ln>
                            <a:noFill/>
                          </a:ln>
                          <a:solidFill>
                            <a:schemeClr val="tx1"/>
                          </a:solidFill>
                          <a:effectLst/>
                          <a:latin typeface="黑体" pitchFamily="2" charset="-122"/>
                          <a:ea typeface="黑体" pitchFamily="2" charset="-122"/>
                          <a:sym typeface="黑体" pitchFamily="2" charset="-122"/>
                        </a:rPr>
                        <a:t>C3</a:t>
                      </a:r>
                      <a:endParaRPr kumimoji="0" lang="zh-CN" altLang="en-US" sz="3200" b="1" i="0" u="none" strike="noStrike" cap="none" normalizeH="0" baseline="0" dirty="0" smtClean="0">
                        <a:ln>
                          <a:noFill/>
                        </a:ln>
                        <a:solidFill>
                          <a:schemeClr val="tx1"/>
                        </a:solidFill>
                        <a:effectLst/>
                        <a:latin typeface="Arial" pitchFamily="34" charset="0"/>
                        <a:ea typeface="黑体" pitchFamily="2" charset="-122"/>
                        <a:sym typeface="Arial" pitchFamily="34" charset="0"/>
                      </a:endParaRPr>
                    </a:p>
                  </a:txBody>
                  <a:tcPr horzOverflow="overflow">
                    <a:lnL w="28575" cap="flat" cmpd="sng" algn="ctr">
                      <a:solidFill>
                        <a:srgbClr val="FF0000"/>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0" rtl="0" eaLnBrk="1" fontAlgn="base" latinLnBrk="0" hangingPunct="1">
                        <a:lnSpc>
                          <a:spcPct val="100000"/>
                        </a:lnSpc>
                        <a:spcBef>
                          <a:spcPct val="0"/>
                        </a:spcBef>
                        <a:spcAft>
                          <a:spcPct val="0"/>
                        </a:spcAft>
                        <a:buClrTx/>
                        <a:buSzTx/>
                        <a:buFont typeface="Arial" pitchFamily="34" charset="0"/>
                        <a:buNone/>
                        <a:tabLst/>
                      </a:pPr>
                      <a:r>
                        <a:rPr kumimoji="0" lang="en-US" sz="2000" b="1" i="0" u="none" strike="noStrike" cap="none" normalizeH="0" baseline="0" dirty="0" err="1" smtClean="0">
                          <a:ln>
                            <a:noFill/>
                          </a:ln>
                          <a:solidFill>
                            <a:schemeClr val="tx1"/>
                          </a:solidFill>
                          <a:effectLst/>
                          <a:latin typeface="黑体" pitchFamily="2" charset="-122"/>
                          <a:ea typeface="黑体" pitchFamily="2" charset="-122"/>
                          <a:sym typeface="黑体" pitchFamily="2" charset="-122"/>
                        </a:rPr>
                        <a:t>Q235B</a:t>
                      </a:r>
                      <a:endParaRPr kumimoji="0" lang="zh-CN" altLang="en-US" sz="3200" b="1" i="0" u="none" strike="noStrike" cap="none" normalizeH="0" baseline="0" dirty="0" smtClean="0">
                        <a:ln>
                          <a:noFill/>
                        </a:ln>
                        <a:solidFill>
                          <a:schemeClr val="tx1"/>
                        </a:solidFill>
                        <a:effectLst/>
                        <a:latin typeface="Arial" pitchFamily="34" charset="0"/>
                        <a:ea typeface="黑体" pitchFamily="2" charset="-122"/>
                        <a:sym typeface="Arial" pitchFamily="34" charset="0"/>
                      </a:endParaRPr>
                    </a:p>
                  </a:txBody>
                  <a:tcPr horzOverflow="overflow">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a:noFill/>
                    </a:lnTlToBr>
                    <a:lnBlToTr>
                      <a:noFill/>
                    </a:lnBlToTr>
                    <a:solidFill>
                      <a:schemeClr val="bg1"/>
                    </a:solidFill>
                  </a:tcPr>
                </a:tc>
                <a:tc vMerge="1">
                  <a:txBody>
                    <a:bodyPr/>
                    <a:lstStyle/>
                    <a:p>
                      <a:endParaRPr lang="zh-CN" altLang="en-US"/>
                    </a:p>
                  </a:txBody>
                  <a:tcPr/>
                </a:tc>
              </a:tr>
              <a:tr h="396875">
                <a:tc>
                  <a:txBody>
                    <a:bodyPr/>
                    <a:lstStyle/>
                    <a:p>
                      <a:pPr marL="0" marR="0" lvl="0" indent="0" algn="ctr" defTabSz="0" rtl="0" eaLnBrk="1" fontAlgn="base" latinLnBrk="0" hangingPunct="1">
                        <a:lnSpc>
                          <a:spcPct val="100000"/>
                        </a:lnSpc>
                        <a:spcBef>
                          <a:spcPct val="0"/>
                        </a:spcBef>
                        <a:spcAft>
                          <a:spcPct val="0"/>
                        </a:spcAft>
                        <a:buClrTx/>
                        <a:buSzTx/>
                        <a:buFont typeface="Arial" pitchFamily="34" charset="0"/>
                        <a:buNone/>
                        <a:tabLst/>
                      </a:pPr>
                      <a:r>
                        <a:rPr kumimoji="0" lang="en-US" sz="2000" b="1" i="0" u="none" strike="noStrike" cap="none" normalizeH="0" baseline="0" dirty="0" smtClean="0">
                          <a:ln>
                            <a:noFill/>
                          </a:ln>
                          <a:solidFill>
                            <a:schemeClr val="tx1"/>
                          </a:solidFill>
                          <a:effectLst/>
                          <a:latin typeface="Arial" pitchFamily="34" charset="0"/>
                          <a:ea typeface="宋体" pitchFamily="2" charset="-122"/>
                          <a:sym typeface="Arial" pitchFamily="34" charset="0"/>
                        </a:rPr>
                        <a:t>——</a:t>
                      </a:r>
                      <a:endParaRPr kumimoji="0" lang="zh-CN" altLang="en-US" sz="3200" b="1" i="0" u="none" strike="noStrike" cap="none" normalizeH="0" baseline="0" dirty="0" smtClean="0">
                        <a:ln>
                          <a:noFill/>
                        </a:ln>
                        <a:solidFill>
                          <a:schemeClr val="tx1"/>
                        </a:solidFill>
                        <a:effectLst/>
                        <a:latin typeface="Arial" pitchFamily="34" charset="0"/>
                        <a:ea typeface="黑体" pitchFamily="2" charset="-122"/>
                        <a:sym typeface="Arial" pitchFamily="34" charset="0"/>
                      </a:endParaRPr>
                    </a:p>
                  </a:txBody>
                  <a:tcPr horzOverflow="overflow">
                    <a:lnL w="28575" cap="flat" cmpd="sng" algn="ctr">
                      <a:solidFill>
                        <a:srgbClr val="FF0000"/>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0" rtl="0" eaLnBrk="1" fontAlgn="base" latinLnBrk="0" hangingPunct="1">
                        <a:lnSpc>
                          <a:spcPct val="100000"/>
                        </a:lnSpc>
                        <a:spcBef>
                          <a:spcPct val="0"/>
                        </a:spcBef>
                        <a:spcAft>
                          <a:spcPct val="0"/>
                        </a:spcAft>
                        <a:buClrTx/>
                        <a:buSzTx/>
                        <a:buFont typeface="Arial" pitchFamily="34" charset="0"/>
                        <a:buNone/>
                        <a:tabLst/>
                      </a:pPr>
                      <a:r>
                        <a:rPr kumimoji="0" lang="en-US" sz="2000" b="1" i="0" u="none" strike="noStrike" cap="none" normalizeH="0" baseline="0" dirty="0" err="1" smtClean="0">
                          <a:ln>
                            <a:noFill/>
                          </a:ln>
                          <a:solidFill>
                            <a:schemeClr val="tx1"/>
                          </a:solidFill>
                          <a:effectLst/>
                          <a:latin typeface="黑体" pitchFamily="2" charset="-122"/>
                          <a:ea typeface="黑体" pitchFamily="2" charset="-122"/>
                          <a:sym typeface="黑体" pitchFamily="2" charset="-122"/>
                        </a:rPr>
                        <a:t>Q235</a:t>
                      </a:r>
                      <a:r>
                        <a:rPr kumimoji="0" lang="en-US" sz="2000" b="1" i="0" u="none" strike="noStrike" cap="none" normalizeH="0" baseline="0" dirty="0" err="1" smtClean="0">
                          <a:ln>
                            <a:noFill/>
                          </a:ln>
                          <a:solidFill>
                            <a:srgbClr val="FF0000"/>
                          </a:solidFill>
                          <a:effectLst/>
                          <a:latin typeface="黑体" pitchFamily="2" charset="-122"/>
                          <a:ea typeface="黑体" pitchFamily="2" charset="-122"/>
                          <a:sym typeface="黑体" pitchFamily="2" charset="-122"/>
                        </a:rPr>
                        <a:t>C</a:t>
                      </a:r>
                      <a:endParaRPr kumimoji="0" lang="zh-CN" altLang="en-US" sz="3200" b="1" i="0" u="none" strike="noStrike" cap="none" normalizeH="0" baseline="0" dirty="0" smtClean="0">
                        <a:ln>
                          <a:noFill/>
                        </a:ln>
                        <a:solidFill>
                          <a:schemeClr val="tx1"/>
                        </a:solidFill>
                        <a:effectLst/>
                        <a:latin typeface="Arial" pitchFamily="34" charset="0"/>
                        <a:ea typeface="黑体" pitchFamily="2" charset="-122"/>
                        <a:sym typeface="Arial" pitchFamily="34" charset="0"/>
                      </a:endParaRPr>
                    </a:p>
                  </a:txBody>
                  <a:tcPr horzOverflow="overflow">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a:noFill/>
                    </a:lnTlToBr>
                    <a:lnBlToTr>
                      <a:noFill/>
                    </a:lnBlToTr>
                    <a:solidFill>
                      <a:schemeClr val="bg1"/>
                    </a:solidFill>
                  </a:tcPr>
                </a:tc>
                <a:tc vMerge="1">
                  <a:txBody>
                    <a:bodyPr/>
                    <a:lstStyle/>
                    <a:p>
                      <a:endParaRPr lang="zh-CN" altLang="en-US"/>
                    </a:p>
                  </a:txBody>
                  <a:tcPr/>
                </a:tc>
              </a:tr>
              <a:tr h="371475">
                <a:tc>
                  <a:txBody>
                    <a:bodyPr/>
                    <a:lstStyle/>
                    <a:p>
                      <a:pPr marL="0" marR="0" lvl="0" indent="0" algn="ctr" defTabSz="0" rtl="0" eaLnBrk="1" fontAlgn="base" latinLnBrk="0" hangingPunct="1">
                        <a:lnSpc>
                          <a:spcPct val="100000"/>
                        </a:lnSpc>
                        <a:spcBef>
                          <a:spcPct val="0"/>
                        </a:spcBef>
                        <a:spcAft>
                          <a:spcPct val="0"/>
                        </a:spcAft>
                        <a:buClrTx/>
                        <a:buSzTx/>
                        <a:buFont typeface="Arial" pitchFamily="34" charset="0"/>
                        <a:buNone/>
                        <a:tabLst/>
                      </a:pPr>
                      <a:r>
                        <a:rPr kumimoji="0" lang="en-US" sz="2000" b="1" i="0" u="none" strike="noStrike" cap="none" normalizeH="0" baseline="0" dirty="0" smtClean="0">
                          <a:ln>
                            <a:noFill/>
                          </a:ln>
                          <a:solidFill>
                            <a:schemeClr val="tx1"/>
                          </a:solidFill>
                          <a:effectLst/>
                          <a:latin typeface="Arial" pitchFamily="34" charset="0"/>
                          <a:ea typeface="宋体" pitchFamily="2" charset="-122"/>
                          <a:sym typeface="Arial" pitchFamily="34" charset="0"/>
                        </a:rPr>
                        <a:t>——</a:t>
                      </a:r>
                      <a:endParaRPr kumimoji="0" lang="zh-CN" altLang="en-US" sz="3200" b="1" i="0" u="none" strike="noStrike" cap="none" normalizeH="0" baseline="0" dirty="0" smtClean="0">
                        <a:ln>
                          <a:noFill/>
                        </a:ln>
                        <a:solidFill>
                          <a:schemeClr val="tx1"/>
                        </a:solidFill>
                        <a:effectLst/>
                        <a:latin typeface="Arial" pitchFamily="34" charset="0"/>
                        <a:ea typeface="黑体" pitchFamily="2" charset="-122"/>
                        <a:sym typeface="Arial" pitchFamily="34" charset="0"/>
                      </a:endParaRPr>
                    </a:p>
                  </a:txBody>
                  <a:tcPr horzOverflow="overflow">
                    <a:lnL w="28575" cap="flat" cmpd="sng" algn="ctr">
                      <a:solidFill>
                        <a:srgbClr val="FF0000"/>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0" rtl="0" eaLnBrk="1" fontAlgn="base" latinLnBrk="0" hangingPunct="1">
                        <a:lnSpc>
                          <a:spcPct val="100000"/>
                        </a:lnSpc>
                        <a:spcBef>
                          <a:spcPct val="0"/>
                        </a:spcBef>
                        <a:spcAft>
                          <a:spcPct val="0"/>
                        </a:spcAft>
                        <a:buClrTx/>
                        <a:buSzTx/>
                        <a:buFont typeface="Arial" pitchFamily="34" charset="0"/>
                        <a:buNone/>
                        <a:tabLst/>
                      </a:pPr>
                      <a:r>
                        <a:rPr kumimoji="0" lang="en-US" sz="2000" b="1" i="0" u="none" strike="noStrike" cap="none" normalizeH="0" baseline="0" dirty="0" err="1" smtClean="0">
                          <a:ln>
                            <a:noFill/>
                          </a:ln>
                          <a:solidFill>
                            <a:schemeClr val="tx1"/>
                          </a:solidFill>
                          <a:effectLst/>
                          <a:latin typeface="黑体" pitchFamily="2" charset="-122"/>
                          <a:ea typeface="黑体" pitchFamily="2" charset="-122"/>
                          <a:sym typeface="黑体" pitchFamily="2" charset="-122"/>
                        </a:rPr>
                        <a:t>Q235</a:t>
                      </a:r>
                      <a:r>
                        <a:rPr kumimoji="0" lang="en-US" sz="2000" b="1" i="0" u="none" strike="noStrike" cap="none" normalizeH="0" baseline="0" dirty="0" err="1" smtClean="0">
                          <a:ln>
                            <a:noFill/>
                          </a:ln>
                          <a:solidFill>
                            <a:srgbClr val="FF0000"/>
                          </a:solidFill>
                          <a:effectLst/>
                          <a:latin typeface="黑体" pitchFamily="2" charset="-122"/>
                          <a:ea typeface="黑体" pitchFamily="2" charset="-122"/>
                          <a:sym typeface="黑体" pitchFamily="2" charset="-122"/>
                        </a:rPr>
                        <a:t>D</a:t>
                      </a:r>
                      <a:endParaRPr kumimoji="0" lang="zh-CN" altLang="en-US" sz="3200" b="1" i="0" u="none" strike="noStrike" cap="none" normalizeH="0" baseline="0" dirty="0" smtClean="0">
                        <a:ln>
                          <a:noFill/>
                        </a:ln>
                        <a:solidFill>
                          <a:schemeClr val="tx1"/>
                        </a:solidFill>
                        <a:effectLst/>
                        <a:latin typeface="Arial" pitchFamily="34" charset="0"/>
                        <a:ea typeface="黑体" pitchFamily="2" charset="-122"/>
                        <a:sym typeface="Arial" pitchFamily="34" charset="0"/>
                      </a:endParaRPr>
                    </a:p>
                  </a:txBody>
                  <a:tcPr horzOverflow="overflow">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a:noFill/>
                    </a:lnTlToBr>
                    <a:lnBlToTr>
                      <a:noFill/>
                    </a:lnBlToTr>
                    <a:solidFill>
                      <a:schemeClr val="bg1"/>
                    </a:solidFill>
                  </a:tcPr>
                </a:tc>
                <a:tc vMerge="1">
                  <a:txBody>
                    <a:bodyPr/>
                    <a:lstStyle/>
                    <a:p>
                      <a:endParaRPr lang="zh-CN" altLang="en-US"/>
                    </a:p>
                  </a:txBody>
                  <a:tcPr/>
                </a:tc>
              </a:tr>
              <a:tr h="396875">
                <a:tc>
                  <a:txBody>
                    <a:bodyPr/>
                    <a:lstStyle/>
                    <a:p>
                      <a:pPr marL="0" marR="0" lvl="0" indent="0" algn="ctr" defTabSz="0" rtl="0" eaLnBrk="1" fontAlgn="base" latinLnBrk="0" hangingPunct="1">
                        <a:lnSpc>
                          <a:spcPct val="100000"/>
                        </a:lnSpc>
                        <a:spcBef>
                          <a:spcPct val="0"/>
                        </a:spcBef>
                        <a:spcAft>
                          <a:spcPct val="0"/>
                        </a:spcAft>
                        <a:buClrTx/>
                        <a:buSzTx/>
                        <a:buFont typeface="Arial" pitchFamily="34" charset="0"/>
                        <a:buNone/>
                        <a:tabLst/>
                      </a:pPr>
                      <a:r>
                        <a:rPr kumimoji="0" lang="en-US" sz="2000" b="1" i="0" u="none" strike="noStrike" cap="none" normalizeH="0" baseline="0" smtClean="0">
                          <a:ln>
                            <a:noFill/>
                          </a:ln>
                          <a:solidFill>
                            <a:schemeClr val="tx1"/>
                          </a:solidFill>
                          <a:effectLst/>
                          <a:latin typeface="黑体" pitchFamily="2" charset="-122"/>
                          <a:ea typeface="黑体" pitchFamily="2" charset="-122"/>
                          <a:sym typeface="黑体" pitchFamily="2" charset="-122"/>
                        </a:rPr>
                        <a:t>A4</a:t>
                      </a:r>
                      <a:endParaRPr kumimoji="0" lang="zh-CN" altLang="en-US" sz="3200" b="1" i="0" u="none" strike="noStrike" cap="none" normalizeH="0" baseline="0" smtClean="0">
                        <a:ln>
                          <a:noFill/>
                        </a:ln>
                        <a:solidFill>
                          <a:schemeClr val="tx1"/>
                        </a:solidFill>
                        <a:effectLst/>
                        <a:latin typeface="Arial" pitchFamily="34" charset="0"/>
                        <a:ea typeface="黑体" pitchFamily="2" charset="-122"/>
                        <a:sym typeface="Arial" pitchFamily="34" charset="0"/>
                      </a:endParaRPr>
                    </a:p>
                  </a:txBody>
                  <a:tcPr horzOverflow="overflow">
                    <a:lnL w="28575" cap="flat" cmpd="sng" algn="ctr">
                      <a:solidFill>
                        <a:srgbClr val="FF0000"/>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0" rtl="0" eaLnBrk="1" fontAlgn="base" latinLnBrk="0" hangingPunct="1">
                        <a:lnSpc>
                          <a:spcPct val="100000"/>
                        </a:lnSpc>
                        <a:spcBef>
                          <a:spcPct val="0"/>
                        </a:spcBef>
                        <a:spcAft>
                          <a:spcPct val="0"/>
                        </a:spcAft>
                        <a:buClrTx/>
                        <a:buSzTx/>
                        <a:buFont typeface="Arial" pitchFamily="34" charset="0"/>
                        <a:buNone/>
                        <a:tabLst/>
                      </a:pPr>
                      <a:r>
                        <a:rPr kumimoji="0" lang="en-US" sz="2000" b="1" i="0" u="none" strike="noStrike" cap="none" normalizeH="0" baseline="0" smtClean="0">
                          <a:ln>
                            <a:noFill/>
                          </a:ln>
                          <a:solidFill>
                            <a:schemeClr val="tx1"/>
                          </a:solidFill>
                          <a:effectLst/>
                          <a:latin typeface="黑体" pitchFamily="2" charset="-122"/>
                          <a:ea typeface="黑体" pitchFamily="2" charset="-122"/>
                          <a:sym typeface="黑体" pitchFamily="2" charset="-122"/>
                        </a:rPr>
                        <a:t>Q255A</a:t>
                      </a:r>
                      <a:endParaRPr kumimoji="0" lang="zh-CN" altLang="en-US" sz="3200" b="1" i="0" u="none" strike="noStrike" cap="none" normalizeH="0" baseline="0" smtClean="0">
                        <a:ln>
                          <a:noFill/>
                        </a:ln>
                        <a:solidFill>
                          <a:schemeClr val="tx1"/>
                        </a:solidFill>
                        <a:effectLst/>
                        <a:latin typeface="Arial" pitchFamily="34" charset="0"/>
                        <a:ea typeface="黑体" pitchFamily="2" charset="-122"/>
                        <a:sym typeface="Arial" pitchFamily="34" charset="0"/>
                      </a:endParaRPr>
                    </a:p>
                  </a:txBody>
                  <a:tcPr horzOverflow="overflow">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a:noFill/>
                    </a:lnTlToBr>
                    <a:lnBlToTr>
                      <a:noFill/>
                    </a:lnBlToTr>
                    <a:solidFill>
                      <a:schemeClr val="bg1"/>
                    </a:solidFill>
                  </a:tcPr>
                </a:tc>
                <a:tc rowSpan="3">
                  <a:txBody>
                    <a:bodyPr/>
                    <a:lstStyle/>
                    <a:p>
                      <a:pPr marL="0" marR="0" lvl="0" indent="0" algn="l" defTabSz="0" rtl="0" eaLnBrk="1" fontAlgn="base" latinLnBrk="0" hangingPunct="1">
                        <a:lnSpc>
                          <a:spcPct val="100000"/>
                        </a:lnSpc>
                        <a:spcBef>
                          <a:spcPct val="0"/>
                        </a:spcBef>
                        <a:spcAft>
                          <a:spcPct val="0"/>
                        </a:spcAft>
                        <a:buClrTx/>
                        <a:buSzTx/>
                        <a:buFont typeface="Arial" pitchFamily="34" charset="0"/>
                        <a:buNone/>
                        <a:tabLst/>
                      </a:pPr>
                      <a:r>
                        <a:rPr kumimoji="0" lang="zh-CN" sz="2000" b="1" i="0" u="none" strike="noStrike" cap="none" normalizeH="0" baseline="0" dirty="0" smtClean="0">
                          <a:ln>
                            <a:noFill/>
                          </a:ln>
                          <a:solidFill>
                            <a:srgbClr val="0000FF"/>
                          </a:solidFill>
                          <a:effectLst/>
                          <a:latin typeface="Arial" pitchFamily="34" charset="0"/>
                          <a:ea typeface="黑体" pitchFamily="2" charset="-122"/>
                          <a:sym typeface="Arial" pitchFamily="34" charset="0"/>
                        </a:rPr>
                        <a:t>强度更高</a:t>
                      </a:r>
                      <a:r>
                        <a:rPr kumimoji="0" lang="zh-CN" sz="2000" b="1" i="0" u="none" strike="noStrike" cap="none" normalizeH="0" baseline="0" dirty="0" smtClean="0">
                          <a:ln>
                            <a:noFill/>
                          </a:ln>
                          <a:solidFill>
                            <a:schemeClr val="tx1"/>
                          </a:solidFill>
                          <a:effectLst/>
                          <a:latin typeface="Arial" pitchFamily="34" charset="0"/>
                          <a:ea typeface="黑体" pitchFamily="2" charset="-122"/>
                          <a:sym typeface="Arial" pitchFamily="34" charset="0"/>
                        </a:rPr>
                        <a:t>。可制作链、销、转轴、轧辊、主轴等中等载荷零件</a:t>
                      </a:r>
                      <a:endParaRPr kumimoji="0" lang="zh-CN" sz="3200" b="1" i="0" u="none" strike="noStrike" cap="none" normalizeH="0" baseline="0" dirty="0" smtClean="0">
                        <a:ln>
                          <a:noFill/>
                        </a:ln>
                        <a:solidFill>
                          <a:schemeClr val="tx1"/>
                        </a:solidFill>
                        <a:effectLst/>
                        <a:latin typeface="Arial" pitchFamily="34" charset="0"/>
                        <a:ea typeface="黑体" pitchFamily="2" charset="-122"/>
                        <a:sym typeface="Arial" pitchFamily="34" charset="0"/>
                      </a:endParaRPr>
                    </a:p>
                  </a:txBody>
                  <a:tcPr horzOverflow="overflow">
                    <a:lnL w="19050" cap="flat" cmpd="sng" algn="ctr">
                      <a:solidFill>
                        <a:schemeClr val="accent2"/>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a:noFill/>
                    </a:lnTlToBr>
                    <a:lnBlToTr>
                      <a:noFill/>
                    </a:lnBlToTr>
                    <a:solidFill>
                      <a:schemeClr val="bg1"/>
                    </a:solidFill>
                  </a:tcPr>
                </a:tc>
              </a:tr>
              <a:tr h="396875">
                <a:tc>
                  <a:txBody>
                    <a:bodyPr/>
                    <a:lstStyle/>
                    <a:p>
                      <a:pPr marL="0" marR="0" lvl="0" indent="0" algn="ctr" defTabSz="0" rtl="0" eaLnBrk="1" fontAlgn="base" latinLnBrk="0" hangingPunct="1">
                        <a:lnSpc>
                          <a:spcPct val="100000"/>
                        </a:lnSpc>
                        <a:spcBef>
                          <a:spcPct val="0"/>
                        </a:spcBef>
                        <a:spcAft>
                          <a:spcPct val="0"/>
                        </a:spcAft>
                        <a:buClrTx/>
                        <a:buSzTx/>
                        <a:buFont typeface="Arial" pitchFamily="34" charset="0"/>
                        <a:buNone/>
                        <a:tabLst/>
                      </a:pPr>
                      <a:r>
                        <a:rPr kumimoji="0" lang="en-US" sz="2000" b="1" i="0" u="none" strike="noStrike" cap="none" normalizeH="0" baseline="0" smtClean="0">
                          <a:ln>
                            <a:noFill/>
                          </a:ln>
                          <a:solidFill>
                            <a:schemeClr val="tx1"/>
                          </a:solidFill>
                          <a:effectLst/>
                          <a:latin typeface="黑体" pitchFamily="2" charset="-122"/>
                          <a:ea typeface="黑体" pitchFamily="2" charset="-122"/>
                          <a:sym typeface="黑体" pitchFamily="2" charset="-122"/>
                        </a:rPr>
                        <a:t>C4</a:t>
                      </a:r>
                      <a:endParaRPr kumimoji="0" lang="zh-CN" altLang="en-US" sz="3200" b="1" i="0" u="none" strike="noStrike" cap="none" normalizeH="0" baseline="0" smtClean="0">
                        <a:ln>
                          <a:noFill/>
                        </a:ln>
                        <a:solidFill>
                          <a:schemeClr val="tx1"/>
                        </a:solidFill>
                        <a:effectLst/>
                        <a:latin typeface="Arial" pitchFamily="34" charset="0"/>
                        <a:ea typeface="黑体" pitchFamily="2" charset="-122"/>
                        <a:sym typeface="Arial" pitchFamily="34" charset="0"/>
                      </a:endParaRPr>
                    </a:p>
                  </a:txBody>
                  <a:tcPr horzOverflow="overflow">
                    <a:lnL w="28575" cap="flat" cmpd="sng" algn="ctr">
                      <a:solidFill>
                        <a:srgbClr val="FF0000"/>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0" rtl="0" eaLnBrk="1" fontAlgn="base" latinLnBrk="0" hangingPunct="1">
                        <a:lnSpc>
                          <a:spcPct val="100000"/>
                        </a:lnSpc>
                        <a:spcBef>
                          <a:spcPct val="0"/>
                        </a:spcBef>
                        <a:spcAft>
                          <a:spcPct val="0"/>
                        </a:spcAft>
                        <a:buClrTx/>
                        <a:buSzTx/>
                        <a:buFont typeface="Arial" pitchFamily="34" charset="0"/>
                        <a:buNone/>
                        <a:tabLst/>
                      </a:pPr>
                      <a:r>
                        <a:rPr kumimoji="0" lang="en-US" sz="2000" b="1" i="0" u="none" strike="noStrike" cap="none" normalizeH="0" baseline="0" smtClean="0">
                          <a:ln>
                            <a:noFill/>
                          </a:ln>
                          <a:solidFill>
                            <a:schemeClr val="tx1"/>
                          </a:solidFill>
                          <a:effectLst/>
                          <a:latin typeface="黑体" pitchFamily="2" charset="-122"/>
                          <a:ea typeface="黑体" pitchFamily="2" charset="-122"/>
                          <a:sym typeface="黑体" pitchFamily="2" charset="-122"/>
                        </a:rPr>
                        <a:t>Q255B</a:t>
                      </a:r>
                      <a:endParaRPr kumimoji="0" lang="zh-CN" altLang="en-US" sz="3200" b="1" i="0" u="none" strike="noStrike" cap="none" normalizeH="0" baseline="0" smtClean="0">
                        <a:ln>
                          <a:noFill/>
                        </a:ln>
                        <a:solidFill>
                          <a:schemeClr val="tx1"/>
                        </a:solidFill>
                        <a:effectLst/>
                        <a:latin typeface="Arial" pitchFamily="34" charset="0"/>
                        <a:ea typeface="黑体" pitchFamily="2" charset="-122"/>
                        <a:sym typeface="Arial" pitchFamily="34" charset="0"/>
                      </a:endParaRPr>
                    </a:p>
                  </a:txBody>
                  <a:tcPr horzOverflow="overflow">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a:noFill/>
                    </a:lnTlToBr>
                    <a:lnBlToTr>
                      <a:noFill/>
                    </a:lnBlToTr>
                    <a:solidFill>
                      <a:schemeClr val="bg1"/>
                    </a:solidFill>
                  </a:tcPr>
                </a:tc>
                <a:tc vMerge="1">
                  <a:txBody>
                    <a:bodyPr/>
                    <a:lstStyle/>
                    <a:p>
                      <a:endParaRPr lang="zh-CN" altLang="en-US"/>
                    </a:p>
                  </a:txBody>
                  <a:tcPr/>
                </a:tc>
              </a:tr>
              <a:tr h="370839">
                <a:tc>
                  <a:txBody>
                    <a:bodyPr/>
                    <a:lstStyle/>
                    <a:p>
                      <a:pPr marL="0" marR="0" lvl="0" indent="0" algn="ctr" defTabSz="0" rtl="0" eaLnBrk="1" fontAlgn="base" latinLnBrk="0" hangingPunct="1">
                        <a:lnSpc>
                          <a:spcPct val="100000"/>
                        </a:lnSpc>
                        <a:spcBef>
                          <a:spcPct val="0"/>
                        </a:spcBef>
                        <a:spcAft>
                          <a:spcPct val="0"/>
                        </a:spcAft>
                        <a:buClrTx/>
                        <a:buSzTx/>
                        <a:buFont typeface="Arial" pitchFamily="34" charset="0"/>
                        <a:buNone/>
                        <a:tabLst/>
                      </a:pPr>
                      <a:r>
                        <a:rPr kumimoji="0" lang="en-US" sz="2000" b="1" i="0" u="none" strike="noStrike" cap="none" normalizeH="0" baseline="0" dirty="0" err="1" smtClean="0">
                          <a:ln>
                            <a:noFill/>
                          </a:ln>
                          <a:solidFill>
                            <a:schemeClr val="tx1"/>
                          </a:solidFill>
                          <a:effectLst/>
                          <a:latin typeface="黑体" pitchFamily="2" charset="-122"/>
                          <a:ea typeface="黑体" pitchFamily="2" charset="-122"/>
                          <a:sym typeface="黑体" pitchFamily="2" charset="-122"/>
                        </a:rPr>
                        <a:t>C5</a:t>
                      </a:r>
                      <a:endParaRPr kumimoji="0" lang="zh-CN" altLang="en-US" sz="3200" b="1" i="0" u="none" strike="noStrike" cap="none" normalizeH="0" baseline="0" dirty="0" smtClean="0">
                        <a:ln>
                          <a:noFill/>
                        </a:ln>
                        <a:solidFill>
                          <a:schemeClr val="tx1"/>
                        </a:solidFill>
                        <a:effectLst/>
                        <a:latin typeface="Arial" pitchFamily="34" charset="0"/>
                        <a:ea typeface="黑体" pitchFamily="2" charset="-122"/>
                        <a:sym typeface="Arial" pitchFamily="34" charset="0"/>
                      </a:endParaRPr>
                    </a:p>
                  </a:txBody>
                  <a:tcPr horzOverflow="overflow">
                    <a:lnL w="28575" cap="flat" cmpd="sng" algn="ctr">
                      <a:solidFill>
                        <a:srgbClr val="FF0000"/>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0" rtl="0" eaLnBrk="1" fontAlgn="base" latinLnBrk="0" hangingPunct="1">
                        <a:lnSpc>
                          <a:spcPct val="100000"/>
                        </a:lnSpc>
                        <a:spcBef>
                          <a:spcPct val="0"/>
                        </a:spcBef>
                        <a:spcAft>
                          <a:spcPct val="0"/>
                        </a:spcAft>
                        <a:buClrTx/>
                        <a:buSzTx/>
                        <a:buFont typeface="Arial" pitchFamily="34" charset="0"/>
                        <a:buNone/>
                        <a:tabLst/>
                      </a:pPr>
                      <a:r>
                        <a:rPr kumimoji="0" lang="en-US" sz="2000" b="1" i="0" u="none" strike="noStrike" cap="none" normalizeH="0" baseline="0" dirty="0" err="1" smtClean="0">
                          <a:ln>
                            <a:noFill/>
                          </a:ln>
                          <a:solidFill>
                            <a:schemeClr val="tx1"/>
                          </a:solidFill>
                          <a:effectLst/>
                          <a:latin typeface="黑体" pitchFamily="2" charset="-122"/>
                          <a:ea typeface="黑体" pitchFamily="2" charset="-122"/>
                          <a:sym typeface="黑体" pitchFamily="2" charset="-122"/>
                        </a:rPr>
                        <a:t>Q275</a:t>
                      </a:r>
                      <a:endParaRPr kumimoji="0" lang="zh-CN" altLang="en-US" sz="3200" b="1" i="0" u="none" strike="noStrike" cap="none" normalizeH="0" baseline="0" dirty="0" smtClean="0">
                        <a:ln>
                          <a:noFill/>
                        </a:ln>
                        <a:solidFill>
                          <a:schemeClr val="tx1"/>
                        </a:solidFill>
                        <a:effectLst/>
                        <a:latin typeface="Arial" pitchFamily="34" charset="0"/>
                        <a:ea typeface="黑体" pitchFamily="2" charset="-122"/>
                        <a:sym typeface="Arial" pitchFamily="34" charset="0"/>
                      </a:endParaRPr>
                    </a:p>
                  </a:txBody>
                  <a:tcPr horzOverflow="overflow">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a:noFill/>
                    </a:lnTlToBr>
                    <a:lnBlToTr>
                      <a:noFill/>
                    </a:lnBlToTr>
                    <a:solidFill>
                      <a:schemeClr val="bg1"/>
                    </a:solidFill>
                  </a:tcPr>
                </a:tc>
                <a:tc vMerge="1">
                  <a:txBody>
                    <a:bodyPr/>
                    <a:lstStyle/>
                    <a:p>
                      <a:endParaRPr lang="zh-CN" altLang="en-US"/>
                    </a:p>
                  </a:txBody>
                  <a:tcPr/>
                </a:tc>
              </a:tr>
            </a:tbl>
          </a:graphicData>
        </a:graphic>
      </p:graphicFrame>
      <p:cxnSp>
        <p:nvCxnSpPr>
          <p:cNvPr id="5" name="直接箭头连接符 4"/>
          <p:cNvCxnSpPr/>
          <p:nvPr/>
        </p:nvCxnSpPr>
        <p:spPr bwMode="auto">
          <a:xfrm>
            <a:off x="3851920" y="2132856"/>
            <a:ext cx="0" cy="4032448"/>
          </a:xfrm>
          <a:prstGeom prst="straightConnector1">
            <a:avLst/>
          </a:prstGeom>
          <a:solidFill>
            <a:schemeClr val="accent1"/>
          </a:solidFill>
          <a:ln w="38100" cap="flat" cmpd="sng" algn="ctr">
            <a:solidFill>
              <a:srgbClr val="0000FF"/>
            </a:solidFill>
            <a:prstDash val="solid"/>
            <a:round/>
            <a:headEnd type="none" w="med" len="med"/>
            <a:tailEnd type="arrow"/>
          </a:ln>
          <a:effectLst/>
        </p:spPr>
      </p:cxnSp>
      <p:sp>
        <p:nvSpPr>
          <p:cNvPr id="6" name="TextBox 5"/>
          <p:cNvSpPr txBox="1"/>
          <p:nvPr/>
        </p:nvSpPr>
        <p:spPr>
          <a:xfrm>
            <a:off x="3779912" y="6165304"/>
            <a:ext cx="2249334" cy="400110"/>
          </a:xfrm>
          <a:prstGeom prst="rect">
            <a:avLst/>
          </a:prstGeom>
          <a:solidFill>
            <a:schemeClr val="bg1">
              <a:lumMod val="85000"/>
            </a:schemeClr>
          </a:solidFill>
          <a:ln w="19050">
            <a:solidFill>
              <a:srgbClr val="C00000"/>
            </a:solidFill>
          </a:ln>
        </p:spPr>
        <p:txBody>
          <a:bodyPr wrap="none" rtlCol="0">
            <a:spAutoFit/>
          </a:bodyPr>
          <a:lstStyle/>
          <a:p>
            <a:r>
              <a:rPr lang="zh-CN" altLang="en-US" sz="2000" b="1" dirty="0" smtClean="0">
                <a:solidFill>
                  <a:srgbClr val="0000FF"/>
                </a:solidFill>
                <a:latin typeface="黑体" pitchFamily="2" charset="-122"/>
                <a:ea typeface="黑体" pitchFamily="2" charset="-122"/>
              </a:rPr>
              <a:t>强度↑承载能力↑</a:t>
            </a:r>
            <a:endParaRPr lang="zh-CN" altLang="en-US" sz="2000" b="1" dirty="0">
              <a:solidFill>
                <a:srgbClr val="0000FF"/>
              </a:solidFill>
              <a:latin typeface="黑体" pitchFamily="2" charset="-122"/>
              <a:ea typeface="黑体" pitchFamily="2" charset="-122"/>
            </a:endParaRPr>
          </a:p>
        </p:txBody>
      </p:sp>
      <p:sp>
        <p:nvSpPr>
          <p:cNvPr id="7" name="矩形 6"/>
          <p:cNvSpPr/>
          <p:nvPr/>
        </p:nvSpPr>
        <p:spPr>
          <a:xfrm>
            <a:off x="5652120" y="4217417"/>
            <a:ext cx="2044149" cy="477054"/>
          </a:xfrm>
          <a:prstGeom prst="rect">
            <a:avLst/>
          </a:prstGeom>
          <a:solidFill>
            <a:schemeClr val="bg1">
              <a:lumMod val="85000"/>
            </a:schemeClr>
          </a:solidFill>
          <a:ln>
            <a:solidFill>
              <a:srgbClr val="C00000"/>
            </a:solidFill>
          </a:ln>
        </p:spPr>
        <p:txBody>
          <a:bodyPr wrap="square">
            <a:spAutoFit/>
          </a:bodyPr>
          <a:lstStyle/>
          <a:p>
            <a:pPr lvl="0" defTabSz="0">
              <a:lnSpc>
                <a:spcPts val="3000"/>
              </a:lnSpc>
            </a:pPr>
            <a:r>
              <a:rPr lang="zh-CN" altLang="en-US" b="1" dirty="0" smtClean="0">
                <a:solidFill>
                  <a:srgbClr val="FF0000"/>
                </a:solidFill>
                <a:latin typeface="Arial" pitchFamily="34" charset="0"/>
                <a:ea typeface="黑体" pitchFamily="2" charset="-122"/>
                <a:sym typeface="Arial" pitchFamily="34" charset="0"/>
              </a:rPr>
              <a:t>用于重要焊接结构</a:t>
            </a:r>
            <a:endParaRPr lang="zh-CN" altLang="en-US" sz="2800" b="1" dirty="0" smtClean="0">
              <a:solidFill>
                <a:srgbClr val="000000"/>
              </a:solidFill>
              <a:latin typeface="Arial" pitchFamily="34" charset="0"/>
              <a:ea typeface="黑体" pitchFamily="2" charset="-122"/>
              <a:sym typeface="Arial" pitchFamily="34" charset="0"/>
            </a:endParaRPr>
          </a:p>
        </p:txBody>
      </p:sp>
      <p:sp>
        <p:nvSpPr>
          <p:cNvPr id="11" name="右大括号 10"/>
          <p:cNvSpPr/>
          <p:nvPr/>
        </p:nvSpPr>
        <p:spPr bwMode="auto">
          <a:xfrm>
            <a:off x="3621382" y="4245987"/>
            <a:ext cx="158530" cy="376476"/>
          </a:xfrm>
          <a:prstGeom prst="rightBrace">
            <a:avLst/>
          </a:prstGeom>
          <a:solidFill>
            <a:schemeClr val="bg1">
              <a:lumMod val="85000"/>
            </a:schemeClr>
          </a:solid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12" name="右箭头 11"/>
          <p:cNvSpPr/>
          <p:nvPr/>
        </p:nvSpPr>
        <p:spPr bwMode="auto">
          <a:xfrm>
            <a:off x="4211960" y="4334431"/>
            <a:ext cx="1152128" cy="216024"/>
          </a:xfrm>
          <a:prstGeom prst="rightArrow">
            <a:avLst/>
          </a:prstGeom>
          <a:solidFill>
            <a:schemeClr val="bg1">
              <a:lumMod val="85000"/>
            </a:schemeClr>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500"/>
                                        <p:tgtEl>
                                          <p:spTgt spid="11"/>
                                        </p:tgtEl>
                                      </p:cBhvr>
                                    </p:animEffect>
                                  </p:childTnLst>
                                </p:cTn>
                              </p:par>
                            </p:childTnLst>
                          </p:cTn>
                        </p:par>
                        <p:par>
                          <p:cTn id="17" fill="hold">
                            <p:stCondLst>
                              <p:cond delay="500"/>
                            </p:stCondLst>
                            <p:childTnLst>
                              <p:par>
                                <p:cTn id="18" presetID="3" presetClass="entr" presetSubtype="1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linds(horizontal)">
                                      <p:cBhvr>
                                        <p:cTn id="20" dur="500"/>
                                        <p:tgtEl>
                                          <p:spTgt spid="7"/>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linds(horizontal)">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1"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907704" y="332656"/>
            <a:ext cx="7128792" cy="5934645"/>
            <a:chOff x="1907704" y="332656"/>
            <a:chExt cx="7128792" cy="5934645"/>
          </a:xfrm>
        </p:grpSpPr>
        <p:pic>
          <p:nvPicPr>
            <p:cNvPr id="6146" name="Picture 2"/>
            <p:cNvPicPr>
              <a:picLocks noGrp="1" noChangeAspect="1" noChangeArrowheads="1"/>
            </p:cNvPicPr>
            <p:nvPr>
              <p:ph/>
            </p:nvPr>
          </p:nvPicPr>
          <p:blipFill>
            <a:blip r:embed="rId2" cstate="print"/>
            <a:srcRect l="28552" t="18715" r="29440" b="13507"/>
            <a:stretch>
              <a:fillRect/>
            </a:stretch>
          </p:blipFill>
          <p:spPr>
            <a:xfrm>
              <a:off x="1907704" y="404664"/>
              <a:ext cx="6984776" cy="5862637"/>
            </a:xfrm>
            <a:noFill/>
          </p:spPr>
        </p:pic>
        <p:sp>
          <p:nvSpPr>
            <p:cNvPr id="5" name="圆角矩形 4"/>
            <p:cNvSpPr/>
            <p:nvPr/>
          </p:nvSpPr>
          <p:spPr bwMode="auto">
            <a:xfrm>
              <a:off x="3707904" y="332656"/>
              <a:ext cx="5328592" cy="2232248"/>
            </a:xfrm>
            <a:prstGeom prst="roundRect">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grpSp>
      <p:sp>
        <p:nvSpPr>
          <p:cNvPr id="6147" name="Text Box 3"/>
          <p:cNvSpPr txBox="1">
            <a:spLocks noChangeArrowheads="1"/>
          </p:cNvSpPr>
          <p:nvPr/>
        </p:nvSpPr>
        <p:spPr bwMode="auto">
          <a:xfrm>
            <a:off x="323528" y="404664"/>
            <a:ext cx="4105275" cy="646331"/>
          </a:xfrm>
          <a:prstGeom prst="rect">
            <a:avLst/>
          </a:prstGeom>
          <a:noFill/>
          <a:ln w="19050" algn="ctr">
            <a:noFill/>
            <a:miter lim="800000"/>
            <a:headEnd/>
            <a:tailEnd/>
          </a:ln>
        </p:spPr>
        <p:txBody>
          <a:bodyPr>
            <a:spAutoFit/>
          </a:bodyPr>
          <a:lstStyle/>
          <a:p>
            <a:r>
              <a:rPr lang="zh-CN" altLang="en-US" sz="3600" b="1" dirty="0">
                <a:latin typeface="黑体" pitchFamily="2" charset="-122"/>
                <a:ea typeface="黑体" pitchFamily="2" charset="-122"/>
              </a:rPr>
              <a:t>工程材料分类</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p:cNvSpPr>
            <a:spLocks noGrp="1" noRot="1" noChangeArrowheads="1"/>
          </p:cNvSpPr>
          <p:nvPr>
            <p:ph type="body" idx="4294967295"/>
          </p:nvPr>
        </p:nvSpPr>
        <p:spPr>
          <a:xfrm>
            <a:off x="323850" y="404664"/>
            <a:ext cx="8540750" cy="6121756"/>
          </a:xfrm>
          <a:ln/>
        </p:spPr>
        <p:txBody>
          <a:bodyPr/>
          <a:lstStyle/>
          <a:p>
            <a:pPr marL="609600" indent="-609600" eaLnBrk="1" hangingPunct="1">
              <a:lnSpc>
                <a:spcPct val="120000"/>
              </a:lnSpc>
              <a:spcBef>
                <a:spcPts val="0"/>
              </a:spcBef>
              <a:buNone/>
            </a:pPr>
            <a:r>
              <a:rPr lang="en-US" altLang="zh-CN" dirty="0" smtClean="0">
                <a:solidFill>
                  <a:srgbClr val="0000CC"/>
                </a:solidFill>
              </a:rPr>
              <a:t>2. </a:t>
            </a:r>
            <a:r>
              <a:rPr lang="zh-CN" altLang="en-US" dirty="0" smtClean="0">
                <a:solidFill>
                  <a:srgbClr val="0000CC"/>
                </a:solidFill>
              </a:rPr>
              <a:t>低</a:t>
            </a:r>
            <a:r>
              <a:rPr lang="zh-CN" altLang="en-US" dirty="0">
                <a:solidFill>
                  <a:srgbClr val="0000CC"/>
                </a:solidFill>
              </a:rPr>
              <a:t>合金高强度结构钢</a:t>
            </a:r>
          </a:p>
          <a:p>
            <a:pPr marL="990600" lvl="1" indent="-533400" eaLnBrk="1" hangingPunct="1">
              <a:lnSpc>
                <a:spcPct val="120000"/>
              </a:lnSpc>
              <a:spcBef>
                <a:spcPts val="600"/>
              </a:spcBef>
              <a:buNone/>
            </a:pPr>
            <a:r>
              <a:rPr lang="zh-CN" altLang="en-US" dirty="0" smtClean="0">
                <a:solidFill>
                  <a:srgbClr val="C00000"/>
                </a:solidFill>
                <a:latin typeface="黑体" pitchFamily="2" charset="-122"/>
                <a:ea typeface="黑体" pitchFamily="2" charset="-122"/>
              </a:rPr>
              <a:t>（</a:t>
            </a:r>
            <a:r>
              <a:rPr lang="en-US" altLang="zh-CN" dirty="0" smtClean="0">
                <a:solidFill>
                  <a:srgbClr val="C00000"/>
                </a:solidFill>
                <a:latin typeface="黑体" pitchFamily="2" charset="-122"/>
                <a:ea typeface="黑体" pitchFamily="2" charset="-122"/>
              </a:rPr>
              <a:t>1</a:t>
            </a:r>
            <a:r>
              <a:rPr lang="zh-CN" altLang="en-US" dirty="0" smtClean="0">
                <a:solidFill>
                  <a:srgbClr val="C00000"/>
                </a:solidFill>
                <a:latin typeface="黑体" pitchFamily="2" charset="-122"/>
                <a:ea typeface="黑体" pitchFamily="2" charset="-122"/>
              </a:rPr>
              <a:t>）性能特点</a:t>
            </a:r>
            <a:r>
              <a:rPr lang="en-US" altLang="zh-CN" dirty="0" smtClean="0">
                <a:solidFill>
                  <a:srgbClr val="C00000"/>
                </a:solidFill>
                <a:latin typeface="黑体" pitchFamily="2" charset="-122"/>
                <a:ea typeface="黑体" pitchFamily="2" charset="-122"/>
              </a:rPr>
              <a:t>: </a:t>
            </a:r>
            <a:endParaRPr lang="zh-CN" altLang="en-US" dirty="0" smtClean="0">
              <a:solidFill>
                <a:srgbClr val="C00000"/>
              </a:solidFill>
              <a:latin typeface="黑体" pitchFamily="2" charset="-122"/>
              <a:ea typeface="黑体" pitchFamily="2" charset="-122"/>
            </a:endParaRPr>
          </a:p>
          <a:p>
            <a:pPr marL="1295400" lvl="2" indent="-381000" eaLnBrk="1" hangingPunct="1">
              <a:lnSpc>
                <a:spcPct val="120000"/>
              </a:lnSpc>
              <a:spcBef>
                <a:spcPts val="0"/>
              </a:spcBef>
              <a:buClr>
                <a:srgbClr val="0000CC"/>
              </a:buClr>
              <a:buFont typeface="Wingdings" pitchFamily="2" charset="2"/>
              <a:buAutoNum type="alphaLcPeriod"/>
            </a:pPr>
            <a:r>
              <a:rPr lang="zh-CN" altLang="en-US" dirty="0" smtClean="0"/>
              <a:t>高强度</a:t>
            </a:r>
            <a:r>
              <a:rPr lang="en-US" altLang="zh-CN" dirty="0" smtClean="0"/>
              <a:t>:  </a:t>
            </a:r>
            <a:r>
              <a:rPr lang="en-US" altLang="zh-CN" dirty="0" err="1" smtClean="0"/>
              <a:t>σ</a:t>
            </a:r>
            <a:r>
              <a:rPr lang="en-US" altLang="zh-CN" baseline="-25000" dirty="0" err="1" smtClean="0"/>
              <a:t>s</a:t>
            </a:r>
            <a:r>
              <a:rPr lang="zh-CN" altLang="en-US" baseline="-25000" dirty="0" smtClean="0"/>
              <a:t>     </a:t>
            </a:r>
            <a:r>
              <a:rPr lang="en-US" altLang="zh-CN" dirty="0" smtClean="0"/>
              <a:t>300</a:t>
            </a:r>
            <a:r>
              <a:rPr lang="zh-CN" altLang="en-US" sz="2000" dirty="0" smtClean="0"/>
              <a:t>～</a:t>
            </a:r>
            <a:r>
              <a:rPr lang="en-US" altLang="zh-CN" dirty="0" smtClean="0"/>
              <a:t>650 MN/</a:t>
            </a:r>
            <a:r>
              <a:rPr lang="en-US" altLang="zh-CN" dirty="0" err="1" smtClean="0"/>
              <a:t>m</a:t>
            </a:r>
            <a:r>
              <a:rPr lang="en-US" altLang="zh-CN" baseline="30000" dirty="0" err="1" smtClean="0"/>
              <a:t>2</a:t>
            </a:r>
            <a:r>
              <a:rPr lang="en-US" altLang="zh-CN" dirty="0" smtClean="0"/>
              <a:t> </a:t>
            </a:r>
            <a:endParaRPr lang="zh-CN" altLang="en-US" dirty="0" smtClean="0"/>
          </a:p>
          <a:p>
            <a:pPr marL="1295400" lvl="2" indent="-381000" eaLnBrk="1" hangingPunct="1">
              <a:lnSpc>
                <a:spcPct val="120000"/>
              </a:lnSpc>
              <a:spcBef>
                <a:spcPts val="0"/>
              </a:spcBef>
              <a:buClr>
                <a:srgbClr val="0000CC"/>
              </a:buClr>
              <a:buFont typeface="Wingdings" pitchFamily="2" charset="2"/>
              <a:buAutoNum type="alphaLcPeriod"/>
            </a:pPr>
            <a:r>
              <a:rPr lang="zh-CN" altLang="en-US" dirty="0" smtClean="0"/>
              <a:t>良好韧、塑性：</a:t>
            </a:r>
            <a:endParaRPr lang="en-US" altLang="zh-CN" dirty="0" smtClean="0"/>
          </a:p>
          <a:p>
            <a:pPr marL="1752600" lvl="3" indent="-381000" eaLnBrk="1" hangingPunct="1">
              <a:lnSpc>
                <a:spcPct val="120000"/>
              </a:lnSpc>
              <a:spcBef>
                <a:spcPts val="0"/>
              </a:spcBef>
              <a:buClr>
                <a:srgbClr val="7030A0"/>
              </a:buClr>
            </a:pPr>
            <a:r>
              <a:rPr lang="zh-CN" altLang="en-US" dirty="0" smtClean="0"/>
              <a:t>低温韧性（低温工作），断裂韧性（焊接结构）</a:t>
            </a:r>
          </a:p>
          <a:p>
            <a:pPr marL="1295400" lvl="2" indent="-381000" eaLnBrk="1" hangingPunct="1">
              <a:lnSpc>
                <a:spcPct val="120000"/>
              </a:lnSpc>
              <a:spcBef>
                <a:spcPts val="0"/>
              </a:spcBef>
              <a:buClr>
                <a:srgbClr val="0000CC"/>
              </a:buClr>
              <a:buFont typeface="Wingdings" pitchFamily="2" charset="2"/>
              <a:buAutoNum type="alphaLcPeriod"/>
            </a:pPr>
            <a:r>
              <a:rPr lang="zh-CN" altLang="en-US" dirty="0" smtClean="0"/>
              <a:t>良好焊接性能和冷成形性能 </a:t>
            </a:r>
          </a:p>
          <a:p>
            <a:pPr marL="1295400" lvl="2" indent="-381000" eaLnBrk="1" hangingPunct="1">
              <a:lnSpc>
                <a:spcPct val="120000"/>
              </a:lnSpc>
              <a:spcBef>
                <a:spcPts val="0"/>
              </a:spcBef>
              <a:buClr>
                <a:srgbClr val="0000CC"/>
              </a:buClr>
              <a:buFont typeface="Wingdings" pitchFamily="2" charset="2"/>
              <a:buAutoNum type="alphaLcPeriod"/>
            </a:pPr>
            <a:r>
              <a:rPr lang="zh-CN" altLang="en-US" dirty="0" smtClean="0"/>
              <a:t>较高耐腐蚀性（大气、海洋等环境）</a:t>
            </a:r>
          </a:p>
          <a:p>
            <a:pPr marL="1295400" lvl="2" indent="-381000" eaLnBrk="1" hangingPunct="1">
              <a:lnSpc>
                <a:spcPct val="120000"/>
              </a:lnSpc>
              <a:spcBef>
                <a:spcPts val="0"/>
              </a:spcBef>
              <a:buClr>
                <a:srgbClr val="0000CC"/>
              </a:buClr>
              <a:buFont typeface="Wingdings" pitchFamily="2" charset="2"/>
              <a:buAutoNum type="alphaLcPeriod"/>
            </a:pPr>
            <a:r>
              <a:rPr lang="zh-CN" altLang="en-US" dirty="0" smtClean="0"/>
              <a:t>低的冷脆转变温度。</a:t>
            </a:r>
            <a:endParaRPr lang="en-US" altLang="zh-CN" dirty="0" smtClean="0"/>
          </a:p>
          <a:p>
            <a:pPr marL="990600" lvl="1" indent="-533400" eaLnBrk="1" hangingPunct="1">
              <a:lnSpc>
                <a:spcPct val="120000"/>
              </a:lnSpc>
              <a:spcBef>
                <a:spcPts val="600"/>
              </a:spcBef>
              <a:buNone/>
            </a:pPr>
            <a:r>
              <a:rPr lang="zh-CN" altLang="en-US" dirty="0" smtClean="0">
                <a:solidFill>
                  <a:srgbClr val="C00000"/>
                </a:solidFill>
                <a:latin typeface="黑体" pitchFamily="2" charset="-122"/>
                <a:ea typeface="黑体" pitchFamily="2" charset="-122"/>
              </a:rPr>
              <a:t>（</a:t>
            </a:r>
            <a:r>
              <a:rPr lang="en-US" altLang="zh-CN" dirty="0" smtClean="0">
                <a:solidFill>
                  <a:srgbClr val="C00000"/>
                </a:solidFill>
                <a:latin typeface="黑体" pitchFamily="2" charset="-122"/>
                <a:ea typeface="黑体" pitchFamily="2" charset="-122"/>
              </a:rPr>
              <a:t>2</a:t>
            </a:r>
            <a:r>
              <a:rPr lang="zh-CN" altLang="en-US" dirty="0" smtClean="0">
                <a:solidFill>
                  <a:srgbClr val="C00000"/>
                </a:solidFill>
                <a:latin typeface="黑体" pitchFamily="2" charset="-122"/>
                <a:ea typeface="黑体" pitchFamily="2" charset="-122"/>
              </a:rPr>
              <a:t>）成分</a:t>
            </a:r>
            <a:r>
              <a:rPr lang="zh-CN" altLang="en-US" dirty="0">
                <a:solidFill>
                  <a:srgbClr val="C00000"/>
                </a:solidFill>
                <a:latin typeface="黑体" pitchFamily="2" charset="-122"/>
                <a:ea typeface="黑体" pitchFamily="2" charset="-122"/>
              </a:rPr>
              <a:t>特点与合金化原则： </a:t>
            </a:r>
          </a:p>
          <a:p>
            <a:pPr marL="1295400" lvl="2" indent="-381000" eaLnBrk="1" hangingPunct="1">
              <a:lnSpc>
                <a:spcPct val="120000"/>
              </a:lnSpc>
              <a:spcBef>
                <a:spcPts val="0"/>
              </a:spcBef>
              <a:buClr>
                <a:srgbClr val="0000CC"/>
              </a:buClr>
              <a:buFont typeface="Wingdings" pitchFamily="2" charset="2"/>
              <a:buChar char="u"/>
            </a:pPr>
            <a:r>
              <a:rPr lang="zh-CN" altLang="en-US" dirty="0" smtClean="0">
                <a:solidFill>
                  <a:srgbClr val="0000FF"/>
                </a:solidFill>
              </a:rPr>
              <a:t>低</a:t>
            </a:r>
            <a:r>
              <a:rPr lang="en-US" dirty="0">
                <a:solidFill>
                  <a:srgbClr val="0000FF"/>
                </a:solidFill>
              </a:rPr>
              <a:t>C</a:t>
            </a:r>
            <a:r>
              <a:rPr lang="en-US" dirty="0"/>
              <a:t>: 0.1</a:t>
            </a:r>
            <a:r>
              <a:rPr lang="zh-CN" altLang="en-US" dirty="0"/>
              <a:t> ～ </a:t>
            </a:r>
            <a:r>
              <a:rPr lang="en-US" dirty="0"/>
              <a:t>0.2%</a:t>
            </a:r>
            <a:endParaRPr lang="zh-CN" altLang="en-US" dirty="0"/>
          </a:p>
          <a:p>
            <a:pPr marL="1295400" lvl="2" indent="-381000" eaLnBrk="1" hangingPunct="1">
              <a:lnSpc>
                <a:spcPct val="120000"/>
              </a:lnSpc>
              <a:spcBef>
                <a:spcPts val="0"/>
              </a:spcBef>
              <a:buClr>
                <a:srgbClr val="0000CC"/>
              </a:buClr>
              <a:buFont typeface="Wingdings" pitchFamily="2" charset="2"/>
              <a:buChar char="u"/>
            </a:pPr>
            <a:r>
              <a:rPr lang="zh-CN" altLang="en-US" dirty="0"/>
              <a:t>主加元素</a:t>
            </a:r>
            <a:r>
              <a:rPr lang="zh-CN" altLang="en-US" dirty="0" smtClean="0"/>
              <a:t>：</a:t>
            </a:r>
            <a:r>
              <a:rPr lang="en-US" altLang="zh-CN" dirty="0" err="1" smtClean="0"/>
              <a:t>Mn</a:t>
            </a:r>
            <a:r>
              <a:rPr lang="en-US" altLang="zh-CN" dirty="0" smtClean="0"/>
              <a:t>\Si</a:t>
            </a:r>
            <a:r>
              <a:rPr lang="en-US" dirty="0" smtClean="0"/>
              <a:t>——</a:t>
            </a:r>
            <a:r>
              <a:rPr lang="zh-CN" altLang="en-US" dirty="0">
                <a:solidFill>
                  <a:srgbClr val="0000FF"/>
                </a:solidFill>
              </a:rPr>
              <a:t>固溶强化</a:t>
            </a:r>
          </a:p>
          <a:p>
            <a:pPr marL="1295400" lvl="2" indent="-381000" eaLnBrk="1" hangingPunct="1">
              <a:lnSpc>
                <a:spcPct val="120000"/>
              </a:lnSpc>
              <a:spcBef>
                <a:spcPts val="0"/>
              </a:spcBef>
              <a:buClr>
                <a:srgbClr val="0000CC"/>
              </a:buClr>
              <a:buFont typeface="Wingdings" pitchFamily="2" charset="2"/>
              <a:buChar char="u"/>
            </a:pPr>
            <a:r>
              <a:rPr lang="zh-CN" altLang="en-US" dirty="0" smtClean="0"/>
              <a:t>辅</a:t>
            </a:r>
            <a:r>
              <a:rPr lang="zh-CN" altLang="en-US" dirty="0"/>
              <a:t>加元素：</a:t>
            </a:r>
            <a:r>
              <a:rPr lang="en-US" dirty="0" err="1"/>
              <a:t>V,Nb,Ti</a:t>
            </a:r>
            <a:r>
              <a:rPr lang="en-US" dirty="0"/>
              <a:t> ——</a:t>
            </a:r>
            <a:r>
              <a:rPr lang="zh-CN" altLang="en-US" dirty="0">
                <a:solidFill>
                  <a:srgbClr val="0000FF"/>
                </a:solidFill>
              </a:rPr>
              <a:t>细化晶粒</a:t>
            </a:r>
            <a:r>
              <a:rPr lang="zh-CN" altLang="en-US" dirty="0"/>
              <a:t>；</a:t>
            </a:r>
            <a:r>
              <a:rPr lang="en-US" dirty="0"/>
              <a:t>Cu——</a:t>
            </a:r>
            <a:r>
              <a:rPr lang="zh-CN" altLang="en-US" dirty="0"/>
              <a:t>抗</a:t>
            </a:r>
            <a:r>
              <a:rPr lang="zh-CN" altLang="en-US" dirty="0" smtClean="0"/>
              <a:t>腐蚀</a:t>
            </a:r>
            <a:endParaRPr lang="zh-CN" altLang="en-US" dirty="0"/>
          </a:p>
        </p:txBody>
      </p:sp>
      <p:sp>
        <p:nvSpPr>
          <p:cNvPr id="3" name="右弧形箭头 2"/>
          <p:cNvSpPr/>
          <p:nvPr/>
        </p:nvSpPr>
        <p:spPr bwMode="auto">
          <a:xfrm rot="10642861">
            <a:off x="824354" y="2280585"/>
            <a:ext cx="432198" cy="2877722"/>
          </a:xfrm>
          <a:prstGeom prst="curved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itchFamily="34" charset="0"/>
              <a:ea typeface="宋体" pitchFamily="2" charset="-122"/>
            </a:endParaRPr>
          </a:p>
        </p:txBody>
      </p:sp>
      <p:sp>
        <p:nvSpPr>
          <p:cNvPr id="4" name="右弧形箭头 3"/>
          <p:cNvSpPr/>
          <p:nvPr/>
        </p:nvSpPr>
        <p:spPr bwMode="auto">
          <a:xfrm rot="10642861">
            <a:off x="901231" y="3103466"/>
            <a:ext cx="368474" cy="2048574"/>
          </a:xfrm>
          <a:prstGeom prst="curved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itchFamily="34" charset="0"/>
              <a:ea typeface="宋体" pitchFamily="2" charset="-122"/>
            </a:endParaRPr>
          </a:p>
        </p:txBody>
      </p:sp>
      <p:sp>
        <p:nvSpPr>
          <p:cNvPr id="5" name="右弧形箭头 4"/>
          <p:cNvSpPr/>
          <p:nvPr/>
        </p:nvSpPr>
        <p:spPr bwMode="auto">
          <a:xfrm rot="10642861">
            <a:off x="670805" y="1856023"/>
            <a:ext cx="575663" cy="3741064"/>
          </a:xfrm>
          <a:prstGeom prst="curvedLeftArrow">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itchFamily="34" charset="0"/>
              <a:ea typeface="宋体" pitchFamily="2" charset="-122"/>
            </a:endParaRPr>
          </a:p>
        </p:txBody>
      </p:sp>
      <p:sp>
        <p:nvSpPr>
          <p:cNvPr id="6" name="矩形 5"/>
          <p:cNvSpPr/>
          <p:nvPr/>
        </p:nvSpPr>
        <p:spPr>
          <a:xfrm>
            <a:off x="5724128" y="838453"/>
            <a:ext cx="3240360" cy="646331"/>
          </a:xfrm>
          <a:prstGeom prst="rect">
            <a:avLst/>
          </a:prstGeom>
          <a:solidFill>
            <a:schemeClr val="bg1">
              <a:lumMod val="85000"/>
            </a:schemeClr>
          </a:solidFill>
          <a:ln>
            <a:noFill/>
          </a:ln>
        </p:spPr>
        <p:txBody>
          <a:bodyPr wrap="square">
            <a:spAutoFit/>
          </a:bodyPr>
          <a:lstStyle/>
          <a:p>
            <a:pPr marL="533400" indent="-533400" algn="ctr">
              <a:lnSpc>
                <a:spcPct val="90000"/>
              </a:lnSpc>
            </a:pPr>
            <a:r>
              <a:rPr lang="zh-CN" altLang="en-US" sz="2000" b="1" dirty="0" smtClean="0">
                <a:solidFill>
                  <a:srgbClr val="0000CC"/>
                </a:solidFill>
                <a:latin typeface="黑体" pitchFamily="2" charset="-122"/>
                <a:ea typeface="黑体" pitchFamily="2" charset="-122"/>
              </a:rPr>
              <a:t>供应状态：热轧、正火</a:t>
            </a:r>
            <a:r>
              <a:rPr lang="en-US" altLang="zh-CN" sz="2000" b="1" dirty="0" smtClean="0">
                <a:solidFill>
                  <a:srgbClr val="0000CC"/>
                </a:solidFill>
                <a:latin typeface="黑体" pitchFamily="2" charset="-122"/>
                <a:ea typeface="黑体" pitchFamily="2" charset="-122"/>
              </a:rPr>
              <a:t>——P</a:t>
            </a:r>
            <a:r>
              <a:rPr lang="zh-CN" altLang="en-US" sz="2000" b="1" dirty="0" smtClean="0">
                <a:solidFill>
                  <a:srgbClr val="0000CC"/>
                </a:solidFill>
                <a:latin typeface="黑体" pitchFamily="2" charset="-122"/>
                <a:ea typeface="黑体" pitchFamily="2" charset="-122"/>
              </a:rPr>
              <a:t>细＋</a:t>
            </a:r>
            <a:r>
              <a:rPr lang="en-US" altLang="zh-CN" sz="2000" b="1" dirty="0" smtClean="0">
                <a:solidFill>
                  <a:srgbClr val="0000CC"/>
                </a:solidFill>
                <a:latin typeface="黑体" pitchFamily="2" charset="-122"/>
                <a:ea typeface="黑体" pitchFamily="2" charset="-122"/>
              </a:rPr>
              <a:t>F</a:t>
            </a:r>
            <a:endParaRPr lang="zh-CN" altLang="en-US" sz="2000" b="1" dirty="0">
              <a:solidFill>
                <a:srgbClr val="0000CC"/>
              </a:solidFill>
              <a:latin typeface="黑体" pitchFamily="2" charset="-122"/>
              <a:ea typeface="黑体" pitchFamily="2" charset="-122"/>
            </a:endParaRPr>
          </a:p>
        </p:txBody>
      </p:sp>
      <p:sp>
        <p:nvSpPr>
          <p:cNvPr id="7" name="矩形 6"/>
          <p:cNvSpPr/>
          <p:nvPr/>
        </p:nvSpPr>
        <p:spPr>
          <a:xfrm>
            <a:off x="6084168" y="5014917"/>
            <a:ext cx="2880320" cy="646331"/>
          </a:xfrm>
          <a:prstGeom prst="rect">
            <a:avLst/>
          </a:prstGeom>
          <a:solidFill>
            <a:schemeClr val="bg1">
              <a:lumMod val="85000"/>
            </a:schemeClr>
          </a:solidFill>
        </p:spPr>
        <p:txBody>
          <a:bodyPr wrap="square">
            <a:spAutoFit/>
          </a:bodyPr>
          <a:lstStyle/>
          <a:p>
            <a:pPr marL="228600" indent="-228600" algn="ctr">
              <a:lnSpc>
                <a:spcPct val="90000"/>
              </a:lnSpc>
              <a:spcBef>
                <a:spcPct val="20000"/>
              </a:spcBef>
              <a:buClr>
                <a:srgbClr val="0000CC"/>
              </a:buClr>
            </a:pPr>
            <a:r>
              <a:rPr lang="en-US" altLang="zh-CN" sz="2000" b="1" kern="0" dirty="0" err="1" smtClean="0">
                <a:solidFill>
                  <a:srgbClr val="0000CC"/>
                </a:solidFill>
                <a:latin typeface="黑体" pitchFamily="2" charset="-122"/>
                <a:ea typeface="黑体" pitchFamily="2" charset="-122"/>
              </a:rPr>
              <a:t>Mn</a:t>
            </a:r>
            <a:r>
              <a:rPr lang="zh-CN" altLang="en-US" sz="2000" b="1" kern="0" dirty="0" smtClean="0">
                <a:solidFill>
                  <a:srgbClr val="0000CC"/>
                </a:solidFill>
                <a:latin typeface="黑体" pitchFamily="2" charset="-122"/>
                <a:ea typeface="黑体" pitchFamily="2" charset="-122"/>
              </a:rPr>
              <a:t>（</a:t>
            </a:r>
            <a:r>
              <a:rPr lang="en-US" altLang="zh-CN" sz="2000" b="1" kern="0" dirty="0" smtClean="0">
                <a:solidFill>
                  <a:srgbClr val="0000CC"/>
                </a:solidFill>
                <a:latin typeface="黑体" pitchFamily="2" charset="-122"/>
                <a:ea typeface="黑体" pitchFamily="2" charset="-122"/>
              </a:rPr>
              <a:t>0.8</a:t>
            </a:r>
            <a:r>
              <a:rPr lang="zh-CN" altLang="en-US" sz="2000" b="1" kern="0" dirty="0" smtClean="0">
                <a:solidFill>
                  <a:srgbClr val="0000CC"/>
                </a:solidFill>
                <a:latin typeface="黑体" pitchFamily="2" charset="-122"/>
                <a:ea typeface="黑体" pitchFamily="2" charset="-122"/>
              </a:rPr>
              <a:t>～</a:t>
            </a:r>
            <a:r>
              <a:rPr lang="en-US" altLang="zh-CN" sz="2000" b="1" kern="0" dirty="0" smtClean="0">
                <a:solidFill>
                  <a:srgbClr val="0000CC"/>
                </a:solidFill>
                <a:latin typeface="黑体" pitchFamily="2" charset="-122"/>
                <a:ea typeface="黑体" pitchFamily="2" charset="-122"/>
              </a:rPr>
              <a:t>1.7%</a:t>
            </a:r>
            <a:r>
              <a:rPr lang="zh-CN" altLang="en-US" sz="2000" b="1" kern="0" dirty="0" smtClean="0">
                <a:solidFill>
                  <a:srgbClr val="0000CC"/>
                </a:solidFill>
                <a:latin typeface="黑体" pitchFamily="2" charset="-122"/>
                <a:ea typeface="黑体" pitchFamily="2" charset="-122"/>
              </a:rPr>
              <a:t>），</a:t>
            </a:r>
            <a:r>
              <a:rPr lang="en-US" altLang="zh-CN" sz="2000" b="1" kern="0" dirty="0" smtClean="0">
                <a:solidFill>
                  <a:srgbClr val="0000CC"/>
                </a:solidFill>
                <a:latin typeface="黑体" pitchFamily="2" charset="-122"/>
                <a:ea typeface="黑体" pitchFamily="2" charset="-122"/>
              </a:rPr>
              <a:t>Si</a:t>
            </a:r>
            <a:r>
              <a:rPr lang="zh-CN" altLang="en-US" sz="2000" b="1" kern="0" dirty="0" smtClean="0">
                <a:solidFill>
                  <a:srgbClr val="0000CC"/>
                </a:solidFill>
                <a:latin typeface="黑体" pitchFamily="2" charset="-122"/>
                <a:ea typeface="黑体" pitchFamily="2" charset="-122"/>
              </a:rPr>
              <a:t>高于普碳钢</a:t>
            </a:r>
            <a:endParaRPr lang="zh-CN" altLang="en-US" sz="2000" b="1" kern="0" dirty="0">
              <a:solidFill>
                <a:srgbClr val="0000CC"/>
              </a:solidFill>
              <a:latin typeface="黑体" pitchFamily="2" charset="-122"/>
              <a:ea typeface="黑体" pitchFamily="2" charset="-122"/>
            </a:endParaRPr>
          </a:p>
        </p:txBody>
      </p:sp>
      <p:sp>
        <p:nvSpPr>
          <p:cNvPr id="8" name="矩形 7"/>
          <p:cNvSpPr/>
          <p:nvPr/>
        </p:nvSpPr>
        <p:spPr>
          <a:xfrm>
            <a:off x="6084168" y="4294837"/>
            <a:ext cx="2880320" cy="646331"/>
          </a:xfrm>
          <a:prstGeom prst="rect">
            <a:avLst/>
          </a:prstGeom>
          <a:solidFill>
            <a:schemeClr val="bg1">
              <a:lumMod val="85000"/>
            </a:schemeClr>
          </a:solidFill>
        </p:spPr>
        <p:txBody>
          <a:bodyPr wrap="square">
            <a:spAutoFit/>
          </a:bodyPr>
          <a:lstStyle/>
          <a:p>
            <a:pPr marL="381000" indent="-381000" algn="ctr">
              <a:lnSpc>
                <a:spcPct val="90000"/>
              </a:lnSpc>
              <a:spcBef>
                <a:spcPct val="20000"/>
              </a:spcBef>
              <a:buClr>
                <a:srgbClr val="7030A0"/>
              </a:buClr>
            </a:pPr>
            <a:r>
              <a:rPr lang="zh-CN" altLang="en-US" sz="2000" b="1" kern="0" dirty="0" smtClean="0">
                <a:solidFill>
                  <a:srgbClr val="0000CC"/>
                </a:solidFill>
                <a:latin typeface="黑体" pitchFamily="2" charset="-122"/>
                <a:ea typeface="黑体" pitchFamily="2" charset="-122"/>
              </a:rPr>
              <a:t>在普碳钢基础上加少量合金元素（</a:t>
            </a:r>
            <a:r>
              <a:rPr lang="en-US" altLang="zh-CN" sz="2000" b="1" kern="0" dirty="0" smtClean="0">
                <a:solidFill>
                  <a:srgbClr val="0000CC"/>
                </a:solidFill>
                <a:latin typeface="黑体" pitchFamily="2" charset="-122"/>
                <a:ea typeface="黑体" pitchFamily="2" charset="-122"/>
              </a:rPr>
              <a:t>&lt;3%</a:t>
            </a:r>
            <a:r>
              <a:rPr lang="zh-CN" altLang="en-US" sz="2000" b="1" kern="0" dirty="0" smtClean="0">
                <a:solidFill>
                  <a:srgbClr val="0000CC"/>
                </a:solidFill>
                <a:latin typeface="黑体" pitchFamily="2" charset="-122"/>
                <a:ea typeface="黑体" pitchFamily="2" charset="-122"/>
              </a:rPr>
              <a:t>）</a:t>
            </a:r>
            <a:endParaRPr lang="zh-CN" altLang="en-US" sz="2000" b="1" kern="0" dirty="0">
              <a:solidFill>
                <a:srgbClr val="0000CC"/>
              </a:solidFill>
              <a:latin typeface="黑体" pitchFamily="2" charset="-122"/>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8914">
                                            <p:txEl>
                                              <p:pRg st="1" end="1"/>
                                            </p:txEl>
                                          </p:spTgt>
                                        </p:tgtEl>
                                        <p:attrNameLst>
                                          <p:attrName>style.visibility</p:attrName>
                                        </p:attrNameLst>
                                      </p:cBhvr>
                                      <p:to>
                                        <p:strVal val="visible"/>
                                      </p:to>
                                    </p:set>
                                    <p:animEffect transition="in" filter="blinds(horizontal)">
                                      <p:cBhvr>
                                        <p:cTn id="12" dur="500"/>
                                        <p:tgtEl>
                                          <p:spTgt spid="38914">
                                            <p:txEl>
                                              <p:pRg st="1" end="1"/>
                                            </p:txEl>
                                          </p:spTgt>
                                        </p:tgtEl>
                                      </p:cBhvr>
                                    </p:animEffec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38914">
                                            <p:txEl>
                                              <p:pRg st="2" end="2"/>
                                            </p:txEl>
                                          </p:spTgt>
                                        </p:tgtEl>
                                        <p:attrNameLst>
                                          <p:attrName>style.visibility</p:attrName>
                                        </p:attrNameLst>
                                      </p:cBhvr>
                                      <p:to>
                                        <p:strVal val="visible"/>
                                      </p:to>
                                    </p:set>
                                    <p:animEffect transition="in" filter="blinds(horizontal)">
                                      <p:cBhvr>
                                        <p:cTn id="16" dur="500"/>
                                        <p:tgtEl>
                                          <p:spTgt spid="38914">
                                            <p:txEl>
                                              <p:pRg st="2" end="2"/>
                                            </p:txEl>
                                          </p:spTgt>
                                        </p:tgtEl>
                                      </p:cBhvr>
                                    </p:animEffect>
                                  </p:childTnLst>
                                </p:cTn>
                              </p:par>
                            </p:childTnLst>
                          </p:cTn>
                        </p:par>
                        <p:par>
                          <p:cTn id="17" fill="hold">
                            <p:stCondLst>
                              <p:cond delay="1000"/>
                            </p:stCondLst>
                            <p:childTnLst>
                              <p:par>
                                <p:cTn id="18" presetID="3" presetClass="entr" presetSubtype="10" fill="hold" nodeType="afterEffect">
                                  <p:stCondLst>
                                    <p:cond delay="0"/>
                                  </p:stCondLst>
                                  <p:childTnLst>
                                    <p:set>
                                      <p:cBhvr>
                                        <p:cTn id="19" dur="1" fill="hold">
                                          <p:stCondLst>
                                            <p:cond delay="0"/>
                                          </p:stCondLst>
                                        </p:cTn>
                                        <p:tgtEl>
                                          <p:spTgt spid="38914">
                                            <p:txEl>
                                              <p:pRg st="3" end="3"/>
                                            </p:txEl>
                                          </p:spTgt>
                                        </p:tgtEl>
                                        <p:attrNameLst>
                                          <p:attrName>style.visibility</p:attrName>
                                        </p:attrNameLst>
                                      </p:cBhvr>
                                      <p:to>
                                        <p:strVal val="visible"/>
                                      </p:to>
                                    </p:set>
                                    <p:animEffect transition="in" filter="blinds(horizontal)">
                                      <p:cBhvr>
                                        <p:cTn id="20" dur="500"/>
                                        <p:tgtEl>
                                          <p:spTgt spid="38914">
                                            <p:txEl>
                                              <p:pRg st="3" end="3"/>
                                            </p:txEl>
                                          </p:spTgt>
                                        </p:tgtEl>
                                      </p:cBhvr>
                                    </p:animEffect>
                                  </p:childTnLst>
                                </p:cTn>
                              </p:par>
                            </p:childTnLst>
                          </p:cTn>
                        </p:par>
                        <p:par>
                          <p:cTn id="21" fill="hold">
                            <p:stCondLst>
                              <p:cond delay="1500"/>
                            </p:stCondLst>
                            <p:childTnLst>
                              <p:par>
                                <p:cTn id="22" presetID="3" presetClass="entr" presetSubtype="10" fill="hold" nodeType="afterEffect">
                                  <p:stCondLst>
                                    <p:cond delay="0"/>
                                  </p:stCondLst>
                                  <p:childTnLst>
                                    <p:set>
                                      <p:cBhvr>
                                        <p:cTn id="23" dur="1" fill="hold">
                                          <p:stCondLst>
                                            <p:cond delay="0"/>
                                          </p:stCondLst>
                                        </p:cTn>
                                        <p:tgtEl>
                                          <p:spTgt spid="38914">
                                            <p:txEl>
                                              <p:pRg st="4" end="4"/>
                                            </p:txEl>
                                          </p:spTgt>
                                        </p:tgtEl>
                                        <p:attrNameLst>
                                          <p:attrName>style.visibility</p:attrName>
                                        </p:attrNameLst>
                                      </p:cBhvr>
                                      <p:to>
                                        <p:strVal val="visible"/>
                                      </p:to>
                                    </p:set>
                                    <p:animEffect transition="in" filter="blinds(horizontal)">
                                      <p:cBhvr>
                                        <p:cTn id="24" dur="500"/>
                                        <p:tgtEl>
                                          <p:spTgt spid="38914">
                                            <p:txEl>
                                              <p:pRg st="4" end="4"/>
                                            </p:txEl>
                                          </p:spTgt>
                                        </p:tgtEl>
                                      </p:cBhvr>
                                    </p:animEffect>
                                  </p:childTnLst>
                                </p:cTn>
                              </p:par>
                            </p:childTnLst>
                          </p:cTn>
                        </p:par>
                        <p:par>
                          <p:cTn id="25" fill="hold">
                            <p:stCondLst>
                              <p:cond delay="2000"/>
                            </p:stCondLst>
                            <p:childTnLst>
                              <p:par>
                                <p:cTn id="26" presetID="3" presetClass="entr" presetSubtype="10" fill="hold" nodeType="afterEffect">
                                  <p:stCondLst>
                                    <p:cond delay="0"/>
                                  </p:stCondLst>
                                  <p:childTnLst>
                                    <p:set>
                                      <p:cBhvr>
                                        <p:cTn id="27" dur="1" fill="hold">
                                          <p:stCondLst>
                                            <p:cond delay="0"/>
                                          </p:stCondLst>
                                        </p:cTn>
                                        <p:tgtEl>
                                          <p:spTgt spid="38914">
                                            <p:txEl>
                                              <p:pRg st="5" end="5"/>
                                            </p:txEl>
                                          </p:spTgt>
                                        </p:tgtEl>
                                        <p:attrNameLst>
                                          <p:attrName>style.visibility</p:attrName>
                                        </p:attrNameLst>
                                      </p:cBhvr>
                                      <p:to>
                                        <p:strVal val="visible"/>
                                      </p:to>
                                    </p:set>
                                    <p:animEffect transition="in" filter="blinds(horizontal)">
                                      <p:cBhvr>
                                        <p:cTn id="28" dur="500"/>
                                        <p:tgtEl>
                                          <p:spTgt spid="38914">
                                            <p:txEl>
                                              <p:pRg st="5" end="5"/>
                                            </p:txEl>
                                          </p:spTgt>
                                        </p:tgtEl>
                                      </p:cBhvr>
                                    </p:animEffect>
                                  </p:childTnLst>
                                </p:cTn>
                              </p:par>
                            </p:childTnLst>
                          </p:cTn>
                        </p:par>
                        <p:par>
                          <p:cTn id="29" fill="hold">
                            <p:stCondLst>
                              <p:cond delay="2500"/>
                            </p:stCondLst>
                            <p:childTnLst>
                              <p:par>
                                <p:cTn id="30" presetID="3" presetClass="entr" presetSubtype="10" fill="hold" nodeType="afterEffect">
                                  <p:stCondLst>
                                    <p:cond delay="0"/>
                                  </p:stCondLst>
                                  <p:childTnLst>
                                    <p:set>
                                      <p:cBhvr>
                                        <p:cTn id="31" dur="1" fill="hold">
                                          <p:stCondLst>
                                            <p:cond delay="0"/>
                                          </p:stCondLst>
                                        </p:cTn>
                                        <p:tgtEl>
                                          <p:spTgt spid="38914">
                                            <p:txEl>
                                              <p:pRg st="6" end="6"/>
                                            </p:txEl>
                                          </p:spTgt>
                                        </p:tgtEl>
                                        <p:attrNameLst>
                                          <p:attrName>style.visibility</p:attrName>
                                        </p:attrNameLst>
                                      </p:cBhvr>
                                      <p:to>
                                        <p:strVal val="visible"/>
                                      </p:to>
                                    </p:set>
                                    <p:animEffect transition="in" filter="blinds(horizontal)">
                                      <p:cBhvr>
                                        <p:cTn id="32" dur="500"/>
                                        <p:tgtEl>
                                          <p:spTgt spid="38914">
                                            <p:txEl>
                                              <p:pRg st="6" end="6"/>
                                            </p:txEl>
                                          </p:spTgt>
                                        </p:tgtEl>
                                      </p:cBhvr>
                                    </p:animEffect>
                                  </p:childTnLst>
                                </p:cTn>
                              </p:par>
                            </p:childTnLst>
                          </p:cTn>
                        </p:par>
                        <p:par>
                          <p:cTn id="33" fill="hold">
                            <p:stCondLst>
                              <p:cond delay="3000"/>
                            </p:stCondLst>
                            <p:childTnLst>
                              <p:par>
                                <p:cTn id="34" presetID="3" presetClass="entr" presetSubtype="10" fill="hold" nodeType="afterEffect">
                                  <p:stCondLst>
                                    <p:cond delay="0"/>
                                  </p:stCondLst>
                                  <p:childTnLst>
                                    <p:set>
                                      <p:cBhvr>
                                        <p:cTn id="35" dur="1" fill="hold">
                                          <p:stCondLst>
                                            <p:cond delay="0"/>
                                          </p:stCondLst>
                                        </p:cTn>
                                        <p:tgtEl>
                                          <p:spTgt spid="38914">
                                            <p:txEl>
                                              <p:pRg st="7" end="7"/>
                                            </p:txEl>
                                          </p:spTgt>
                                        </p:tgtEl>
                                        <p:attrNameLst>
                                          <p:attrName>style.visibility</p:attrName>
                                        </p:attrNameLst>
                                      </p:cBhvr>
                                      <p:to>
                                        <p:strVal val="visible"/>
                                      </p:to>
                                    </p:set>
                                    <p:animEffect transition="in" filter="blinds(horizontal)">
                                      <p:cBhvr>
                                        <p:cTn id="36" dur="500"/>
                                        <p:tgtEl>
                                          <p:spTgt spid="38914">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38914">
                                            <p:txEl>
                                              <p:pRg st="8" end="8"/>
                                            </p:txEl>
                                          </p:spTgt>
                                        </p:tgtEl>
                                        <p:attrNameLst>
                                          <p:attrName>style.visibility</p:attrName>
                                        </p:attrNameLst>
                                      </p:cBhvr>
                                      <p:to>
                                        <p:strVal val="visible"/>
                                      </p:to>
                                    </p:set>
                                    <p:animEffect transition="in" filter="blinds(horizontal)">
                                      <p:cBhvr>
                                        <p:cTn id="41" dur="500"/>
                                        <p:tgtEl>
                                          <p:spTgt spid="38914">
                                            <p:txEl>
                                              <p:pRg st="8" end="8"/>
                                            </p:txEl>
                                          </p:spTgt>
                                        </p:tgtEl>
                                      </p:cBhvr>
                                    </p:animEffect>
                                  </p:childTnLst>
                                </p:cTn>
                              </p:par>
                            </p:childTnLst>
                          </p:cTn>
                        </p:par>
                        <p:par>
                          <p:cTn id="42" fill="hold">
                            <p:stCondLst>
                              <p:cond delay="500"/>
                            </p:stCondLst>
                            <p:childTnLst>
                              <p:par>
                                <p:cTn id="43" presetID="3" presetClass="entr" presetSubtype="10" fill="hold" grpId="0" nodeType="after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blinds(horizontal)">
                                      <p:cBhvr>
                                        <p:cTn id="45" dur="50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38914">
                                            <p:txEl>
                                              <p:pRg st="9" end="9"/>
                                            </p:txEl>
                                          </p:spTgt>
                                        </p:tgtEl>
                                        <p:attrNameLst>
                                          <p:attrName>style.visibility</p:attrName>
                                        </p:attrNameLst>
                                      </p:cBhvr>
                                      <p:to>
                                        <p:strVal val="visible"/>
                                      </p:to>
                                    </p:set>
                                    <p:animEffect transition="in" filter="blinds(horizontal)">
                                      <p:cBhvr>
                                        <p:cTn id="50" dur="500"/>
                                        <p:tgtEl>
                                          <p:spTgt spid="38914">
                                            <p:txEl>
                                              <p:pRg st="9" end="9"/>
                                            </p:txEl>
                                          </p:spTgt>
                                        </p:tgtEl>
                                      </p:cBhvr>
                                    </p:animEffect>
                                  </p:childTnLst>
                                </p:cTn>
                              </p:par>
                            </p:childTnLst>
                          </p:cTn>
                        </p:par>
                        <p:par>
                          <p:cTn id="51" fill="hold">
                            <p:stCondLst>
                              <p:cond delay="500"/>
                            </p:stCondLst>
                            <p:childTnLst>
                              <p:par>
                                <p:cTn id="52" presetID="3" presetClass="entr" presetSubtype="10" fill="hold" grpId="0" nodeType="after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blinds(horizontal)">
                                      <p:cBhvr>
                                        <p:cTn id="54" dur="500"/>
                                        <p:tgtEl>
                                          <p:spTgt spid="3"/>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blinds(horizontal)">
                                      <p:cBhvr>
                                        <p:cTn id="57" dur="500"/>
                                        <p:tgtEl>
                                          <p:spTgt spid="4"/>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38914">
                                            <p:txEl>
                                              <p:pRg st="10" end="10"/>
                                            </p:txEl>
                                          </p:spTgt>
                                        </p:tgtEl>
                                        <p:attrNameLst>
                                          <p:attrName>style.visibility</p:attrName>
                                        </p:attrNameLst>
                                      </p:cBhvr>
                                      <p:to>
                                        <p:strVal val="visible"/>
                                      </p:to>
                                    </p:set>
                                    <p:animEffect transition="in" filter="blinds(horizontal)">
                                      <p:cBhvr>
                                        <p:cTn id="62" dur="500"/>
                                        <p:tgtEl>
                                          <p:spTgt spid="38914">
                                            <p:txEl>
                                              <p:pRg st="10" end="10"/>
                                            </p:txEl>
                                          </p:spTgt>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5"/>
                                        </p:tgtEl>
                                        <p:attrNameLst>
                                          <p:attrName>style.visibility</p:attrName>
                                        </p:attrNameLst>
                                      </p:cBhvr>
                                      <p:to>
                                        <p:strVal val="visible"/>
                                      </p:to>
                                    </p:set>
                                    <p:animEffect transition="in" filter="blinds(horizontal)">
                                      <p:cBhvr>
                                        <p:cTn id="65" dur="500"/>
                                        <p:tgtEl>
                                          <p:spTgt spid="5"/>
                                        </p:tgtEl>
                                      </p:cBhvr>
                                    </p:animEffect>
                                  </p:childTnLst>
                                </p:cTn>
                              </p:par>
                            </p:childTnLst>
                          </p:cTn>
                        </p:par>
                        <p:par>
                          <p:cTn id="66" fill="hold">
                            <p:stCondLst>
                              <p:cond delay="500"/>
                            </p:stCondLst>
                            <p:childTnLst>
                              <p:par>
                                <p:cTn id="67" presetID="3" presetClass="entr" presetSubtype="10" fill="hold" grpId="0" nodeType="after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blinds(horizontal)">
                                      <p:cBhvr>
                                        <p:cTn id="69" dur="500"/>
                                        <p:tgtEl>
                                          <p:spTgt spid="7"/>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nodeType="clickEffect">
                                  <p:stCondLst>
                                    <p:cond delay="0"/>
                                  </p:stCondLst>
                                  <p:childTnLst>
                                    <p:set>
                                      <p:cBhvr>
                                        <p:cTn id="73" dur="1" fill="hold">
                                          <p:stCondLst>
                                            <p:cond delay="0"/>
                                          </p:stCondLst>
                                        </p:cTn>
                                        <p:tgtEl>
                                          <p:spTgt spid="38914">
                                            <p:txEl>
                                              <p:pRg st="11" end="11"/>
                                            </p:txEl>
                                          </p:spTgt>
                                        </p:tgtEl>
                                        <p:attrNameLst>
                                          <p:attrName>style.visibility</p:attrName>
                                        </p:attrNameLst>
                                      </p:cBhvr>
                                      <p:to>
                                        <p:strVal val="visible"/>
                                      </p:to>
                                    </p:set>
                                    <p:animEffect transition="in" filter="blinds(horizontal)">
                                      <p:cBhvr>
                                        <p:cTn id="74" dur="500"/>
                                        <p:tgtEl>
                                          <p:spTgt spid="3891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p:cNvSpPr>
            <a:spLocks noGrp="1" noRot="1" noChangeArrowheads="1"/>
          </p:cNvSpPr>
          <p:nvPr>
            <p:ph type="body" idx="4294967295"/>
          </p:nvPr>
        </p:nvSpPr>
        <p:spPr>
          <a:xfrm>
            <a:off x="303212" y="404664"/>
            <a:ext cx="8589268" cy="2519561"/>
          </a:xfrm>
          <a:ln/>
        </p:spPr>
        <p:txBody>
          <a:bodyPr/>
          <a:lstStyle/>
          <a:p>
            <a:pPr marL="590550" indent="-533400" eaLnBrk="1" hangingPunct="1">
              <a:lnSpc>
                <a:spcPct val="120000"/>
              </a:lnSpc>
              <a:spcBef>
                <a:spcPts val="0"/>
              </a:spcBef>
              <a:buClr>
                <a:schemeClr val="hlink"/>
              </a:buClr>
              <a:buNone/>
            </a:pPr>
            <a:r>
              <a:rPr lang="zh-CN" altLang="en-US" sz="2800" dirty="0" smtClean="0">
                <a:solidFill>
                  <a:srgbClr val="C00000"/>
                </a:solidFill>
              </a:rPr>
              <a:t>（</a:t>
            </a:r>
            <a:r>
              <a:rPr lang="en-US" altLang="zh-CN" sz="2800" dirty="0" smtClean="0">
                <a:solidFill>
                  <a:srgbClr val="C00000"/>
                </a:solidFill>
              </a:rPr>
              <a:t>3</a:t>
            </a:r>
            <a:r>
              <a:rPr lang="zh-CN" altLang="en-US" sz="2800" dirty="0" smtClean="0">
                <a:solidFill>
                  <a:srgbClr val="C00000"/>
                </a:solidFill>
              </a:rPr>
              <a:t>）典型</a:t>
            </a:r>
            <a:r>
              <a:rPr lang="zh-CN" altLang="en-US" sz="2800" dirty="0">
                <a:solidFill>
                  <a:srgbClr val="C00000"/>
                </a:solidFill>
              </a:rPr>
              <a:t>牌号及其应用</a:t>
            </a:r>
          </a:p>
          <a:p>
            <a:pPr marL="571500" indent="-457200" eaLnBrk="1" hangingPunct="1">
              <a:lnSpc>
                <a:spcPct val="120000"/>
              </a:lnSpc>
              <a:spcBef>
                <a:spcPts val="0"/>
              </a:spcBef>
              <a:buClr>
                <a:srgbClr val="0000CC"/>
              </a:buClr>
              <a:buFont typeface="Wingdings" pitchFamily="2" charset="2"/>
              <a:buChar char="u"/>
            </a:pPr>
            <a:r>
              <a:rPr lang="en-US" sz="2400" dirty="0">
                <a:latin typeface="楷体_GB2312" pitchFamily="49" charset="-122"/>
                <a:ea typeface="楷体_GB2312" pitchFamily="49" charset="-122"/>
              </a:rPr>
              <a:t>5</a:t>
            </a:r>
            <a:r>
              <a:rPr lang="zh-CN" altLang="en-US" sz="2400" dirty="0">
                <a:latin typeface="楷体_GB2312" pitchFamily="49" charset="-122"/>
                <a:ea typeface="楷体_GB2312" pitchFamily="49" charset="-122"/>
              </a:rPr>
              <a:t>个级别：</a:t>
            </a:r>
            <a:r>
              <a:rPr lang="en-US" sz="2400" dirty="0" err="1">
                <a:latin typeface="楷体_GB2312" pitchFamily="49" charset="-122"/>
                <a:ea typeface="楷体_GB2312" pitchFamily="49" charset="-122"/>
              </a:rPr>
              <a:t>Q295</a:t>
            </a:r>
            <a:r>
              <a:rPr lang="zh-CN" altLang="en-US" sz="2400" dirty="0">
                <a:latin typeface="楷体_GB2312" pitchFamily="49" charset="-122"/>
                <a:ea typeface="楷体_GB2312" pitchFamily="49" charset="-122"/>
              </a:rPr>
              <a:t>，</a:t>
            </a:r>
            <a:r>
              <a:rPr lang="en-US" sz="2400" dirty="0" err="1">
                <a:latin typeface="楷体_GB2312" pitchFamily="49" charset="-122"/>
                <a:ea typeface="楷体_GB2312" pitchFamily="49" charset="-122"/>
              </a:rPr>
              <a:t>Q345</a:t>
            </a:r>
            <a:r>
              <a:rPr lang="zh-CN" altLang="en-US" sz="2400" dirty="0">
                <a:latin typeface="楷体_GB2312" pitchFamily="49" charset="-122"/>
                <a:ea typeface="楷体_GB2312" pitchFamily="49" charset="-122"/>
              </a:rPr>
              <a:t>，</a:t>
            </a:r>
            <a:r>
              <a:rPr lang="en-US" sz="2400" dirty="0" err="1">
                <a:latin typeface="楷体_GB2312" pitchFamily="49" charset="-122"/>
                <a:ea typeface="楷体_GB2312" pitchFamily="49" charset="-122"/>
              </a:rPr>
              <a:t>Q390</a:t>
            </a:r>
            <a:r>
              <a:rPr lang="zh-CN" altLang="en-US" sz="2400" dirty="0">
                <a:latin typeface="楷体_GB2312" pitchFamily="49" charset="-122"/>
                <a:ea typeface="楷体_GB2312" pitchFamily="49" charset="-122"/>
              </a:rPr>
              <a:t>，</a:t>
            </a:r>
            <a:r>
              <a:rPr lang="en-US" sz="2400" dirty="0" err="1">
                <a:latin typeface="楷体_GB2312" pitchFamily="49" charset="-122"/>
                <a:ea typeface="楷体_GB2312" pitchFamily="49" charset="-122"/>
              </a:rPr>
              <a:t>Q420</a:t>
            </a:r>
            <a:r>
              <a:rPr lang="zh-CN" altLang="en-US" sz="2400" dirty="0">
                <a:latin typeface="楷体_GB2312" pitchFamily="49" charset="-122"/>
                <a:ea typeface="楷体_GB2312" pitchFamily="49" charset="-122"/>
              </a:rPr>
              <a:t>，</a:t>
            </a:r>
            <a:r>
              <a:rPr lang="en-US" sz="2400" dirty="0" err="1">
                <a:latin typeface="楷体_GB2312" pitchFamily="49" charset="-122"/>
                <a:ea typeface="楷体_GB2312" pitchFamily="49" charset="-122"/>
              </a:rPr>
              <a:t>Q460</a:t>
            </a:r>
            <a:endParaRPr lang="zh-CN" altLang="en-US" sz="2400" dirty="0">
              <a:latin typeface="楷体_GB2312" pitchFamily="49" charset="-122"/>
              <a:ea typeface="楷体_GB2312" pitchFamily="49" charset="-122"/>
            </a:endParaRPr>
          </a:p>
          <a:p>
            <a:pPr marL="571500" indent="-457200" eaLnBrk="1" hangingPunct="1">
              <a:lnSpc>
                <a:spcPct val="120000"/>
              </a:lnSpc>
              <a:spcBef>
                <a:spcPts val="0"/>
              </a:spcBef>
              <a:buClr>
                <a:srgbClr val="0000CC"/>
              </a:buClr>
              <a:buFont typeface="Wingdings" pitchFamily="2" charset="2"/>
              <a:buChar char="u"/>
            </a:pPr>
            <a:r>
              <a:rPr lang="zh-CN" altLang="en-US" sz="2400" dirty="0">
                <a:latin typeface="楷体_GB2312" pitchFamily="49" charset="-122"/>
                <a:ea typeface="楷体_GB2312" pitchFamily="49" charset="-122"/>
              </a:rPr>
              <a:t>大型建筑、桥梁，船舶，车辆，锅炉，高压容器，石油化工设备，焊接结构等</a:t>
            </a:r>
          </a:p>
          <a:p>
            <a:pPr marL="571500" indent="-457200" eaLnBrk="1" hangingPunct="1">
              <a:lnSpc>
                <a:spcPct val="120000"/>
              </a:lnSpc>
              <a:spcBef>
                <a:spcPts val="0"/>
              </a:spcBef>
              <a:buClr>
                <a:srgbClr val="0000CC"/>
              </a:buClr>
              <a:buFont typeface="Wingdings" pitchFamily="2" charset="2"/>
              <a:buChar char="u"/>
            </a:pPr>
            <a:r>
              <a:rPr lang="zh-CN" altLang="en-US" sz="2400" dirty="0" smtClean="0">
                <a:latin typeface="楷体_GB2312" pitchFamily="49" charset="-122"/>
                <a:ea typeface="楷体_GB2312" pitchFamily="49" charset="-122"/>
              </a:rPr>
              <a:t>成本接近普碳钢</a:t>
            </a:r>
            <a:r>
              <a:rPr lang="en-US" sz="2400" dirty="0" smtClean="0">
                <a:latin typeface="楷体_GB2312" pitchFamily="49" charset="-122"/>
                <a:ea typeface="楷体_GB2312" pitchFamily="49" charset="-122"/>
              </a:rPr>
              <a:t>——</a:t>
            </a:r>
            <a:r>
              <a:rPr lang="zh-CN" altLang="en-US" sz="2400" dirty="0" smtClean="0">
                <a:latin typeface="楷体_GB2312" pitchFamily="49" charset="-122"/>
                <a:ea typeface="楷体_GB2312" pitchFamily="49" charset="-122"/>
              </a:rPr>
              <a:t>一般工程结构中推广使用</a:t>
            </a:r>
            <a:endParaRPr lang="zh-CN" altLang="en-US" sz="2400" dirty="0">
              <a:latin typeface="楷体_GB2312" pitchFamily="49" charset="-122"/>
              <a:ea typeface="楷体_GB2312" pitchFamily="49" charset="-122"/>
            </a:endParaRPr>
          </a:p>
        </p:txBody>
      </p:sp>
      <p:sp>
        <p:nvSpPr>
          <p:cNvPr id="7" name="矩形 6"/>
          <p:cNvSpPr/>
          <p:nvPr/>
        </p:nvSpPr>
        <p:spPr>
          <a:xfrm>
            <a:off x="323528" y="2917022"/>
            <a:ext cx="8496944" cy="1880130"/>
          </a:xfrm>
          <a:prstGeom prst="rect">
            <a:avLst/>
          </a:prstGeom>
        </p:spPr>
        <p:txBody>
          <a:bodyPr wrap="square">
            <a:spAutoFit/>
          </a:bodyPr>
          <a:lstStyle/>
          <a:p>
            <a:pPr marL="342900" indent="-342900">
              <a:lnSpc>
                <a:spcPct val="120000"/>
              </a:lnSpc>
              <a:spcBef>
                <a:spcPts val="0"/>
              </a:spcBef>
              <a:buClr>
                <a:schemeClr val="hlink"/>
              </a:buClr>
              <a:buSzPct val="100000"/>
            </a:pPr>
            <a:r>
              <a:rPr lang="zh-CN" altLang="en-US" sz="2800" b="1" dirty="0" smtClean="0">
                <a:solidFill>
                  <a:srgbClr val="C00000"/>
                </a:solidFill>
                <a:latin typeface="黑体" pitchFamily="2" charset="-122"/>
                <a:ea typeface="黑体" pitchFamily="2" charset="-122"/>
              </a:rPr>
              <a:t>（</a:t>
            </a:r>
            <a:r>
              <a:rPr lang="en-US" altLang="zh-CN" sz="2800" b="1" dirty="0" smtClean="0">
                <a:solidFill>
                  <a:srgbClr val="C00000"/>
                </a:solidFill>
                <a:latin typeface="黑体" pitchFamily="2" charset="-122"/>
                <a:ea typeface="黑体" pitchFamily="2" charset="-122"/>
              </a:rPr>
              <a:t>4</a:t>
            </a:r>
            <a:r>
              <a:rPr lang="zh-CN" altLang="en-US" sz="2800" b="1" dirty="0" smtClean="0">
                <a:solidFill>
                  <a:srgbClr val="C00000"/>
                </a:solidFill>
                <a:latin typeface="黑体" pitchFamily="2" charset="-122"/>
                <a:ea typeface="黑体" pitchFamily="2" charset="-122"/>
              </a:rPr>
              <a:t>）发展趋势 </a:t>
            </a:r>
          </a:p>
          <a:p>
            <a:pPr marL="742950" lvl="1" indent="-285750">
              <a:lnSpc>
                <a:spcPct val="120000"/>
              </a:lnSpc>
              <a:spcBef>
                <a:spcPts val="0"/>
              </a:spcBef>
              <a:buClr>
                <a:schemeClr val="hlink"/>
              </a:buClr>
            </a:pPr>
            <a:r>
              <a:rPr lang="en-US" altLang="zh-CN" sz="2400" b="1" dirty="0" smtClean="0">
                <a:latin typeface="楷体_GB2312" pitchFamily="49" charset="-122"/>
                <a:ea typeface="楷体_GB2312" pitchFamily="49" charset="-122"/>
              </a:rPr>
              <a:t>a.</a:t>
            </a:r>
            <a:r>
              <a:rPr lang="zh-CN" altLang="en-US" sz="2400" b="1" dirty="0" smtClean="0">
                <a:latin typeface="楷体_GB2312" pitchFamily="49" charset="-122"/>
                <a:ea typeface="楷体_GB2312" pitchFamily="49" charset="-122"/>
              </a:rPr>
              <a:t>提高强度（达</a:t>
            </a:r>
            <a:r>
              <a:rPr lang="en-US" altLang="zh-CN" sz="2400" b="1" dirty="0" smtClean="0">
                <a:latin typeface="楷体_GB2312" pitchFamily="49" charset="-122"/>
                <a:ea typeface="楷体_GB2312" pitchFamily="49" charset="-122"/>
              </a:rPr>
              <a:t>800 MN/</a:t>
            </a:r>
            <a:r>
              <a:rPr lang="en-US" altLang="zh-CN" sz="2400" b="1" dirty="0" err="1" smtClean="0">
                <a:latin typeface="楷体_GB2312" pitchFamily="49" charset="-122"/>
                <a:ea typeface="楷体_GB2312" pitchFamily="49" charset="-122"/>
              </a:rPr>
              <a:t>m</a:t>
            </a:r>
            <a:r>
              <a:rPr lang="en-US" altLang="zh-CN" sz="2400" b="1" baseline="30000" dirty="0" err="1" smtClean="0">
                <a:latin typeface="楷体_GB2312" pitchFamily="49" charset="-122"/>
                <a:ea typeface="楷体_GB2312" pitchFamily="49" charset="-122"/>
              </a:rPr>
              <a:t>2</a:t>
            </a:r>
            <a:r>
              <a:rPr lang="zh-CN" altLang="en-US" sz="2400" b="1" dirty="0" smtClean="0">
                <a:latin typeface="楷体_GB2312" pitchFamily="49" charset="-122"/>
                <a:ea typeface="楷体_GB2312" pitchFamily="49" charset="-122"/>
              </a:rPr>
              <a:t>）</a:t>
            </a:r>
            <a:endParaRPr lang="en-US" altLang="zh-CN" sz="2400" b="1" dirty="0" smtClean="0">
              <a:latin typeface="楷体_GB2312" pitchFamily="49" charset="-122"/>
              <a:ea typeface="楷体_GB2312" pitchFamily="49" charset="-122"/>
            </a:endParaRPr>
          </a:p>
          <a:p>
            <a:pPr marL="742950" lvl="1" indent="-285750">
              <a:lnSpc>
                <a:spcPct val="120000"/>
              </a:lnSpc>
              <a:spcBef>
                <a:spcPts val="0"/>
              </a:spcBef>
              <a:buClr>
                <a:schemeClr val="hlink"/>
              </a:buClr>
            </a:pPr>
            <a:r>
              <a:rPr lang="en-US" altLang="zh-CN" sz="2400" b="1" dirty="0" smtClean="0">
                <a:latin typeface="楷体_GB2312" pitchFamily="49" charset="-122"/>
                <a:ea typeface="楷体_GB2312" pitchFamily="49" charset="-122"/>
              </a:rPr>
              <a:t>b.</a:t>
            </a:r>
            <a:r>
              <a:rPr lang="zh-CN" altLang="en-US" sz="2400" b="1" dirty="0" smtClean="0">
                <a:latin typeface="楷体_GB2312" pitchFamily="49" charset="-122"/>
                <a:ea typeface="楷体_GB2312" pitchFamily="49" charset="-122"/>
              </a:rPr>
              <a:t>保证韧性与焊接性能</a:t>
            </a:r>
            <a:endParaRPr lang="en-US" altLang="zh-CN" sz="2400" b="1" dirty="0" smtClean="0">
              <a:latin typeface="楷体_GB2312" pitchFamily="49" charset="-122"/>
              <a:ea typeface="楷体_GB2312" pitchFamily="49" charset="-122"/>
            </a:endParaRPr>
          </a:p>
          <a:p>
            <a:pPr marL="742950" lvl="1" indent="-285750">
              <a:lnSpc>
                <a:spcPct val="120000"/>
              </a:lnSpc>
              <a:spcBef>
                <a:spcPts val="0"/>
              </a:spcBef>
              <a:buClr>
                <a:schemeClr val="hlink"/>
              </a:buClr>
            </a:pPr>
            <a:r>
              <a:rPr lang="en-US" altLang="zh-CN" sz="2400" b="1" dirty="0" smtClean="0">
                <a:latin typeface="楷体_GB2312" pitchFamily="49" charset="-122"/>
                <a:ea typeface="楷体_GB2312" pitchFamily="49" charset="-122"/>
              </a:rPr>
              <a:t>c.</a:t>
            </a:r>
            <a:r>
              <a:rPr lang="zh-CN" altLang="en-US" sz="2400" b="1" dirty="0" smtClean="0">
                <a:latin typeface="楷体_GB2312" pitchFamily="49" charset="-122"/>
                <a:ea typeface="楷体_GB2312" pitchFamily="49" charset="-122"/>
              </a:rPr>
              <a:t>发展专用钢 </a:t>
            </a:r>
            <a:endParaRPr lang="zh-CN" altLang="en-US" b="1" dirty="0">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39552" y="332656"/>
            <a:ext cx="8208912" cy="3231654"/>
          </a:xfrm>
          <a:prstGeom prst="rect">
            <a:avLst/>
          </a:prstGeom>
        </p:spPr>
        <p:txBody>
          <a:bodyPr wrap="square">
            <a:spAutoFit/>
          </a:bodyPr>
          <a:lstStyle/>
          <a:p>
            <a:pPr eaLnBrk="1" hangingPunct="1">
              <a:lnSpc>
                <a:spcPct val="120000"/>
              </a:lnSpc>
              <a:spcBef>
                <a:spcPts val="600"/>
              </a:spcBef>
              <a:buFont typeface="Wingdings" pitchFamily="2" charset="2"/>
              <a:buNone/>
            </a:pPr>
            <a:r>
              <a:rPr lang="zh-CN" altLang="en-US" sz="2400" b="1" i="1" dirty="0" smtClean="0">
                <a:solidFill>
                  <a:srgbClr val="0000CC"/>
                </a:solidFill>
                <a:latin typeface="黑体" pitchFamily="2" charset="-122"/>
                <a:ea typeface="黑体" pitchFamily="2" charset="-122"/>
                <a:sym typeface="黑体" pitchFamily="2" charset="-122"/>
              </a:rPr>
              <a:t>措施</a:t>
            </a:r>
          </a:p>
          <a:p>
            <a:pPr marL="457200" indent="-457200" eaLnBrk="1" hangingPunct="1">
              <a:lnSpc>
                <a:spcPct val="120000"/>
              </a:lnSpc>
              <a:spcBef>
                <a:spcPts val="600"/>
              </a:spcBef>
              <a:buFont typeface="+mj-lt"/>
              <a:buAutoNum type="alphaLcPeriod"/>
            </a:pPr>
            <a:r>
              <a:rPr lang="zh-CN" altLang="en-US" sz="2400" b="1" dirty="0" smtClean="0">
                <a:latin typeface="楷体_GB2312" pitchFamily="49" charset="-122"/>
                <a:ea typeface="楷体_GB2312" pitchFamily="49" charset="-122"/>
                <a:sym typeface="黑体" pitchFamily="2" charset="-122"/>
              </a:rPr>
              <a:t>合金化：加入多种合金元素（</a:t>
            </a:r>
            <a:r>
              <a:rPr lang="en-US" altLang="zh-CN" sz="2400" b="1" dirty="0" smtClean="0">
                <a:latin typeface="楷体_GB2312" pitchFamily="49" charset="-122"/>
                <a:ea typeface="楷体_GB2312" pitchFamily="49" charset="-122"/>
                <a:sym typeface="黑体" pitchFamily="2" charset="-122"/>
              </a:rPr>
              <a:t>Cr</a:t>
            </a:r>
            <a:r>
              <a:rPr lang="zh-CN" altLang="en-US" sz="2400" b="1" dirty="0" smtClean="0">
                <a:latin typeface="楷体_GB2312" pitchFamily="49" charset="-122"/>
                <a:ea typeface="楷体_GB2312" pitchFamily="49" charset="-122"/>
                <a:sym typeface="黑体" pitchFamily="2" charset="-122"/>
              </a:rPr>
              <a:t>、</a:t>
            </a:r>
            <a:r>
              <a:rPr lang="en-US" altLang="zh-CN" sz="2400" b="1" dirty="0" err="1" smtClean="0">
                <a:latin typeface="楷体_GB2312" pitchFamily="49" charset="-122"/>
                <a:ea typeface="楷体_GB2312" pitchFamily="49" charset="-122"/>
                <a:sym typeface="黑体" pitchFamily="2" charset="-122"/>
              </a:rPr>
              <a:t>Mn</a:t>
            </a:r>
            <a:r>
              <a:rPr lang="zh-CN" altLang="en-US" sz="2400" b="1" dirty="0" smtClean="0">
                <a:latin typeface="楷体_GB2312" pitchFamily="49" charset="-122"/>
                <a:ea typeface="楷体_GB2312" pitchFamily="49" charset="-122"/>
                <a:sym typeface="黑体" pitchFamily="2" charset="-122"/>
              </a:rPr>
              <a:t>、</a:t>
            </a:r>
            <a:r>
              <a:rPr lang="en-US" altLang="zh-CN" sz="2400" b="1" dirty="0" smtClean="0">
                <a:latin typeface="楷体_GB2312" pitchFamily="49" charset="-122"/>
                <a:ea typeface="楷体_GB2312" pitchFamily="49" charset="-122"/>
                <a:sym typeface="黑体" pitchFamily="2" charset="-122"/>
              </a:rPr>
              <a:t>Mo</a:t>
            </a:r>
            <a:r>
              <a:rPr lang="zh-CN" altLang="en-US" sz="2400" b="1" dirty="0" smtClean="0">
                <a:latin typeface="楷体_GB2312" pitchFamily="49" charset="-122"/>
                <a:ea typeface="楷体_GB2312" pitchFamily="49" charset="-122"/>
                <a:sym typeface="黑体" pitchFamily="2" charset="-122"/>
              </a:rPr>
              <a:t>、</a:t>
            </a:r>
            <a:r>
              <a:rPr lang="en-US" altLang="zh-CN" sz="2400" b="1" dirty="0" smtClean="0">
                <a:latin typeface="楷体_GB2312" pitchFamily="49" charset="-122"/>
                <a:ea typeface="楷体_GB2312" pitchFamily="49" charset="-122"/>
                <a:sym typeface="黑体" pitchFamily="2" charset="-122"/>
              </a:rPr>
              <a:t>Ni</a:t>
            </a:r>
            <a:r>
              <a:rPr lang="zh-CN" altLang="en-US" sz="2400" b="1" dirty="0" smtClean="0">
                <a:latin typeface="楷体_GB2312" pitchFamily="49" charset="-122"/>
                <a:ea typeface="楷体_GB2312" pitchFamily="49" charset="-122"/>
                <a:sym typeface="黑体" pitchFamily="2" charset="-122"/>
              </a:rPr>
              <a:t>、</a:t>
            </a:r>
            <a:r>
              <a:rPr lang="en-US" altLang="zh-CN" sz="2400" b="1" dirty="0" smtClean="0">
                <a:latin typeface="楷体_GB2312" pitchFamily="49" charset="-122"/>
                <a:ea typeface="楷体_GB2312" pitchFamily="49" charset="-122"/>
                <a:sym typeface="黑体" pitchFamily="2" charset="-122"/>
              </a:rPr>
              <a:t>Si</a:t>
            </a:r>
            <a:r>
              <a:rPr lang="zh-CN" altLang="en-US" sz="2400" b="1" dirty="0" smtClean="0">
                <a:latin typeface="楷体_GB2312" pitchFamily="49" charset="-122"/>
                <a:ea typeface="楷体_GB2312" pitchFamily="49" charset="-122"/>
                <a:sym typeface="黑体" pitchFamily="2" charset="-122"/>
              </a:rPr>
              <a:t>、</a:t>
            </a:r>
            <a:r>
              <a:rPr lang="en-US" altLang="zh-CN" sz="2400" b="1" dirty="0" smtClean="0">
                <a:latin typeface="楷体_GB2312" pitchFamily="49" charset="-122"/>
                <a:ea typeface="楷体_GB2312" pitchFamily="49" charset="-122"/>
                <a:sym typeface="黑体" pitchFamily="2" charset="-122"/>
              </a:rPr>
              <a:t>B</a:t>
            </a:r>
            <a:r>
              <a:rPr lang="zh-CN" altLang="en-US" sz="2400" b="1" dirty="0" smtClean="0">
                <a:latin typeface="楷体_GB2312" pitchFamily="49" charset="-122"/>
                <a:ea typeface="楷体_GB2312" pitchFamily="49" charset="-122"/>
                <a:sym typeface="黑体" pitchFamily="2" charset="-122"/>
              </a:rPr>
              <a:t>）</a:t>
            </a:r>
          </a:p>
          <a:p>
            <a:pPr marL="457200" lvl="0" indent="-457200">
              <a:lnSpc>
                <a:spcPct val="120000"/>
              </a:lnSpc>
              <a:spcBef>
                <a:spcPts val="600"/>
              </a:spcBef>
              <a:buFont typeface="+mj-lt"/>
              <a:buAutoNum type="alphaLcPeriod"/>
            </a:pPr>
            <a:r>
              <a:rPr lang="zh-CN" altLang="en-US" sz="2400" b="1" dirty="0" smtClean="0">
                <a:solidFill>
                  <a:srgbClr val="000000"/>
                </a:solidFill>
                <a:latin typeface="楷体_GB2312" pitchFamily="49" charset="-122"/>
                <a:ea typeface="楷体_GB2312" pitchFamily="49" charset="-122"/>
                <a:sym typeface="黑体" pitchFamily="2" charset="-122"/>
              </a:rPr>
              <a:t>超低碳化（</a:t>
            </a:r>
            <a:r>
              <a:rPr lang="en-US" altLang="zh-CN" sz="2400" b="1" dirty="0" smtClean="0">
                <a:solidFill>
                  <a:srgbClr val="000000"/>
                </a:solidFill>
                <a:latin typeface="楷体_GB2312" pitchFamily="49" charset="-122"/>
                <a:ea typeface="楷体_GB2312" pitchFamily="49" charset="-122"/>
                <a:sym typeface="黑体" pitchFamily="2" charset="-122"/>
              </a:rPr>
              <a:t>0.02-0.04</a:t>
            </a:r>
            <a:r>
              <a:rPr lang="zh-CN" altLang="en-US" sz="2400" b="1" dirty="0" smtClean="0">
                <a:solidFill>
                  <a:srgbClr val="000000"/>
                </a:solidFill>
                <a:latin typeface="楷体_GB2312" pitchFamily="49" charset="-122"/>
                <a:ea typeface="楷体_GB2312" pitchFamily="49" charset="-122"/>
                <a:sym typeface="黑体" pitchFamily="2" charset="-122"/>
              </a:rPr>
              <a:t>％</a:t>
            </a:r>
            <a:r>
              <a:rPr lang="en-US" altLang="zh-CN" sz="2400" b="1" dirty="0" smtClean="0">
                <a:solidFill>
                  <a:srgbClr val="000000"/>
                </a:solidFill>
                <a:latin typeface="楷体_GB2312" pitchFamily="49" charset="-122"/>
                <a:ea typeface="楷体_GB2312" pitchFamily="49" charset="-122"/>
                <a:sym typeface="黑体" pitchFamily="2" charset="-122"/>
              </a:rPr>
              <a:t>C</a:t>
            </a:r>
            <a:r>
              <a:rPr lang="zh-CN" altLang="en-US" sz="2400" b="1" dirty="0" smtClean="0">
                <a:solidFill>
                  <a:srgbClr val="000000"/>
                </a:solidFill>
                <a:latin typeface="楷体_GB2312" pitchFamily="49" charset="-122"/>
                <a:ea typeface="楷体_GB2312" pitchFamily="49" charset="-122"/>
                <a:sym typeface="黑体" pitchFamily="2" charset="-122"/>
              </a:rPr>
              <a:t>）</a:t>
            </a:r>
          </a:p>
          <a:p>
            <a:pPr marL="457200" indent="-457200">
              <a:lnSpc>
                <a:spcPct val="120000"/>
              </a:lnSpc>
              <a:spcBef>
                <a:spcPts val="600"/>
              </a:spcBef>
              <a:buFont typeface="+mj-lt"/>
              <a:buAutoNum type="alphaLcPeriod"/>
            </a:pPr>
            <a:r>
              <a:rPr lang="zh-CN" altLang="en-US" sz="2400" b="1" dirty="0" smtClean="0">
                <a:solidFill>
                  <a:srgbClr val="000000"/>
                </a:solidFill>
                <a:latin typeface="楷体_GB2312" pitchFamily="49" charset="-122"/>
                <a:ea typeface="楷体_GB2312" pitchFamily="49" charset="-122"/>
                <a:sym typeface="黑体" pitchFamily="2" charset="-122"/>
              </a:rPr>
              <a:t>控制轧制</a:t>
            </a:r>
            <a:r>
              <a:rPr lang="en-US" altLang="zh-CN" sz="2400" b="1" dirty="0" smtClean="0">
                <a:solidFill>
                  <a:srgbClr val="000000"/>
                </a:solidFill>
                <a:latin typeface="楷体_GB2312" pitchFamily="49" charset="-122"/>
                <a:ea typeface="楷体_GB2312" pitchFamily="49" charset="-122"/>
                <a:sym typeface="黑体" pitchFamily="2" charset="-122"/>
              </a:rPr>
              <a:t>:＜5</a:t>
            </a:r>
            <a:r>
              <a:rPr lang="zh-CN" altLang="en-US" sz="2400" b="1" dirty="0" smtClean="0">
                <a:solidFill>
                  <a:srgbClr val="000000"/>
                </a:solidFill>
                <a:latin typeface="楷体_GB2312" pitchFamily="49" charset="-122"/>
                <a:ea typeface="楷体_GB2312" pitchFamily="49" charset="-122"/>
                <a:sym typeface="黑体" pitchFamily="2" charset="-122"/>
              </a:rPr>
              <a:t>微米超细晶粒</a:t>
            </a:r>
            <a:endParaRPr lang="en-US" altLang="zh-CN" sz="2400" b="1" dirty="0" smtClean="0">
              <a:solidFill>
                <a:srgbClr val="000000"/>
              </a:solidFill>
              <a:latin typeface="楷体_GB2312" pitchFamily="49" charset="-122"/>
              <a:ea typeface="楷体_GB2312" pitchFamily="49" charset="-122"/>
              <a:sym typeface="黑体" pitchFamily="2" charset="-122"/>
            </a:endParaRPr>
          </a:p>
          <a:p>
            <a:pPr marL="457200" indent="-457200">
              <a:lnSpc>
                <a:spcPct val="120000"/>
              </a:lnSpc>
              <a:spcBef>
                <a:spcPts val="600"/>
              </a:spcBef>
              <a:buFont typeface="+mj-lt"/>
              <a:buAutoNum type="alphaLcPeriod"/>
            </a:pPr>
            <a:r>
              <a:rPr lang="zh-CN" altLang="en-US" sz="2400" b="1" dirty="0" smtClean="0">
                <a:solidFill>
                  <a:srgbClr val="000000"/>
                </a:solidFill>
                <a:latin typeface="楷体_GB2312" pitchFamily="49" charset="-122"/>
                <a:ea typeface="楷体_GB2312" pitchFamily="49" charset="-122"/>
                <a:sym typeface="黑体" pitchFamily="2" charset="-122"/>
              </a:rPr>
              <a:t>热处理：</a:t>
            </a:r>
            <a:endParaRPr lang="en-US" altLang="zh-CN" sz="2400" b="1" dirty="0" smtClean="0">
              <a:solidFill>
                <a:srgbClr val="000000"/>
              </a:solidFill>
              <a:latin typeface="楷体_GB2312" pitchFamily="49" charset="-122"/>
              <a:ea typeface="楷体_GB2312" pitchFamily="49" charset="-122"/>
              <a:sym typeface="黑体" pitchFamily="2" charset="-122"/>
            </a:endParaRPr>
          </a:p>
          <a:p>
            <a:pPr lvl="1">
              <a:spcBef>
                <a:spcPts val="0"/>
              </a:spcBef>
              <a:buClr>
                <a:srgbClr val="7030A0"/>
              </a:buClr>
              <a:buFont typeface="Wingdings" pitchFamily="2" charset="2"/>
              <a:buChar char="Ø"/>
            </a:pPr>
            <a:r>
              <a:rPr lang="zh-CN" altLang="en-US" sz="2000" b="1" dirty="0" smtClean="0">
                <a:solidFill>
                  <a:srgbClr val="000000"/>
                </a:solidFill>
                <a:latin typeface="楷体_GB2312" pitchFamily="49" charset="-122"/>
                <a:ea typeface="楷体_GB2312" pitchFamily="49" charset="-122"/>
                <a:sym typeface="黑体" pitchFamily="2" charset="-122"/>
              </a:rPr>
              <a:t>淬火＋高温回火（</a:t>
            </a:r>
            <a:r>
              <a:rPr lang="en-US" altLang="zh-CN" sz="2000" b="1" dirty="0" smtClean="0">
                <a:solidFill>
                  <a:srgbClr val="000000"/>
                </a:solidFill>
                <a:latin typeface="楷体_GB2312" pitchFamily="49" charset="-122"/>
                <a:ea typeface="楷体_GB2312" pitchFamily="49" charset="-122"/>
                <a:sym typeface="黑体" pitchFamily="2" charset="-122"/>
              </a:rPr>
              <a:t>S'</a:t>
            </a:r>
            <a:r>
              <a:rPr lang="zh-CN" altLang="en-US" sz="2000" b="1" dirty="0" smtClean="0">
                <a:solidFill>
                  <a:srgbClr val="000000"/>
                </a:solidFill>
                <a:latin typeface="楷体_GB2312" pitchFamily="49" charset="-122"/>
                <a:ea typeface="楷体_GB2312" pitchFamily="49" charset="-122"/>
                <a:sym typeface="黑体" pitchFamily="2" charset="-122"/>
              </a:rPr>
              <a:t>）</a:t>
            </a:r>
            <a:r>
              <a:rPr lang="en-US" altLang="zh-CN" sz="2000" b="1" dirty="0" smtClean="0">
                <a:solidFill>
                  <a:srgbClr val="000000"/>
                </a:solidFill>
                <a:latin typeface="楷体_GB2312" pitchFamily="49" charset="-122"/>
                <a:ea typeface="楷体_GB2312" pitchFamily="49" charset="-122"/>
                <a:sym typeface="黑体" pitchFamily="2" charset="-122"/>
              </a:rPr>
              <a:t> </a:t>
            </a:r>
            <a:endParaRPr lang="zh-CN" altLang="en-US" sz="2000" b="1" dirty="0" smtClean="0">
              <a:solidFill>
                <a:srgbClr val="000000"/>
              </a:solidFill>
              <a:latin typeface="楷体_GB2312" pitchFamily="49" charset="-122"/>
              <a:ea typeface="楷体_GB2312" pitchFamily="49" charset="-122"/>
              <a:sym typeface="黑体" pitchFamily="2" charset="-122"/>
            </a:endParaRPr>
          </a:p>
          <a:p>
            <a:pPr lvl="1">
              <a:spcBef>
                <a:spcPts val="0"/>
              </a:spcBef>
              <a:buClr>
                <a:srgbClr val="7030A0"/>
              </a:buClr>
              <a:buFont typeface="Wingdings" pitchFamily="2" charset="2"/>
              <a:buChar char="Ø"/>
            </a:pPr>
            <a:r>
              <a:rPr lang="en-US" altLang="zh-CN" sz="2000" b="1" dirty="0" smtClean="0">
                <a:solidFill>
                  <a:srgbClr val="000000"/>
                </a:solidFill>
                <a:latin typeface="楷体_GB2312" pitchFamily="49" charset="-122"/>
                <a:ea typeface="楷体_GB2312" pitchFamily="49" charset="-122"/>
                <a:sym typeface="黑体" pitchFamily="2" charset="-122"/>
              </a:rPr>
              <a:t>B</a:t>
            </a:r>
            <a:r>
              <a:rPr lang="zh-CN" altLang="en-US" sz="2000" b="1" dirty="0" smtClean="0">
                <a:solidFill>
                  <a:srgbClr val="000000"/>
                </a:solidFill>
                <a:latin typeface="楷体_GB2312" pitchFamily="49" charset="-122"/>
                <a:ea typeface="楷体_GB2312" pitchFamily="49" charset="-122"/>
                <a:sym typeface="黑体" pitchFamily="2" charset="-122"/>
              </a:rPr>
              <a:t>下 （</a:t>
            </a:r>
            <a:r>
              <a:rPr lang="en-US" altLang="zh-CN" sz="2000" b="1" dirty="0" smtClean="0">
                <a:solidFill>
                  <a:srgbClr val="000000"/>
                </a:solidFill>
                <a:latin typeface="楷体_GB2312" pitchFamily="49" charset="-122"/>
                <a:ea typeface="楷体_GB2312" pitchFamily="49" charset="-122"/>
                <a:sym typeface="黑体" pitchFamily="2" charset="-122"/>
              </a:rPr>
              <a:t>＞500 MN/</a:t>
            </a:r>
            <a:r>
              <a:rPr lang="en-US" altLang="zh-CN" sz="2000" b="1" dirty="0" err="1" smtClean="0">
                <a:solidFill>
                  <a:srgbClr val="000000"/>
                </a:solidFill>
                <a:latin typeface="楷体_GB2312" pitchFamily="49" charset="-122"/>
                <a:ea typeface="楷体_GB2312" pitchFamily="49" charset="-122"/>
                <a:sym typeface="黑体" pitchFamily="2" charset="-122"/>
              </a:rPr>
              <a:t>m</a:t>
            </a:r>
            <a:r>
              <a:rPr lang="en-US" altLang="zh-CN" sz="2000" b="1" baseline="30000" dirty="0" err="1" smtClean="0">
                <a:solidFill>
                  <a:srgbClr val="000000"/>
                </a:solidFill>
                <a:latin typeface="楷体_GB2312" pitchFamily="49" charset="-122"/>
                <a:ea typeface="楷体_GB2312" pitchFamily="49" charset="-122"/>
                <a:sym typeface="黑体" pitchFamily="2" charset="-122"/>
              </a:rPr>
              <a:t>2</a:t>
            </a:r>
            <a:r>
              <a:rPr lang="en-US" altLang="zh-CN" sz="2000" b="1" dirty="0" smtClean="0">
                <a:solidFill>
                  <a:srgbClr val="000000"/>
                </a:solidFill>
                <a:latin typeface="楷体_GB2312" pitchFamily="49" charset="-122"/>
                <a:ea typeface="楷体_GB2312" pitchFamily="49" charset="-122"/>
                <a:sym typeface="黑体" pitchFamily="2" charset="-122"/>
              </a:rPr>
              <a:t> </a:t>
            </a:r>
            <a:r>
              <a:rPr lang="zh-CN" altLang="en-US" sz="2000" b="1" dirty="0" smtClean="0">
                <a:solidFill>
                  <a:srgbClr val="000000"/>
                </a:solidFill>
                <a:latin typeface="楷体_GB2312" pitchFamily="49" charset="-122"/>
                <a:ea typeface="楷体_GB2312" pitchFamily="49" charset="-122"/>
                <a:sym typeface="黑体" pitchFamily="2" charset="-122"/>
              </a:rPr>
              <a:t>）</a:t>
            </a:r>
          </a:p>
        </p:txBody>
      </p:sp>
      <p:pic>
        <p:nvPicPr>
          <p:cNvPr id="6" name="Picture 2"/>
          <p:cNvPicPr>
            <a:picLocks noChangeAspect="1" noChangeArrowheads="1"/>
          </p:cNvPicPr>
          <p:nvPr/>
        </p:nvPicPr>
        <p:blipFill>
          <a:blip r:embed="rId3" cstate="print"/>
          <a:srcRect/>
          <a:stretch>
            <a:fillRect/>
          </a:stretch>
        </p:blipFill>
        <p:spPr bwMode="auto">
          <a:xfrm>
            <a:off x="4969623" y="1700808"/>
            <a:ext cx="3994865" cy="2592288"/>
          </a:xfrm>
          <a:prstGeom prst="rect">
            <a:avLst/>
          </a:prstGeom>
          <a:noFill/>
          <a:ln w="9525" cmpd="sng">
            <a:noFill/>
            <a:miter lim="800000"/>
            <a:headEnd/>
            <a:tailEnd/>
          </a:ln>
        </p:spPr>
      </p:pic>
      <p:sp>
        <p:nvSpPr>
          <p:cNvPr id="9" name="矩形 8"/>
          <p:cNvSpPr/>
          <p:nvPr/>
        </p:nvSpPr>
        <p:spPr>
          <a:xfrm>
            <a:off x="395536" y="3932705"/>
            <a:ext cx="8208912" cy="2160591"/>
          </a:xfrm>
          <a:prstGeom prst="rect">
            <a:avLst/>
          </a:prstGeom>
        </p:spPr>
        <p:txBody>
          <a:bodyPr wrap="square">
            <a:spAutoFit/>
          </a:bodyPr>
          <a:lstStyle/>
          <a:p>
            <a:pPr marL="590550" lvl="0" indent="-533400" defTabSz="0">
              <a:spcBef>
                <a:spcPct val="20000"/>
              </a:spcBef>
              <a:buClr>
                <a:srgbClr val="FF6600"/>
              </a:buClr>
            </a:pPr>
            <a:r>
              <a:rPr lang="zh-CN" altLang="en-US" sz="2400" b="1" kern="0" dirty="0" smtClean="0">
                <a:solidFill>
                  <a:srgbClr val="000000"/>
                </a:solidFill>
                <a:latin typeface="黑体" pitchFamily="2" charset="-122"/>
                <a:ea typeface="黑体" pitchFamily="2" charset="-122"/>
                <a:sym typeface="Arial" pitchFamily="34" charset="0"/>
              </a:rPr>
              <a:t>例：鸟巢</a:t>
            </a:r>
          </a:p>
          <a:p>
            <a:pPr marL="971550" lvl="1" indent="-457200" defTabSz="0">
              <a:spcBef>
                <a:spcPct val="20000"/>
              </a:spcBef>
              <a:buClr>
                <a:srgbClr val="0000CC"/>
              </a:buClr>
              <a:buFont typeface="Wingdings" pitchFamily="2" charset="2"/>
              <a:buChar char="u"/>
            </a:pPr>
            <a:r>
              <a:rPr lang="zh-CN" altLang="en-US" sz="2400" b="1" kern="0" dirty="0" smtClean="0">
                <a:solidFill>
                  <a:srgbClr val="000000"/>
                </a:solidFill>
                <a:latin typeface="楷体_GB2312" pitchFamily="49" charset="-122"/>
                <a:ea typeface="楷体_GB2312" pitchFamily="49" charset="-122"/>
                <a:sym typeface="Arial" pitchFamily="34" charset="0"/>
              </a:rPr>
              <a:t>建筑结构用钢：</a:t>
            </a:r>
            <a:r>
              <a:rPr lang="en-US" altLang="zh-CN" sz="2400" b="1" kern="0" dirty="0" err="1" smtClean="0">
                <a:solidFill>
                  <a:srgbClr val="000000"/>
                </a:solidFill>
                <a:latin typeface="楷体_GB2312" pitchFamily="49" charset="-122"/>
                <a:ea typeface="楷体_GB2312" pitchFamily="49" charset="-122"/>
                <a:sym typeface="Arial" pitchFamily="34" charset="0"/>
              </a:rPr>
              <a:t>Q235</a:t>
            </a:r>
            <a:r>
              <a:rPr lang="zh-CN" altLang="en-US" sz="2400" b="1" kern="0" dirty="0" smtClean="0">
                <a:solidFill>
                  <a:srgbClr val="000000"/>
                </a:solidFill>
                <a:latin typeface="楷体_GB2312" pitchFamily="49" charset="-122"/>
                <a:ea typeface="楷体_GB2312" pitchFamily="49" charset="-122"/>
                <a:sym typeface="Arial" pitchFamily="34" charset="0"/>
              </a:rPr>
              <a:t>（普碳）、</a:t>
            </a:r>
            <a:r>
              <a:rPr lang="en-US" altLang="zh-CN" sz="2400" b="1" kern="0" dirty="0" err="1" smtClean="0">
                <a:solidFill>
                  <a:srgbClr val="000000"/>
                </a:solidFill>
                <a:latin typeface="楷体_GB2312" pitchFamily="49" charset="-122"/>
                <a:ea typeface="楷体_GB2312" pitchFamily="49" charset="-122"/>
                <a:sym typeface="Arial" pitchFamily="34" charset="0"/>
              </a:rPr>
              <a:t>Q345</a:t>
            </a:r>
            <a:r>
              <a:rPr lang="zh-CN" altLang="en-US" sz="2400" b="1" kern="0" dirty="0" smtClean="0">
                <a:solidFill>
                  <a:srgbClr val="000000"/>
                </a:solidFill>
                <a:latin typeface="楷体_GB2312" pitchFamily="49" charset="-122"/>
                <a:ea typeface="楷体_GB2312" pitchFamily="49" charset="-122"/>
                <a:sym typeface="Arial" pitchFamily="34" charset="0"/>
              </a:rPr>
              <a:t>。</a:t>
            </a:r>
            <a:endParaRPr lang="en-US" altLang="zh-CN" sz="2400" b="1" kern="0" dirty="0" smtClean="0">
              <a:solidFill>
                <a:srgbClr val="000000"/>
              </a:solidFill>
              <a:latin typeface="楷体_GB2312" pitchFamily="49" charset="-122"/>
              <a:ea typeface="楷体_GB2312" pitchFamily="49" charset="-122"/>
              <a:sym typeface="Arial" pitchFamily="34" charset="0"/>
            </a:endParaRPr>
          </a:p>
          <a:p>
            <a:pPr marL="1143000" lvl="2" indent="-228600" defTabSz="0" eaLnBrk="1" hangingPunct="1">
              <a:spcBef>
                <a:spcPct val="20000"/>
              </a:spcBef>
              <a:buClr>
                <a:srgbClr val="7030A0"/>
              </a:buClr>
              <a:buSzPct val="80000"/>
              <a:buFont typeface="Wingdings" pitchFamily="2" charset="2"/>
              <a:buChar char="l"/>
            </a:pPr>
            <a:r>
              <a:rPr lang="zh-CN" altLang="en-US" sz="2400" b="1" kern="0" dirty="0" smtClean="0">
                <a:solidFill>
                  <a:srgbClr val="000000"/>
                </a:solidFill>
                <a:latin typeface="楷体_GB2312" pitchFamily="49" charset="-122"/>
                <a:ea typeface="楷体_GB2312" pitchFamily="49" charset="-122"/>
                <a:sym typeface="Arial" pitchFamily="34" charset="0"/>
              </a:rPr>
              <a:t>用钢总量约</a:t>
            </a:r>
            <a:r>
              <a:rPr lang="en-US" altLang="zh-CN" sz="2400" b="1" kern="0" dirty="0" smtClean="0">
                <a:solidFill>
                  <a:srgbClr val="000000"/>
                </a:solidFill>
                <a:latin typeface="楷体_GB2312" pitchFamily="49" charset="-122"/>
                <a:ea typeface="楷体_GB2312" pitchFamily="49" charset="-122"/>
                <a:sym typeface="Arial" pitchFamily="34" charset="0"/>
              </a:rPr>
              <a:t>11</a:t>
            </a:r>
            <a:r>
              <a:rPr lang="zh-CN" altLang="en-US" sz="2400" b="1" kern="0" dirty="0" smtClean="0">
                <a:solidFill>
                  <a:srgbClr val="000000"/>
                </a:solidFill>
                <a:latin typeface="楷体_GB2312" pitchFamily="49" charset="-122"/>
                <a:ea typeface="楷体_GB2312" pitchFamily="49" charset="-122"/>
                <a:sym typeface="Arial" pitchFamily="34" charset="0"/>
              </a:rPr>
              <a:t>万吨。外部结构</a:t>
            </a:r>
            <a:r>
              <a:rPr lang="en-US" altLang="zh-CN" sz="2400" b="1" kern="0" dirty="0" smtClean="0">
                <a:solidFill>
                  <a:srgbClr val="000000"/>
                </a:solidFill>
                <a:latin typeface="楷体_GB2312" pitchFamily="49" charset="-122"/>
                <a:ea typeface="楷体_GB2312" pitchFamily="49" charset="-122"/>
                <a:sym typeface="Arial" pitchFamily="34" charset="0"/>
              </a:rPr>
              <a:t>4.2</a:t>
            </a:r>
            <a:r>
              <a:rPr lang="zh-CN" altLang="en-US" sz="2400" b="1" kern="0" dirty="0" smtClean="0">
                <a:solidFill>
                  <a:srgbClr val="000000"/>
                </a:solidFill>
                <a:latin typeface="楷体_GB2312" pitchFamily="49" charset="-122"/>
                <a:ea typeface="楷体_GB2312" pitchFamily="49" charset="-122"/>
                <a:sym typeface="Arial" pitchFamily="34" charset="0"/>
              </a:rPr>
              <a:t>万吨</a:t>
            </a:r>
            <a:r>
              <a:rPr lang="en-US" altLang="zh-CN" sz="2400" b="1" kern="0" dirty="0" smtClean="0">
                <a:solidFill>
                  <a:srgbClr val="000000"/>
                </a:solidFill>
                <a:latin typeface="楷体_GB2312" pitchFamily="49" charset="-122"/>
                <a:ea typeface="楷体_GB2312" pitchFamily="49" charset="-122"/>
                <a:sym typeface="Arial" pitchFamily="34" charset="0"/>
              </a:rPr>
              <a:t>,</a:t>
            </a:r>
            <a:r>
              <a:rPr lang="zh-CN" altLang="en-US" sz="2400" b="1" kern="0" dirty="0" smtClean="0">
                <a:solidFill>
                  <a:srgbClr val="000000"/>
                </a:solidFill>
                <a:latin typeface="楷体_GB2312" pitchFamily="49" charset="-122"/>
                <a:ea typeface="楷体_GB2312" pitchFamily="49" charset="-122"/>
                <a:sym typeface="Arial" pitchFamily="34" charset="0"/>
              </a:rPr>
              <a:t>其中主结构约</a:t>
            </a:r>
            <a:r>
              <a:rPr lang="en-US" altLang="zh-CN" sz="2400" b="1" kern="0" dirty="0" smtClean="0">
                <a:solidFill>
                  <a:srgbClr val="000000"/>
                </a:solidFill>
                <a:latin typeface="楷体_GB2312" pitchFamily="49" charset="-122"/>
                <a:ea typeface="楷体_GB2312" pitchFamily="49" charset="-122"/>
                <a:sym typeface="Arial" pitchFamily="34" charset="0"/>
              </a:rPr>
              <a:t>2.3</a:t>
            </a:r>
            <a:r>
              <a:rPr lang="zh-CN" altLang="en-US" sz="2400" b="1" kern="0" dirty="0" smtClean="0">
                <a:solidFill>
                  <a:srgbClr val="000000"/>
                </a:solidFill>
                <a:latin typeface="楷体_GB2312" pitchFamily="49" charset="-122"/>
                <a:ea typeface="楷体_GB2312" pitchFamily="49" charset="-122"/>
                <a:sym typeface="Arial" pitchFamily="34" charset="0"/>
              </a:rPr>
              <a:t>万吨。</a:t>
            </a:r>
          </a:p>
          <a:p>
            <a:pPr marL="1143000" lvl="2" indent="-228600" defTabSz="0" eaLnBrk="1" hangingPunct="1">
              <a:spcBef>
                <a:spcPct val="20000"/>
              </a:spcBef>
              <a:buClr>
                <a:srgbClr val="7030A0"/>
              </a:buClr>
              <a:buSzPct val="80000"/>
              <a:buFont typeface="Wingdings" pitchFamily="2" charset="2"/>
              <a:buChar char="l"/>
            </a:pPr>
            <a:r>
              <a:rPr lang="en-US" altLang="zh-CN" sz="2400" b="1" kern="0" dirty="0" err="1" smtClean="0">
                <a:solidFill>
                  <a:srgbClr val="0000FF"/>
                </a:solidFill>
                <a:latin typeface="楷体_GB2312" pitchFamily="49" charset="-122"/>
                <a:ea typeface="楷体_GB2312" pitchFamily="49" charset="-122"/>
                <a:sym typeface="Arial" pitchFamily="34" charset="0"/>
              </a:rPr>
              <a:t>Q345</a:t>
            </a:r>
            <a:r>
              <a:rPr lang="en-US" altLang="zh-CN" sz="2400" b="1" kern="0" dirty="0" smtClean="0">
                <a:solidFill>
                  <a:srgbClr val="0000FF"/>
                </a:solidFill>
                <a:latin typeface="楷体_GB2312" pitchFamily="49" charset="-122"/>
                <a:ea typeface="楷体_GB2312" pitchFamily="49" charset="-122"/>
                <a:sym typeface="Arial" pitchFamily="34" charset="0"/>
              </a:rPr>
              <a:t> </a:t>
            </a:r>
            <a:r>
              <a:rPr lang="zh-CN" altLang="en-US" sz="2400" b="1" kern="0" dirty="0" smtClean="0">
                <a:solidFill>
                  <a:srgbClr val="000000"/>
                </a:solidFill>
                <a:latin typeface="楷体_GB2312" pitchFamily="49" charset="-122"/>
                <a:ea typeface="楷体_GB2312" pitchFamily="49" charset="-122"/>
                <a:sym typeface="Arial" pitchFamily="34" charset="0"/>
              </a:rPr>
              <a:t>，局部受力大的部位采用了</a:t>
            </a:r>
            <a:r>
              <a:rPr lang="en-US" altLang="zh-CN" sz="2400" b="1" kern="0" dirty="0" err="1" smtClean="0">
                <a:solidFill>
                  <a:srgbClr val="0000FF"/>
                </a:solidFill>
                <a:latin typeface="楷体_GB2312" pitchFamily="49" charset="-122"/>
                <a:ea typeface="楷体_GB2312" pitchFamily="49" charset="-122"/>
                <a:sym typeface="Arial" pitchFamily="34" charset="0"/>
              </a:rPr>
              <a:t>Q460</a:t>
            </a:r>
            <a:r>
              <a:rPr lang="zh-CN" altLang="en-US" sz="2400" b="1" kern="0" dirty="0" smtClean="0">
                <a:solidFill>
                  <a:srgbClr val="000000"/>
                </a:solidFill>
                <a:latin typeface="楷体_GB2312" pitchFamily="49" charset="-122"/>
                <a:ea typeface="楷体_GB2312" pitchFamily="49" charset="-122"/>
                <a:sym typeface="Arial" pitchFamily="34" charset="0"/>
              </a:rPr>
              <a:t>（</a:t>
            </a:r>
            <a:r>
              <a:rPr lang="en-US" altLang="zh-CN" sz="2400" b="1" kern="0" dirty="0" smtClean="0">
                <a:solidFill>
                  <a:srgbClr val="000000"/>
                </a:solidFill>
                <a:latin typeface="楷体_GB2312" pitchFamily="49" charset="-122"/>
                <a:ea typeface="楷体_GB2312" pitchFamily="49" charset="-122"/>
                <a:sym typeface="Arial" pitchFamily="34" charset="0"/>
              </a:rPr>
              <a:t>400</a:t>
            </a:r>
            <a:r>
              <a:rPr lang="zh-CN" altLang="en-US" sz="2400" b="1" kern="0" dirty="0" smtClean="0">
                <a:solidFill>
                  <a:srgbClr val="000000"/>
                </a:solidFill>
                <a:latin typeface="楷体_GB2312" pitchFamily="49" charset="-122"/>
                <a:ea typeface="楷体_GB2312" pitchFamily="49" charset="-122"/>
                <a:sym typeface="Arial" pitchFamily="34" charset="0"/>
              </a:rPr>
              <a:t>吨</a:t>
            </a:r>
            <a:r>
              <a:rPr lang="en-US" altLang="zh-CN" sz="2400" b="1" kern="0" dirty="0" smtClean="0">
                <a:solidFill>
                  <a:srgbClr val="000000"/>
                </a:solidFill>
                <a:latin typeface="楷体_GB2312" pitchFamily="49" charset="-122"/>
                <a:ea typeface="楷体_GB2312" pitchFamily="49" charset="-122"/>
                <a:sym typeface="Arial" pitchFamily="34" charset="0"/>
              </a:rPr>
              <a:t>）</a:t>
            </a:r>
            <a:r>
              <a:rPr lang="zh-CN" altLang="en-US" sz="2400" b="1" kern="0" dirty="0" smtClean="0">
                <a:solidFill>
                  <a:srgbClr val="000000"/>
                </a:solidFill>
                <a:latin typeface="楷体_GB2312" pitchFamily="49" charset="-122"/>
                <a:ea typeface="楷体_GB2312" pitchFamily="49" charset="-122"/>
                <a:sym typeface="Arial" pitchFamily="34" charset="0"/>
              </a:rPr>
              <a:t>。</a:t>
            </a:r>
            <a:endParaRPr lang="zh-CN" altLang="en-US" sz="2800" b="1" kern="0" dirty="0" smtClean="0">
              <a:solidFill>
                <a:srgbClr val="000000"/>
              </a:solidFill>
              <a:latin typeface="楷体_GB2312" pitchFamily="49" charset="-122"/>
              <a:ea typeface="楷体_GB2312" pitchFamily="49" charset="-122"/>
              <a:sym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9" name="Text Box 5"/>
          <p:cNvSpPr>
            <a:spLocks noChangeArrowheads="1"/>
          </p:cNvSpPr>
          <p:nvPr/>
        </p:nvSpPr>
        <p:spPr bwMode="auto">
          <a:xfrm>
            <a:off x="251520" y="404664"/>
            <a:ext cx="5184576" cy="1865126"/>
          </a:xfrm>
          <a:prstGeom prst="rect">
            <a:avLst/>
          </a:prstGeom>
          <a:noFill/>
          <a:ln w="9525" cmpd="sng">
            <a:noFill/>
            <a:miter lim="800000"/>
            <a:headEnd/>
            <a:tailEnd/>
          </a:ln>
        </p:spPr>
        <p:txBody>
          <a:bodyPr wrap="square">
            <a:spAutoFit/>
          </a:bodyPr>
          <a:lstStyle/>
          <a:p>
            <a:pPr>
              <a:lnSpc>
                <a:spcPct val="120000"/>
              </a:lnSpc>
            </a:pPr>
            <a:r>
              <a:rPr lang="zh-CN" altLang="en-US" sz="2400" b="1" dirty="0" smtClean="0">
                <a:latin typeface="黑体" pitchFamily="2" charset="-122"/>
                <a:ea typeface="黑体" pitchFamily="2" charset="-122"/>
                <a:sym typeface="黑体" pitchFamily="2" charset="-122"/>
              </a:rPr>
              <a:t>例：中国</a:t>
            </a:r>
            <a:r>
              <a:rPr lang="zh-CN" altLang="en-US" sz="2400" b="1" dirty="0">
                <a:latin typeface="黑体" pitchFamily="2" charset="-122"/>
                <a:ea typeface="黑体" pitchFamily="2" charset="-122"/>
                <a:sym typeface="黑体" pitchFamily="2" charset="-122"/>
              </a:rPr>
              <a:t>首座深海钻井平台</a:t>
            </a:r>
          </a:p>
          <a:p>
            <a:pPr lvl="1">
              <a:lnSpc>
                <a:spcPct val="120000"/>
              </a:lnSpc>
            </a:pPr>
            <a:r>
              <a:rPr lang="zh-CN" altLang="en-US" sz="2400" b="1" dirty="0">
                <a:latin typeface="楷体_GB2312" pitchFamily="49" charset="-122"/>
                <a:ea typeface="楷体_GB2312" pitchFamily="49" charset="-122"/>
                <a:sym typeface="黑体" pitchFamily="2" charset="-122"/>
              </a:rPr>
              <a:t>最大作业水深为</a:t>
            </a:r>
            <a:r>
              <a:rPr lang="en-US" sz="2400" b="1" dirty="0">
                <a:latin typeface="楷体_GB2312" pitchFamily="49" charset="-122"/>
                <a:ea typeface="楷体_GB2312" pitchFamily="49" charset="-122"/>
                <a:sym typeface="黑体" pitchFamily="2" charset="-122"/>
              </a:rPr>
              <a:t>3000</a:t>
            </a:r>
            <a:r>
              <a:rPr lang="zh-CN" altLang="en-US" sz="2400" b="1" dirty="0" smtClean="0">
                <a:latin typeface="楷体_GB2312" pitchFamily="49" charset="-122"/>
                <a:ea typeface="楷体_GB2312" pitchFamily="49" charset="-122"/>
                <a:sym typeface="黑体" pitchFamily="2" charset="-122"/>
              </a:rPr>
              <a:t>米；</a:t>
            </a:r>
            <a:endParaRPr lang="en-US" altLang="zh-CN" sz="2400" b="1" dirty="0" smtClean="0">
              <a:latin typeface="楷体_GB2312" pitchFamily="49" charset="-122"/>
              <a:ea typeface="楷体_GB2312" pitchFamily="49" charset="-122"/>
              <a:sym typeface="黑体" pitchFamily="2" charset="-122"/>
            </a:endParaRPr>
          </a:p>
          <a:p>
            <a:pPr lvl="1">
              <a:lnSpc>
                <a:spcPct val="120000"/>
              </a:lnSpc>
            </a:pPr>
            <a:r>
              <a:rPr lang="zh-CN" altLang="en-US" sz="2400" b="1" dirty="0" smtClean="0">
                <a:latin typeface="楷体_GB2312" pitchFamily="49" charset="-122"/>
                <a:ea typeface="楷体_GB2312" pitchFamily="49" charset="-122"/>
                <a:sym typeface="黑体" pitchFamily="2" charset="-122"/>
              </a:rPr>
              <a:t>钻井深</a:t>
            </a:r>
            <a:r>
              <a:rPr lang="zh-CN" altLang="en-US" sz="2400" b="1" dirty="0">
                <a:latin typeface="楷体_GB2312" pitchFamily="49" charset="-122"/>
                <a:ea typeface="楷体_GB2312" pitchFamily="49" charset="-122"/>
                <a:sym typeface="黑体" pitchFamily="2" charset="-122"/>
              </a:rPr>
              <a:t>度可达</a:t>
            </a:r>
            <a:r>
              <a:rPr lang="en-US" sz="2400" b="1" dirty="0">
                <a:latin typeface="楷体_GB2312" pitchFamily="49" charset="-122"/>
                <a:ea typeface="楷体_GB2312" pitchFamily="49" charset="-122"/>
                <a:sym typeface="黑体" pitchFamily="2" charset="-122"/>
              </a:rPr>
              <a:t>10000</a:t>
            </a:r>
            <a:r>
              <a:rPr lang="zh-CN" altLang="en-US" sz="2400" b="1" dirty="0" smtClean="0">
                <a:latin typeface="楷体_GB2312" pitchFamily="49" charset="-122"/>
                <a:ea typeface="楷体_GB2312" pitchFamily="49" charset="-122"/>
                <a:sym typeface="黑体" pitchFamily="2" charset="-122"/>
              </a:rPr>
              <a:t>米，平台</a:t>
            </a:r>
            <a:r>
              <a:rPr lang="zh-CN" altLang="en-US" sz="2400" b="1" dirty="0">
                <a:latin typeface="楷体_GB2312" pitchFamily="49" charset="-122"/>
                <a:ea typeface="楷体_GB2312" pitchFamily="49" charset="-122"/>
                <a:sym typeface="黑体" pitchFamily="2" charset="-122"/>
              </a:rPr>
              <a:t>自重超过</a:t>
            </a:r>
            <a:r>
              <a:rPr lang="en-US" sz="2400" b="1" dirty="0">
                <a:latin typeface="楷体_GB2312" pitchFamily="49" charset="-122"/>
                <a:ea typeface="楷体_GB2312" pitchFamily="49" charset="-122"/>
                <a:sym typeface="黑体" pitchFamily="2" charset="-122"/>
              </a:rPr>
              <a:t>3</a:t>
            </a:r>
            <a:r>
              <a:rPr lang="zh-CN" altLang="en-US" sz="2400" b="1" dirty="0">
                <a:latin typeface="楷体_GB2312" pitchFamily="49" charset="-122"/>
                <a:ea typeface="楷体_GB2312" pitchFamily="49" charset="-122"/>
                <a:sym typeface="黑体" pitchFamily="2" charset="-122"/>
              </a:rPr>
              <a:t>万吨。</a:t>
            </a:r>
            <a:endParaRPr lang="zh-CN" altLang="en-US" sz="2400" b="1" dirty="0">
              <a:latin typeface="楷体_GB2312" pitchFamily="49" charset="-122"/>
              <a:ea typeface="楷体_GB2312" pitchFamily="49" charset="-122"/>
            </a:endParaRPr>
          </a:p>
        </p:txBody>
      </p:sp>
      <p:pic>
        <p:nvPicPr>
          <p:cNvPr id="41990" name="Picture 6"/>
          <p:cNvPicPr>
            <a:picLocks noChangeAspect="1" noChangeArrowheads="1"/>
          </p:cNvPicPr>
          <p:nvPr/>
        </p:nvPicPr>
        <p:blipFill>
          <a:blip r:embed="rId2" cstate="print"/>
          <a:srcRect/>
          <a:stretch>
            <a:fillRect/>
          </a:stretch>
        </p:blipFill>
        <p:spPr bwMode="auto">
          <a:xfrm>
            <a:off x="5580112" y="476672"/>
            <a:ext cx="3333316" cy="2736304"/>
          </a:xfrm>
          <a:prstGeom prst="rect">
            <a:avLst/>
          </a:prstGeom>
          <a:noFill/>
          <a:ln w="9525" cmpd="sng">
            <a:noFill/>
            <a:miter lim="800000"/>
            <a:headEnd/>
            <a:tailEnd/>
          </a:ln>
        </p:spPr>
      </p:pic>
      <p:sp>
        <p:nvSpPr>
          <p:cNvPr id="41991" name="Text Box 7"/>
          <p:cNvSpPr>
            <a:spLocks noChangeArrowheads="1"/>
          </p:cNvSpPr>
          <p:nvPr/>
        </p:nvSpPr>
        <p:spPr bwMode="auto">
          <a:xfrm>
            <a:off x="755576" y="2780928"/>
            <a:ext cx="7632848" cy="2751522"/>
          </a:xfrm>
          <a:prstGeom prst="rect">
            <a:avLst/>
          </a:prstGeom>
          <a:noFill/>
          <a:ln w="9525" cmpd="sng">
            <a:noFill/>
            <a:miter lim="800000"/>
            <a:headEnd/>
            <a:tailEnd/>
          </a:ln>
        </p:spPr>
        <p:txBody>
          <a:bodyPr wrap="square">
            <a:spAutoFit/>
          </a:bodyPr>
          <a:lstStyle/>
          <a:p>
            <a:pPr>
              <a:lnSpc>
                <a:spcPct val="120000"/>
              </a:lnSpc>
            </a:pPr>
            <a:r>
              <a:rPr lang="zh-CN" altLang="en-US" sz="2400" b="1" dirty="0">
                <a:latin typeface="黑体" pitchFamily="2" charset="-122"/>
                <a:ea typeface="黑体" pitchFamily="2" charset="-122"/>
                <a:sym typeface="黑体" pitchFamily="2" charset="-122"/>
              </a:rPr>
              <a:t>船用高强度结构钢：DH36</a:t>
            </a:r>
          </a:p>
          <a:p>
            <a:pPr lvl="1">
              <a:lnSpc>
                <a:spcPct val="120000"/>
              </a:lnSpc>
            </a:pPr>
            <a:r>
              <a:rPr lang="zh-CN" altLang="en-US" sz="2400" b="1" dirty="0">
                <a:latin typeface="楷体_GB2312" pitchFamily="49" charset="-122"/>
                <a:ea typeface="楷体_GB2312" pitchFamily="49" charset="-122"/>
                <a:sym typeface="黑体" pitchFamily="2" charset="-122"/>
              </a:rPr>
              <a:t>GB712--88</a:t>
            </a:r>
          </a:p>
          <a:p>
            <a:pPr>
              <a:lnSpc>
                <a:spcPct val="120000"/>
              </a:lnSpc>
              <a:buClr>
                <a:srgbClr val="7030A0"/>
              </a:buClr>
              <a:buSzPct val="100000"/>
              <a:buFont typeface="Wingdings" pitchFamily="2" charset="2"/>
              <a:buChar char="Ø"/>
            </a:pPr>
            <a:r>
              <a:rPr lang="zh-CN" altLang="en-US" sz="2400" b="1" dirty="0">
                <a:latin typeface="楷体_GB2312" pitchFamily="49" charset="-122"/>
                <a:ea typeface="楷体_GB2312" pitchFamily="49" charset="-122"/>
                <a:sym typeface="黑体" pitchFamily="2" charset="-122"/>
              </a:rPr>
              <a:t>  屈服强度355MPa ,抗拉强度490-620MPa</a:t>
            </a:r>
          </a:p>
          <a:p>
            <a:pPr>
              <a:lnSpc>
                <a:spcPct val="120000"/>
              </a:lnSpc>
              <a:buClr>
                <a:srgbClr val="7030A0"/>
              </a:buClr>
              <a:buSzPct val="100000"/>
              <a:buFont typeface="Wingdings" pitchFamily="2" charset="2"/>
              <a:buChar char="Ø"/>
            </a:pPr>
            <a:r>
              <a:rPr lang="zh-CN" altLang="en-US" sz="2400" b="1" dirty="0">
                <a:latin typeface="楷体_GB2312" pitchFamily="49" charset="-122"/>
                <a:ea typeface="楷体_GB2312" pitchFamily="49" charset="-122"/>
                <a:sym typeface="黑体" pitchFamily="2" charset="-122"/>
              </a:rPr>
              <a:t>  伸长率21%</a:t>
            </a:r>
          </a:p>
          <a:p>
            <a:pPr>
              <a:lnSpc>
                <a:spcPct val="120000"/>
              </a:lnSpc>
              <a:buClr>
                <a:srgbClr val="7030A0"/>
              </a:buClr>
              <a:buSzPct val="100000"/>
              <a:buFont typeface="Wingdings" pitchFamily="2" charset="2"/>
              <a:buChar char="Ø"/>
            </a:pPr>
            <a:r>
              <a:rPr lang="zh-CN" altLang="en-US" sz="2400" b="1" dirty="0">
                <a:latin typeface="楷体_GB2312" pitchFamily="49" charset="-122"/>
                <a:ea typeface="楷体_GB2312" pitchFamily="49" charset="-122"/>
                <a:sym typeface="黑体" pitchFamily="2" charset="-122"/>
              </a:rPr>
              <a:t>  冲击温度-20</a:t>
            </a:r>
          </a:p>
          <a:p>
            <a:pPr>
              <a:lnSpc>
                <a:spcPct val="120000"/>
              </a:lnSpc>
              <a:buClr>
                <a:srgbClr val="7030A0"/>
              </a:buClr>
              <a:buFont typeface="Wingdings" pitchFamily="2" charset="2"/>
              <a:buChar char="Ø"/>
            </a:pPr>
            <a:r>
              <a:rPr lang="zh-CN" altLang="en-US" sz="2400" b="1" dirty="0">
                <a:latin typeface="楷体_GB2312" pitchFamily="49" charset="-122"/>
                <a:ea typeface="楷体_GB2312" pitchFamily="49" charset="-122"/>
                <a:sym typeface="黑体" pitchFamily="2" charset="-122"/>
              </a:rPr>
              <a:t>（厚度≤50mm；交货状态 ：正火）</a:t>
            </a:r>
            <a:endParaRPr lang="zh-CN" altLang="en-US" sz="2400" b="1" dirty="0">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 fill="hold">
                                          <p:stCondLst>
                                            <p:cond delay="0"/>
                                          </p:stCondLst>
                                        </p:cTn>
                                        <p:tgtEl>
                                          <p:spTgt spid="41990"/>
                                        </p:tgtEl>
                                        <p:attrNameLst>
                                          <p:attrName>style.visibility</p:attrName>
                                        </p:attrNameLst>
                                      </p:cBhvr>
                                      <p:to>
                                        <p:strVal val="visible"/>
                                      </p:to>
                                    </p:set>
                                    <p:animEffect transition="in" filter="box(in)">
                                      <p:cBhvr>
                                        <p:cTn id="7" dur="500"/>
                                        <p:tgtEl>
                                          <p:spTgt spid="41990"/>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41989"/>
                                        </p:tgtEl>
                                        <p:attrNameLst>
                                          <p:attrName>style.visibility</p:attrName>
                                        </p:attrNameLst>
                                      </p:cBhvr>
                                      <p:to>
                                        <p:strVal val="visible"/>
                                      </p:to>
                                    </p:set>
                                    <p:animEffect transition="in" filter="box(in)">
                                      <p:cBhvr>
                                        <p:cTn id="10" dur="500"/>
                                        <p:tgtEl>
                                          <p:spTgt spid="41989"/>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41991"/>
                                        </p:tgtEl>
                                        <p:attrNameLst>
                                          <p:attrName>style.visibility</p:attrName>
                                        </p:attrNameLst>
                                      </p:cBhvr>
                                      <p:to>
                                        <p:strVal val="visible"/>
                                      </p:to>
                                    </p:set>
                                    <p:animEffect transition="in" filter="box(in)">
                                      <p:cBhvr>
                                        <p:cTn id="15" dur="500"/>
                                        <p:tgtEl>
                                          <p:spTgt spid="419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9" grpId="0"/>
      <p:bldP spid="4199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9"/>
          <p:cNvSpPr>
            <a:spLocks noChangeArrowheads="1"/>
          </p:cNvSpPr>
          <p:nvPr/>
        </p:nvSpPr>
        <p:spPr bwMode="auto">
          <a:xfrm>
            <a:off x="323528" y="848906"/>
            <a:ext cx="4896544" cy="1384995"/>
          </a:xfrm>
          <a:prstGeom prst="rect">
            <a:avLst/>
          </a:prstGeom>
          <a:noFill/>
          <a:ln w="9525" cmpd="sng">
            <a:noFill/>
            <a:miter lim="800000"/>
            <a:headEnd/>
            <a:tailEnd/>
          </a:ln>
        </p:spPr>
        <p:txBody>
          <a:bodyPr wrap="square">
            <a:spAutoFit/>
          </a:bodyPr>
          <a:lstStyle/>
          <a:p>
            <a:r>
              <a:rPr lang="zh-CN" altLang="en-US" sz="2400" b="1" dirty="0">
                <a:latin typeface="楷体_GB2312" pitchFamily="49" charset="-122"/>
                <a:ea typeface="楷体_GB2312" pitchFamily="49" charset="-122"/>
                <a:sym typeface="黑体" pitchFamily="2" charset="-122"/>
              </a:rPr>
              <a:t>美国舰艇用高强度低合金钢：</a:t>
            </a:r>
          </a:p>
          <a:p>
            <a:pPr>
              <a:buClr>
                <a:schemeClr val="hlink"/>
              </a:buClr>
              <a:buSzPct val="100000"/>
            </a:pPr>
            <a:r>
              <a:rPr lang="zh-CN" altLang="en-US" sz="2000" b="1" dirty="0">
                <a:latin typeface="楷体_GB2312" pitchFamily="49" charset="-122"/>
                <a:ea typeface="楷体_GB2312" pitchFamily="49" charset="-122"/>
                <a:sym typeface="黑体" pitchFamily="2" charset="-122"/>
              </a:rPr>
              <a:t> </a:t>
            </a:r>
            <a:r>
              <a:rPr lang="en-US" sz="2000" b="1" dirty="0" err="1" smtClean="0">
                <a:latin typeface="楷体_GB2312" pitchFamily="49" charset="-122"/>
                <a:ea typeface="楷体_GB2312" pitchFamily="49" charset="-122"/>
                <a:sym typeface="黑体" pitchFamily="2" charset="-122"/>
              </a:rPr>
              <a:t>HY80</a:t>
            </a:r>
            <a:r>
              <a:rPr lang="zh-CN" altLang="en-US" sz="2000" b="1" dirty="0">
                <a:latin typeface="楷体_GB2312" pitchFamily="49" charset="-122"/>
                <a:ea typeface="楷体_GB2312" pitchFamily="49" charset="-122"/>
                <a:sym typeface="黑体" pitchFamily="2" charset="-122"/>
              </a:rPr>
              <a:t>、</a:t>
            </a:r>
            <a:r>
              <a:rPr lang="en-US" sz="2000" b="1" dirty="0" err="1">
                <a:solidFill>
                  <a:srgbClr val="0000FF"/>
                </a:solidFill>
                <a:latin typeface="楷体_GB2312" pitchFamily="49" charset="-122"/>
                <a:ea typeface="楷体_GB2312" pitchFamily="49" charset="-122"/>
                <a:sym typeface="黑体" pitchFamily="2" charset="-122"/>
              </a:rPr>
              <a:t>HSLA</a:t>
            </a:r>
            <a:r>
              <a:rPr lang="en-US" sz="2000" b="1" dirty="0">
                <a:solidFill>
                  <a:srgbClr val="0000FF"/>
                </a:solidFill>
                <a:latin typeface="楷体_GB2312" pitchFamily="49" charset="-122"/>
                <a:ea typeface="楷体_GB2312" pitchFamily="49" charset="-122"/>
                <a:sym typeface="黑体" pitchFamily="2" charset="-122"/>
              </a:rPr>
              <a:t>-80</a:t>
            </a:r>
            <a:r>
              <a:rPr lang="zh-CN" altLang="en-US" sz="2000" b="1" dirty="0">
                <a:latin typeface="楷体_GB2312" pitchFamily="49" charset="-122"/>
                <a:ea typeface="楷体_GB2312" pitchFamily="49" charset="-122"/>
                <a:sym typeface="黑体" pitchFamily="2" charset="-122"/>
              </a:rPr>
              <a:t>（550MPa，</a:t>
            </a:r>
            <a:r>
              <a:rPr lang="en-US" sz="2000" b="1" dirty="0" err="1">
                <a:latin typeface="楷体_GB2312" pitchFamily="49" charset="-122"/>
                <a:ea typeface="楷体_GB2312" pitchFamily="49" charset="-122"/>
                <a:sym typeface="黑体" pitchFamily="2" charset="-122"/>
              </a:rPr>
              <a:t>56kgf</a:t>
            </a:r>
            <a:r>
              <a:rPr lang="en-US" sz="2000" b="1" dirty="0">
                <a:latin typeface="楷体_GB2312" pitchFamily="49" charset="-122"/>
                <a:ea typeface="楷体_GB2312" pitchFamily="49" charset="-122"/>
                <a:sym typeface="黑体" pitchFamily="2" charset="-122"/>
              </a:rPr>
              <a:t>/mm</a:t>
            </a:r>
            <a:r>
              <a:rPr lang="zh-CN" altLang="en-US" sz="2000" b="1" baseline="30000" dirty="0">
                <a:latin typeface="楷体_GB2312" pitchFamily="49" charset="-122"/>
                <a:ea typeface="楷体_GB2312" pitchFamily="49" charset="-122"/>
                <a:sym typeface="黑体" pitchFamily="2" charset="-122"/>
              </a:rPr>
              <a:t>2</a:t>
            </a:r>
            <a:r>
              <a:rPr lang="zh-CN" altLang="en-US" sz="2000" b="1" dirty="0">
                <a:latin typeface="楷体_GB2312" pitchFamily="49" charset="-122"/>
                <a:ea typeface="楷体_GB2312" pitchFamily="49" charset="-122"/>
                <a:sym typeface="黑体" pitchFamily="2" charset="-122"/>
              </a:rPr>
              <a:t>）</a:t>
            </a:r>
          </a:p>
          <a:p>
            <a:pPr>
              <a:buClr>
                <a:schemeClr val="hlink"/>
              </a:buClr>
              <a:buSzPct val="100000"/>
            </a:pPr>
            <a:r>
              <a:rPr lang="zh-CN" altLang="en-US" sz="2000" b="1" dirty="0">
                <a:latin typeface="楷体_GB2312" pitchFamily="49" charset="-122"/>
                <a:ea typeface="楷体_GB2312" pitchFamily="49" charset="-122"/>
                <a:sym typeface="黑体" pitchFamily="2" charset="-122"/>
              </a:rPr>
              <a:t> </a:t>
            </a:r>
            <a:r>
              <a:rPr lang="en-US" sz="2000" b="1" dirty="0" err="1" smtClean="0">
                <a:latin typeface="楷体_GB2312" pitchFamily="49" charset="-122"/>
                <a:ea typeface="楷体_GB2312" pitchFamily="49" charset="-122"/>
                <a:sym typeface="黑体" pitchFamily="2" charset="-122"/>
              </a:rPr>
              <a:t>HY100</a:t>
            </a:r>
            <a:r>
              <a:rPr lang="zh-CN" altLang="en-US" sz="2000" b="1" dirty="0">
                <a:latin typeface="楷体_GB2312" pitchFamily="49" charset="-122"/>
                <a:ea typeface="楷体_GB2312" pitchFamily="49" charset="-122"/>
                <a:sym typeface="黑体" pitchFamily="2" charset="-122"/>
              </a:rPr>
              <a:t>、</a:t>
            </a:r>
            <a:r>
              <a:rPr lang="en-US" sz="2000" b="1" dirty="0" err="1">
                <a:solidFill>
                  <a:srgbClr val="0000FF"/>
                </a:solidFill>
                <a:latin typeface="楷体_GB2312" pitchFamily="49" charset="-122"/>
                <a:ea typeface="楷体_GB2312" pitchFamily="49" charset="-122"/>
                <a:sym typeface="黑体" pitchFamily="2" charset="-122"/>
              </a:rPr>
              <a:t>HSLA</a:t>
            </a:r>
            <a:r>
              <a:rPr lang="en-US" sz="2000" b="1" dirty="0">
                <a:solidFill>
                  <a:srgbClr val="0000FF"/>
                </a:solidFill>
                <a:latin typeface="楷体_GB2312" pitchFamily="49" charset="-122"/>
                <a:ea typeface="楷体_GB2312" pitchFamily="49" charset="-122"/>
                <a:sym typeface="黑体" pitchFamily="2" charset="-122"/>
              </a:rPr>
              <a:t>-100</a:t>
            </a:r>
            <a:r>
              <a:rPr lang="zh-CN" altLang="en-US" sz="2000" b="1" dirty="0">
                <a:latin typeface="楷体_GB2312" pitchFamily="49" charset="-122"/>
                <a:ea typeface="楷体_GB2312" pitchFamily="49" charset="-122"/>
                <a:sym typeface="黑体" pitchFamily="2" charset="-122"/>
              </a:rPr>
              <a:t>（690MPa，</a:t>
            </a:r>
            <a:r>
              <a:rPr lang="en-US" sz="2000" b="1" dirty="0" err="1">
                <a:latin typeface="楷体_GB2312" pitchFamily="49" charset="-122"/>
                <a:ea typeface="楷体_GB2312" pitchFamily="49" charset="-122"/>
                <a:sym typeface="黑体" pitchFamily="2" charset="-122"/>
              </a:rPr>
              <a:t>70kgf</a:t>
            </a:r>
            <a:r>
              <a:rPr lang="en-US" sz="2000" b="1" dirty="0">
                <a:latin typeface="楷体_GB2312" pitchFamily="49" charset="-122"/>
                <a:ea typeface="楷体_GB2312" pitchFamily="49" charset="-122"/>
                <a:sym typeface="黑体" pitchFamily="2" charset="-122"/>
              </a:rPr>
              <a:t>/mm</a:t>
            </a:r>
            <a:r>
              <a:rPr lang="zh-CN" altLang="en-US" sz="2000" b="1" baseline="30000" dirty="0">
                <a:latin typeface="楷体_GB2312" pitchFamily="49" charset="-122"/>
                <a:ea typeface="楷体_GB2312" pitchFamily="49" charset="-122"/>
                <a:sym typeface="黑体" pitchFamily="2" charset="-122"/>
              </a:rPr>
              <a:t>2</a:t>
            </a:r>
            <a:r>
              <a:rPr lang="zh-CN" altLang="en-US" sz="2000" b="1" dirty="0">
                <a:latin typeface="楷体_GB2312" pitchFamily="49" charset="-122"/>
                <a:ea typeface="楷体_GB2312" pitchFamily="49" charset="-122"/>
                <a:sym typeface="黑体" pitchFamily="2" charset="-122"/>
              </a:rPr>
              <a:t>）</a:t>
            </a:r>
          </a:p>
          <a:p>
            <a:pPr>
              <a:buClr>
                <a:schemeClr val="hlink"/>
              </a:buClr>
              <a:buSzPct val="100000"/>
            </a:pPr>
            <a:r>
              <a:rPr lang="zh-CN" altLang="en-US" sz="2000" b="1" dirty="0">
                <a:latin typeface="楷体_GB2312" pitchFamily="49" charset="-122"/>
                <a:ea typeface="楷体_GB2312" pitchFamily="49" charset="-122"/>
                <a:sym typeface="黑体" pitchFamily="2" charset="-122"/>
              </a:rPr>
              <a:t> </a:t>
            </a:r>
            <a:r>
              <a:rPr lang="en-US" sz="2000" b="1" dirty="0" err="1" smtClean="0">
                <a:latin typeface="楷体_GB2312" pitchFamily="49" charset="-122"/>
                <a:ea typeface="楷体_GB2312" pitchFamily="49" charset="-122"/>
                <a:sym typeface="黑体" pitchFamily="2" charset="-122"/>
              </a:rPr>
              <a:t>HY130</a:t>
            </a:r>
            <a:r>
              <a:rPr lang="zh-CN" altLang="en-US" sz="2000" b="1" dirty="0">
                <a:latin typeface="楷体_GB2312" pitchFamily="49" charset="-122"/>
                <a:ea typeface="楷体_GB2312" pitchFamily="49" charset="-122"/>
                <a:sym typeface="黑体" pitchFamily="2" charset="-122"/>
              </a:rPr>
              <a:t>（890MPa，</a:t>
            </a:r>
            <a:r>
              <a:rPr lang="en-US" sz="2000" b="1" dirty="0" err="1">
                <a:latin typeface="楷体_GB2312" pitchFamily="49" charset="-122"/>
                <a:ea typeface="楷体_GB2312" pitchFamily="49" charset="-122"/>
                <a:sym typeface="黑体" pitchFamily="2" charset="-122"/>
              </a:rPr>
              <a:t>91kgf</a:t>
            </a:r>
            <a:r>
              <a:rPr lang="en-US" sz="2000" b="1" dirty="0">
                <a:latin typeface="楷体_GB2312" pitchFamily="49" charset="-122"/>
                <a:ea typeface="楷体_GB2312" pitchFamily="49" charset="-122"/>
                <a:sym typeface="黑体" pitchFamily="2" charset="-122"/>
              </a:rPr>
              <a:t>/mm</a:t>
            </a:r>
            <a:r>
              <a:rPr lang="zh-CN" altLang="en-US" sz="2000" b="1" baseline="30000" dirty="0">
                <a:latin typeface="楷体_GB2312" pitchFamily="49" charset="-122"/>
                <a:ea typeface="楷体_GB2312" pitchFamily="49" charset="-122"/>
                <a:sym typeface="黑体" pitchFamily="2" charset="-122"/>
              </a:rPr>
              <a:t>2</a:t>
            </a:r>
            <a:r>
              <a:rPr lang="zh-CN" altLang="en-US" sz="2000" b="1" dirty="0" smtClean="0">
                <a:latin typeface="楷体_GB2312" pitchFamily="49" charset="-122"/>
                <a:ea typeface="楷体_GB2312" pitchFamily="49" charset="-122"/>
                <a:sym typeface="黑体" pitchFamily="2" charset="-122"/>
              </a:rPr>
              <a:t>）</a:t>
            </a:r>
            <a:endParaRPr lang="zh-CN" altLang="en-US" sz="2000" b="1" dirty="0">
              <a:latin typeface="楷体_GB2312" pitchFamily="49" charset="-122"/>
              <a:ea typeface="楷体_GB2312" pitchFamily="49" charset="-122"/>
              <a:sym typeface="黑体" pitchFamily="2" charset="-122"/>
            </a:endParaRPr>
          </a:p>
        </p:txBody>
      </p:sp>
      <p:pic>
        <p:nvPicPr>
          <p:cNvPr id="4" name="Picture 4"/>
          <p:cNvPicPr>
            <a:picLocks noChangeAspect="1" noChangeArrowheads="1"/>
          </p:cNvPicPr>
          <p:nvPr/>
        </p:nvPicPr>
        <p:blipFill>
          <a:blip r:embed="rId2" cstate="print"/>
          <a:srcRect/>
          <a:stretch>
            <a:fillRect/>
          </a:stretch>
        </p:blipFill>
        <p:spPr bwMode="auto">
          <a:xfrm>
            <a:off x="5076056" y="476672"/>
            <a:ext cx="3893111" cy="2592288"/>
          </a:xfrm>
          <a:prstGeom prst="rect">
            <a:avLst/>
          </a:prstGeom>
          <a:noFill/>
          <a:ln w="9525" cmpd="sng">
            <a:noFill/>
            <a:miter lim="800000"/>
            <a:headEnd/>
            <a:tailEnd/>
          </a:ln>
        </p:spPr>
      </p:pic>
      <p:sp>
        <p:nvSpPr>
          <p:cNvPr id="5" name="矩形 4"/>
          <p:cNvSpPr/>
          <p:nvPr/>
        </p:nvSpPr>
        <p:spPr>
          <a:xfrm>
            <a:off x="323528" y="2289066"/>
            <a:ext cx="4536504" cy="769441"/>
          </a:xfrm>
          <a:prstGeom prst="rect">
            <a:avLst/>
          </a:prstGeom>
        </p:spPr>
        <p:txBody>
          <a:bodyPr wrap="square">
            <a:spAutoFit/>
          </a:bodyPr>
          <a:lstStyle/>
          <a:p>
            <a:pPr lvl="0">
              <a:buClr>
                <a:srgbClr val="009999"/>
              </a:buClr>
              <a:buSzPct val="100000"/>
            </a:pPr>
            <a:r>
              <a:rPr lang="zh-CN" altLang="en-US" sz="2400" b="1" dirty="0" smtClean="0">
                <a:solidFill>
                  <a:srgbClr val="000000"/>
                </a:solidFill>
                <a:latin typeface="楷体_GB2312" pitchFamily="49" charset="-122"/>
                <a:ea typeface="楷体_GB2312" pitchFamily="49" charset="-122"/>
                <a:sym typeface="黑体" pitchFamily="2" charset="-122"/>
              </a:rPr>
              <a:t>日本舰艇用超高强度低合金钢：</a:t>
            </a:r>
          </a:p>
          <a:p>
            <a:pPr lvl="0">
              <a:buClr>
                <a:srgbClr val="009999"/>
              </a:buClr>
              <a:buSzPct val="100000"/>
            </a:pPr>
            <a:r>
              <a:rPr lang="zh-CN" altLang="en-US" sz="2000" b="1" dirty="0" smtClean="0">
                <a:solidFill>
                  <a:srgbClr val="000000"/>
                </a:solidFill>
                <a:latin typeface="楷体_GB2312" pitchFamily="49" charset="-122"/>
                <a:ea typeface="楷体_GB2312" pitchFamily="49" charset="-122"/>
                <a:sym typeface="黑体" pitchFamily="2" charset="-122"/>
              </a:rPr>
              <a:t> NS110（1080MPa）</a:t>
            </a:r>
            <a:endParaRPr lang="zh-CN" altLang="en-US" sz="2000" b="1" dirty="0">
              <a:solidFill>
                <a:srgbClr val="000000"/>
              </a:solidFill>
              <a:latin typeface="楷体_GB2312" pitchFamily="49" charset="-122"/>
              <a:ea typeface="楷体_GB2312" pitchFamily="49" charset="-122"/>
            </a:endParaRPr>
          </a:p>
        </p:txBody>
      </p:sp>
      <p:pic>
        <p:nvPicPr>
          <p:cNvPr id="6" name="Picture 4"/>
          <p:cNvPicPr>
            <a:picLocks noChangeAspect="1" noChangeArrowheads="1"/>
          </p:cNvPicPr>
          <p:nvPr/>
        </p:nvPicPr>
        <p:blipFill>
          <a:blip r:embed="rId3" cstate="print"/>
          <a:srcRect/>
          <a:stretch>
            <a:fillRect/>
          </a:stretch>
        </p:blipFill>
        <p:spPr bwMode="auto">
          <a:xfrm>
            <a:off x="251520" y="3501008"/>
            <a:ext cx="3886143" cy="2592288"/>
          </a:xfrm>
          <a:prstGeom prst="rect">
            <a:avLst/>
          </a:prstGeom>
          <a:noFill/>
          <a:ln w="9525" cmpd="sng">
            <a:noFill/>
            <a:miter lim="800000"/>
            <a:headEnd/>
            <a:tailEnd/>
          </a:ln>
        </p:spPr>
      </p:pic>
      <p:sp>
        <p:nvSpPr>
          <p:cNvPr id="7" name="矩形 6"/>
          <p:cNvSpPr/>
          <p:nvPr/>
        </p:nvSpPr>
        <p:spPr>
          <a:xfrm>
            <a:off x="4211960" y="3262332"/>
            <a:ext cx="4824536" cy="3046988"/>
          </a:xfrm>
          <a:prstGeom prst="rect">
            <a:avLst/>
          </a:prstGeom>
        </p:spPr>
        <p:txBody>
          <a:bodyPr wrap="square">
            <a:spAutoFit/>
          </a:bodyPr>
          <a:lstStyle/>
          <a:p>
            <a:pPr marL="285750" indent="-285750" defTabSz="0">
              <a:lnSpc>
                <a:spcPct val="120000"/>
              </a:lnSpc>
              <a:spcBef>
                <a:spcPts val="0"/>
              </a:spcBef>
              <a:buClr>
                <a:srgbClr val="800080"/>
              </a:buClr>
              <a:defRPr/>
            </a:pPr>
            <a:r>
              <a:rPr lang="zh-CN" altLang="en-US" sz="2400" b="1" kern="0" dirty="0" smtClean="0">
                <a:solidFill>
                  <a:srgbClr val="000000"/>
                </a:solidFill>
                <a:latin typeface="黑体" pitchFamily="2" charset="-122"/>
                <a:ea typeface="黑体" pitchFamily="2" charset="-122"/>
                <a:sym typeface="Arial" pitchFamily="34" charset="0"/>
              </a:rPr>
              <a:t>例：苏通大桥</a:t>
            </a:r>
            <a:endParaRPr lang="en-US" altLang="zh-CN" sz="2400" b="1" kern="0" dirty="0" smtClean="0">
              <a:solidFill>
                <a:srgbClr val="000000"/>
              </a:solidFill>
              <a:latin typeface="黑体" pitchFamily="2" charset="-122"/>
              <a:ea typeface="黑体" pitchFamily="2" charset="-122"/>
              <a:sym typeface="Arial" pitchFamily="34" charset="0"/>
            </a:endParaRPr>
          </a:p>
          <a:p>
            <a:pPr marL="742950" lvl="1" indent="-285750" defTabSz="0">
              <a:lnSpc>
                <a:spcPct val="120000"/>
              </a:lnSpc>
              <a:spcBef>
                <a:spcPts val="0"/>
              </a:spcBef>
              <a:buClr>
                <a:srgbClr val="800080"/>
              </a:buClr>
              <a:defRPr/>
            </a:pPr>
            <a:r>
              <a:rPr lang="zh-CN" altLang="en-US" sz="2400" b="1" kern="0" dirty="0" smtClean="0">
                <a:latin typeface="楷体_GB2312" pitchFamily="49" charset="-122"/>
                <a:ea typeface="楷体_GB2312" pitchFamily="49" charset="-122"/>
                <a:sym typeface="Arial" pitchFamily="34" charset="0"/>
              </a:rPr>
              <a:t>主跨跨径1088米；2010美国ASCE奖</a:t>
            </a:r>
            <a:r>
              <a:rPr lang="en-US" altLang="zh-CN" sz="2400" b="1" kern="0" dirty="0" smtClean="0">
                <a:latin typeface="楷体_GB2312" pitchFamily="49" charset="-122"/>
                <a:ea typeface="楷体_GB2312" pitchFamily="49" charset="-122"/>
                <a:sym typeface="Arial" pitchFamily="34" charset="0"/>
              </a:rPr>
              <a:t>/</a:t>
            </a:r>
            <a:r>
              <a:rPr lang="zh-CN" altLang="en-US" sz="2400" b="1" kern="0" dirty="0" smtClean="0">
                <a:latin typeface="楷体_GB2312" pitchFamily="49" charset="-122"/>
                <a:ea typeface="楷体_GB2312" pitchFamily="49" charset="-122"/>
                <a:sym typeface="Arial" pitchFamily="34" charset="0"/>
              </a:rPr>
              <a:t>2011中国鲁班奖</a:t>
            </a:r>
            <a:endParaRPr lang="en-US" altLang="zh-CN" sz="2400" b="1" kern="0" dirty="0" smtClean="0">
              <a:latin typeface="楷体_GB2312" pitchFamily="49" charset="-122"/>
              <a:ea typeface="楷体_GB2312" pitchFamily="49" charset="-122"/>
              <a:sym typeface="Arial" pitchFamily="34" charset="0"/>
            </a:endParaRPr>
          </a:p>
          <a:p>
            <a:pPr marL="742950" lvl="1" indent="-285750" defTabSz="0">
              <a:lnSpc>
                <a:spcPct val="120000"/>
              </a:lnSpc>
              <a:spcBef>
                <a:spcPts val="0"/>
              </a:spcBef>
              <a:buClr>
                <a:srgbClr val="0000CC"/>
              </a:buClr>
              <a:buFont typeface="Wingdings" pitchFamily="2" charset="2"/>
              <a:buChar char="u"/>
              <a:defRPr/>
            </a:pPr>
            <a:r>
              <a:rPr lang="zh-CN" altLang="en-US" sz="2400" b="1" kern="0" dirty="0" smtClean="0">
                <a:latin typeface="楷体_GB2312" pitchFamily="49" charset="-122"/>
                <a:ea typeface="楷体_GB2312" pitchFamily="49" charset="-122"/>
                <a:sym typeface="Arial" pitchFamily="34" charset="0"/>
              </a:rPr>
              <a:t>桥梁用结构钢：</a:t>
            </a:r>
            <a:r>
              <a:rPr lang="en-US" altLang="zh-CN" sz="2400" b="1" kern="0" dirty="0" err="1" smtClean="0">
                <a:latin typeface="楷体_GB2312" pitchFamily="49" charset="-122"/>
                <a:ea typeface="楷体_GB2312" pitchFamily="49" charset="-122"/>
                <a:sym typeface="Arial" pitchFamily="34" charset="0"/>
              </a:rPr>
              <a:t>Q235</a:t>
            </a:r>
            <a:r>
              <a:rPr lang="zh-CN" altLang="en-US" sz="2400" b="1" kern="0" dirty="0" smtClean="0">
                <a:latin typeface="楷体_GB2312" pitchFamily="49" charset="-122"/>
                <a:ea typeface="楷体_GB2312" pitchFamily="49" charset="-122"/>
                <a:sym typeface="Arial" pitchFamily="34" charset="0"/>
              </a:rPr>
              <a:t> （普碳） 、</a:t>
            </a:r>
            <a:r>
              <a:rPr lang="en-US" altLang="zh-CN" sz="2400" b="1" kern="0" dirty="0" err="1" smtClean="0">
                <a:latin typeface="楷体_GB2312" pitchFamily="49" charset="-122"/>
                <a:ea typeface="楷体_GB2312" pitchFamily="49" charset="-122"/>
                <a:sym typeface="Arial" pitchFamily="34" charset="0"/>
              </a:rPr>
              <a:t>Q345</a:t>
            </a:r>
            <a:r>
              <a:rPr lang="zh-CN" altLang="en-US" sz="2400" b="1" kern="0" dirty="0" smtClean="0">
                <a:latin typeface="楷体_GB2312" pitchFamily="49" charset="-122"/>
                <a:ea typeface="楷体_GB2312" pitchFamily="49" charset="-122"/>
                <a:sym typeface="Arial" pitchFamily="34" charset="0"/>
              </a:rPr>
              <a:t>、</a:t>
            </a:r>
            <a:r>
              <a:rPr lang="en-US" altLang="zh-CN" sz="2400" b="1" kern="0" dirty="0" err="1" smtClean="0">
                <a:latin typeface="楷体_GB2312" pitchFamily="49" charset="-122"/>
                <a:ea typeface="楷体_GB2312" pitchFamily="49" charset="-122"/>
                <a:sym typeface="Arial" pitchFamily="34" charset="0"/>
              </a:rPr>
              <a:t>Q370</a:t>
            </a:r>
            <a:r>
              <a:rPr lang="zh-CN" altLang="en-US" sz="2400" b="1" kern="0" dirty="0" smtClean="0">
                <a:latin typeface="楷体_GB2312" pitchFamily="49" charset="-122"/>
                <a:ea typeface="楷体_GB2312" pitchFamily="49" charset="-122"/>
                <a:sym typeface="Arial" pitchFamily="34" charset="0"/>
              </a:rPr>
              <a:t>、</a:t>
            </a:r>
            <a:r>
              <a:rPr lang="en-US" altLang="zh-CN" sz="2400" b="1" kern="0" dirty="0" err="1" smtClean="0">
                <a:latin typeface="楷体_GB2312" pitchFamily="49" charset="-122"/>
                <a:ea typeface="楷体_GB2312" pitchFamily="49" charset="-122"/>
                <a:sym typeface="Arial" pitchFamily="34" charset="0"/>
              </a:rPr>
              <a:t>Q420</a:t>
            </a:r>
            <a:endParaRPr lang="en-US" altLang="en-US" sz="2400" b="1" kern="0" dirty="0" smtClean="0">
              <a:solidFill>
                <a:srgbClr val="000000"/>
              </a:solidFill>
              <a:latin typeface="楷体_GB2312" pitchFamily="49" charset="-122"/>
              <a:ea typeface="楷体_GB2312" pitchFamily="49" charset="-122"/>
              <a:sym typeface="Arial" pitchFamily="34" charset="0"/>
            </a:endParaRPr>
          </a:p>
          <a:p>
            <a:pPr marL="1200150" lvl="2" indent="-285750" defTabSz="0">
              <a:lnSpc>
                <a:spcPct val="120000"/>
              </a:lnSpc>
              <a:spcBef>
                <a:spcPts val="0"/>
              </a:spcBef>
              <a:buClr>
                <a:srgbClr val="800080"/>
              </a:buClr>
              <a:buFont typeface="Wingdings" pitchFamily="2" charset="2"/>
              <a:buChar char="Ø"/>
              <a:defRPr/>
            </a:pPr>
            <a:r>
              <a:rPr lang="zh-CN" altLang="en-US" sz="2000" b="1" kern="0" dirty="0" smtClean="0">
                <a:solidFill>
                  <a:srgbClr val="000000"/>
                </a:solidFill>
                <a:latin typeface="楷体_GB2312" pitchFamily="49" charset="-122"/>
                <a:ea typeface="楷体_GB2312" pitchFamily="49" charset="-122"/>
                <a:sym typeface="Arial" pitchFamily="34" charset="0"/>
              </a:rPr>
              <a:t>主梁：49574吨；</a:t>
            </a:r>
            <a:endParaRPr lang="en-US" altLang="zh-CN" sz="2000" b="1" kern="0" dirty="0" smtClean="0">
              <a:solidFill>
                <a:srgbClr val="000000"/>
              </a:solidFill>
              <a:latin typeface="楷体_GB2312" pitchFamily="49" charset="-122"/>
              <a:ea typeface="楷体_GB2312" pitchFamily="49" charset="-122"/>
              <a:sym typeface="Arial" pitchFamily="34" charset="0"/>
            </a:endParaRPr>
          </a:p>
          <a:p>
            <a:pPr marL="1200150" lvl="2" indent="-285750" defTabSz="0">
              <a:lnSpc>
                <a:spcPct val="120000"/>
              </a:lnSpc>
              <a:spcBef>
                <a:spcPts val="0"/>
              </a:spcBef>
              <a:buClr>
                <a:srgbClr val="800080"/>
              </a:buClr>
              <a:defRPr/>
            </a:pPr>
            <a:r>
              <a:rPr lang="en-US" altLang="zh-CN" sz="2000" b="1" kern="0" dirty="0" err="1" smtClean="0">
                <a:solidFill>
                  <a:srgbClr val="0000FF"/>
                </a:solidFill>
                <a:latin typeface="楷体_GB2312" pitchFamily="49" charset="-122"/>
                <a:ea typeface="楷体_GB2312" pitchFamily="49" charset="-122"/>
                <a:sym typeface="Arial" pitchFamily="34" charset="0"/>
              </a:rPr>
              <a:t>Q345q</a:t>
            </a:r>
            <a:r>
              <a:rPr lang="zh-CN" altLang="en-US" sz="2000" b="1" kern="0" dirty="0" smtClean="0">
                <a:solidFill>
                  <a:srgbClr val="0000FF"/>
                </a:solidFill>
                <a:latin typeface="楷体_GB2312" pitchFamily="49" charset="-122"/>
                <a:ea typeface="楷体_GB2312" pitchFamily="49" charset="-122"/>
                <a:sym typeface="Arial" pitchFamily="34" charset="0"/>
              </a:rPr>
              <a:t>、</a:t>
            </a:r>
            <a:r>
              <a:rPr lang="en-US" altLang="zh-CN" sz="2000" b="1" kern="0" dirty="0" err="1" smtClean="0">
                <a:solidFill>
                  <a:srgbClr val="0000FF"/>
                </a:solidFill>
                <a:latin typeface="楷体_GB2312" pitchFamily="49" charset="-122"/>
                <a:ea typeface="楷体_GB2312" pitchFamily="49" charset="-122"/>
                <a:sym typeface="Arial" pitchFamily="34" charset="0"/>
              </a:rPr>
              <a:t>Q370q</a:t>
            </a:r>
            <a:endParaRPr lang="zh-CN" altLang="en-US" sz="2000" b="1" kern="0" dirty="0">
              <a:solidFill>
                <a:srgbClr val="0000FF"/>
              </a:solidFill>
              <a:latin typeface="楷体_GB2312" pitchFamily="49" charset="-122"/>
              <a:ea typeface="楷体_GB2312" pitchFamily="49" charset="-122"/>
              <a:sym typeface="Arial" pitchFamily="34" charset="0"/>
            </a:endParaRPr>
          </a:p>
        </p:txBody>
      </p:sp>
      <p:sp>
        <p:nvSpPr>
          <p:cNvPr id="8" name="矩形 7"/>
          <p:cNvSpPr/>
          <p:nvPr/>
        </p:nvSpPr>
        <p:spPr>
          <a:xfrm>
            <a:off x="323528" y="332656"/>
            <a:ext cx="2040943" cy="476669"/>
          </a:xfrm>
          <a:prstGeom prst="rect">
            <a:avLst/>
          </a:prstGeom>
        </p:spPr>
        <p:txBody>
          <a:bodyPr wrap="none">
            <a:spAutoFit/>
          </a:bodyPr>
          <a:lstStyle/>
          <a:p>
            <a:pPr marL="285750" lvl="0" indent="-285750" defTabSz="0">
              <a:lnSpc>
                <a:spcPct val="120000"/>
              </a:lnSpc>
              <a:spcBef>
                <a:spcPts val="0"/>
              </a:spcBef>
              <a:buClr>
                <a:srgbClr val="800080"/>
              </a:buClr>
              <a:defRPr/>
            </a:pPr>
            <a:r>
              <a:rPr lang="zh-CN" altLang="en-US" sz="2400" b="1" kern="0" dirty="0" smtClean="0">
                <a:solidFill>
                  <a:srgbClr val="000000"/>
                </a:solidFill>
                <a:latin typeface="黑体" pitchFamily="2" charset="-122"/>
                <a:ea typeface="黑体" pitchFamily="2" charset="-122"/>
                <a:sym typeface="Arial" pitchFamily="34" charset="0"/>
              </a:rPr>
              <a:t>例：航空母舰</a:t>
            </a:r>
            <a:endParaRPr lang="en-US" altLang="zh-CN" sz="2400" b="1" kern="0" dirty="0" smtClean="0">
              <a:solidFill>
                <a:srgbClr val="000000"/>
              </a:solidFill>
              <a:latin typeface="黑体" pitchFamily="2" charset="-122"/>
              <a:ea typeface="黑体" pitchFamily="2" charset="-122"/>
              <a:sym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in)">
                                      <p:cBhvr>
                                        <p:cTn id="12" dur="500"/>
                                        <p:tgtEl>
                                          <p:spTgt spid="3"/>
                                        </p:tgtEl>
                                      </p:cBhvr>
                                    </p:animEffec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linds(horizontal)">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linds(horizontal)">
                                      <p:cBhvr>
                                        <p:cTn id="21" dur="500"/>
                                        <p:tgtEl>
                                          <p:spTgt spid="6"/>
                                        </p:tgtEl>
                                      </p:cBhvr>
                                    </p:animEffect>
                                  </p:childTnLst>
                                </p:cTn>
                              </p:par>
                            </p:childTnLst>
                          </p:cTn>
                        </p:par>
                        <p:par>
                          <p:cTn id="22" fill="hold">
                            <p:stCondLst>
                              <p:cond delay="500"/>
                            </p:stCondLst>
                            <p:childTnLst>
                              <p:par>
                                <p:cTn id="23" presetID="3" presetClass="entr" presetSubtype="1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linds(horizontal)">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p:cNvPicPr>
            <a:picLocks noChangeAspect="1" noChangeArrowheads="1"/>
          </p:cNvPicPr>
          <p:nvPr/>
        </p:nvPicPr>
        <p:blipFill>
          <a:blip r:embed="rId3" cstate="print"/>
          <a:srcRect l="12500" t="9595" r="13971" b="9395"/>
          <a:stretch>
            <a:fillRect/>
          </a:stretch>
        </p:blipFill>
        <p:spPr bwMode="auto">
          <a:xfrm>
            <a:off x="827584" y="1708745"/>
            <a:ext cx="5219700" cy="4600575"/>
          </a:xfrm>
          <a:prstGeom prst="rect">
            <a:avLst/>
          </a:prstGeom>
          <a:noFill/>
          <a:ln w="9525" cmpd="sng">
            <a:noFill/>
            <a:miter lim="800000"/>
            <a:headEnd/>
            <a:tailEnd/>
          </a:ln>
        </p:spPr>
      </p:pic>
      <p:sp>
        <p:nvSpPr>
          <p:cNvPr id="24" name="矩形 23"/>
          <p:cNvSpPr/>
          <p:nvPr/>
        </p:nvSpPr>
        <p:spPr>
          <a:xfrm>
            <a:off x="1691680" y="1095127"/>
            <a:ext cx="3744416" cy="461665"/>
          </a:xfrm>
          <a:prstGeom prst="rect">
            <a:avLst/>
          </a:prstGeom>
          <a:solidFill>
            <a:schemeClr val="bg2">
              <a:lumMod val="20000"/>
              <a:lumOff val="80000"/>
            </a:schemeClr>
          </a:solidFill>
        </p:spPr>
        <p:txBody>
          <a:bodyPr wrap="square">
            <a:spAutoFit/>
          </a:bodyPr>
          <a:lstStyle/>
          <a:p>
            <a:r>
              <a:rPr lang="zh-CN" altLang="en-US" sz="2400" dirty="0" smtClean="0">
                <a:latin typeface="黑体" pitchFamily="2" charset="-122"/>
                <a:ea typeface="黑体" pitchFamily="2" charset="-122"/>
              </a:rPr>
              <a:t>工程结构用钢、零件用钢</a:t>
            </a:r>
            <a:endParaRPr lang="zh-CN" altLang="en-US" sz="2400" dirty="0">
              <a:latin typeface="黑体" pitchFamily="2" charset="-122"/>
              <a:ea typeface="黑体" pitchFamily="2" charset="-122"/>
            </a:endParaRPr>
          </a:p>
        </p:txBody>
      </p:sp>
      <p:cxnSp>
        <p:nvCxnSpPr>
          <p:cNvPr id="25" name="直接箭头连接符 24"/>
          <p:cNvCxnSpPr>
            <a:endCxn id="24" idx="2"/>
          </p:cNvCxnSpPr>
          <p:nvPr/>
        </p:nvCxnSpPr>
        <p:spPr bwMode="auto">
          <a:xfrm flipV="1">
            <a:off x="2843808" y="1556792"/>
            <a:ext cx="720080" cy="288032"/>
          </a:xfrm>
          <a:prstGeom prst="straightConnector1">
            <a:avLst/>
          </a:prstGeom>
          <a:solidFill>
            <a:schemeClr val="accent1"/>
          </a:solidFill>
          <a:ln w="19050" cap="flat" cmpd="sng" algn="ctr">
            <a:solidFill>
              <a:srgbClr val="C00000"/>
            </a:solidFill>
            <a:prstDash val="solid"/>
            <a:round/>
            <a:headEnd type="none" w="med" len="med"/>
            <a:tailEnd type="arrow"/>
          </a:ln>
          <a:effectLst/>
        </p:spPr>
      </p:cxnSp>
      <p:sp>
        <p:nvSpPr>
          <p:cNvPr id="27" name="矩形 26"/>
          <p:cNvSpPr/>
          <p:nvPr/>
        </p:nvSpPr>
        <p:spPr>
          <a:xfrm>
            <a:off x="3275856" y="476672"/>
            <a:ext cx="5220072" cy="461665"/>
          </a:xfrm>
          <a:prstGeom prst="rect">
            <a:avLst/>
          </a:prstGeom>
          <a:solidFill>
            <a:schemeClr val="bg2">
              <a:lumMod val="20000"/>
              <a:lumOff val="80000"/>
            </a:schemeClr>
          </a:solidFill>
          <a:ln>
            <a:noFill/>
          </a:ln>
        </p:spPr>
        <p:txBody>
          <a:bodyPr wrap="square">
            <a:spAutoFit/>
          </a:bodyPr>
          <a:lstStyle/>
          <a:p>
            <a:r>
              <a:rPr lang="zh-CN" altLang="en-US" sz="2400" dirty="0" smtClean="0">
                <a:latin typeface="黑体" pitchFamily="2" charset="-122"/>
                <a:ea typeface="黑体" pitchFamily="2" charset="-122"/>
              </a:rPr>
              <a:t>渗碳钢、调质钢、弹簧钢、轴承钢等</a:t>
            </a:r>
            <a:endParaRPr lang="zh-CN" altLang="en-US" sz="2400" dirty="0">
              <a:latin typeface="黑体" pitchFamily="2" charset="-122"/>
              <a:ea typeface="黑体" pitchFamily="2" charset="-122"/>
            </a:endParaRPr>
          </a:p>
        </p:txBody>
      </p:sp>
      <p:sp>
        <p:nvSpPr>
          <p:cNvPr id="29" name="圆角矩形 28"/>
          <p:cNvSpPr/>
          <p:nvPr/>
        </p:nvSpPr>
        <p:spPr bwMode="auto">
          <a:xfrm>
            <a:off x="3851920" y="1156216"/>
            <a:ext cx="1368152" cy="360040"/>
          </a:xfrm>
          <a:prstGeom prst="roundRect">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pitchFamily="34" charset="0"/>
              <a:ea typeface="宋体" pitchFamily="2" charset="-122"/>
            </a:endParaRPr>
          </a:p>
        </p:txBody>
      </p:sp>
      <p:cxnSp>
        <p:nvCxnSpPr>
          <p:cNvPr id="30" name="直接箭头连接符 29"/>
          <p:cNvCxnSpPr>
            <a:stCxn id="29" idx="3"/>
            <a:endCxn id="27" idx="2"/>
          </p:cNvCxnSpPr>
          <p:nvPr/>
        </p:nvCxnSpPr>
        <p:spPr bwMode="auto">
          <a:xfrm flipV="1">
            <a:off x="5220072" y="938337"/>
            <a:ext cx="665820" cy="397899"/>
          </a:xfrm>
          <a:prstGeom prst="straightConnector1">
            <a:avLst/>
          </a:prstGeom>
          <a:solidFill>
            <a:schemeClr val="accent1"/>
          </a:solidFill>
          <a:ln w="19050" cap="flat" cmpd="sng" algn="ctr">
            <a:solidFill>
              <a:srgbClr val="C00000"/>
            </a:solidFill>
            <a:prstDash val="solid"/>
            <a:round/>
            <a:headEnd type="none" w="med" len="med"/>
            <a:tailEnd type="arrow"/>
          </a:ln>
          <a:effectLst/>
        </p:spPr>
      </p:cxnSp>
      <p:sp>
        <p:nvSpPr>
          <p:cNvPr id="18" name="椭圆 17"/>
          <p:cNvSpPr/>
          <p:nvPr/>
        </p:nvSpPr>
        <p:spPr bwMode="auto">
          <a:xfrm>
            <a:off x="1763688" y="1844824"/>
            <a:ext cx="1285783" cy="381938"/>
          </a:xfrm>
          <a:prstGeom prst="ellipse">
            <a:avLst/>
          </a:prstGeom>
          <a:noFill/>
          <a:ln w="2857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pitchFamily="34"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linds(horizontal)">
                                      <p:cBhvr>
                                        <p:cTn id="7" dur="500"/>
                                        <p:tgtEl>
                                          <p:spTgt spid="27"/>
                                        </p:tgtEl>
                                      </p:cBhvr>
                                    </p:animEffect>
                                  </p:childTnLst>
                                </p:cTn>
                              </p:par>
                              <p:par>
                                <p:cTn id="8" presetID="3" presetClass="entr" presetSubtype="1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blinds(horizontal)">
                                      <p:cBhvr>
                                        <p:cTn id="10" dur="500"/>
                                        <p:tgtEl>
                                          <p:spTgt spid="3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blinds(horizontal)">
                                      <p:cBhvr>
                                        <p:cTn id="1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p:cNvSpPr>
            <a:spLocks noGrp="1" noRot="1" noChangeArrowheads="1"/>
          </p:cNvSpPr>
          <p:nvPr>
            <p:ph type="body" idx="4294967295"/>
          </p:nvPr>
        </p:nvSpPr>
        <p:spPr>
          <a:xfrm>
            <a:off x="301625" y="403820"/>
            <a:ext cx="8540750" cy="5905500"/>
          </a:xfrm>
          <a:ln/>
        </p:spPr>
        <p:txBody>
          <a:bodyPr/>
          <a:lstStyle/>
          <a:p>
            <a:pPr marL="590550" indent="-533400" eaLnBrk="1" hangingPunct="1">
              <a:lnSpc>
                <a:spcPct val="120000"/>
              </a:lnSpc>
              <a:spcBef>
                <a:spcPts val="0"/>
              </a:spcBef>
              <a:buFont typeface="Arial" pitchFamily="34" charset="0"/>
              <a:buNone/>
            </a:pPr>
            <a:r>
              <a:rPr lang="zh-CN" altLang="en-US" dirty="0" smtClean="0"/>
              <a:t>三、机械结构</a:t>
            </a:r>
            <a:r>
              <a:rPr lang="zh-CN" altLang="en-US" dirty="0"/>
              <a:t>用钢</a:t>
            </a:r>
          </a:p>
          <a:p>
            <a:pPr marL="590550" indent="-533400" eaLnBrk="1" hangingPunct="1">
              <a:lnSpc>
                <a:spcPct val="120000"/>
              </a:lnSpc>
              <a:spcBef>
                <a:spcPts val="600"/>
              </a:spcBef>
              <a:spcAft>
                <a:spcPts val="600"/>
              </a:spcAft>
              <a:buNone/>
            </a:pPr>
            <a:r>
              <a:rPr lang="en-US" altLang="zh-CN" sz="2800" dirty="0" smtClean="0">
                <a:solidFill>
                  <a:srgbClr val="0000CC"/>
                </a:solidFill>
              </a:rPr>
              <a:t>1. </a:t>
            </a:r>
            <a:r>
              <a:rPr lang="zh-CN" altLang="en-US" sz="2800" dirty="0" smtClean="0">
                <a:solidFill>
                  <a:srgbClr val="0000CC"/>
                </a:solidFill>
              </a:rPr>
              <a:t>优质</a:t>
            </a:r>
            <a:r>
              <a:rPr lang="zh-CN" altLang="en-US" sz="2800" dirty="0">
                <a:solidFill>
                  <a:srgbClr val="0000CC"/>
                </a:solidFill>
              </a:rPr>
              <a:t>碳素结构钢</a:t>
            </a:r>
          </a:p>
          <a:p>
            <a:pPr marL="990600" lvl="1" indent="-533400" eaLnBrk="1" hangingPunct="1">
              <a:lnSpc>
                <a:spcPct val="120000"/>
              </a:lnSpc>
              <a:spcBef>
                <a:spcPts val="0"/>
              </a:spcBef>
            </a:pPr>
            <a:r>
              <a:rPr lang="zh-CN" altLang="en-US" sz="2400" dirty="0">
                <a:latin typeface="黑体" pitchFamily="2" charset="-122"/>
                <a:ea typeface="黑体" pitchFamily="2" charset="-122"/>
              </a:rPr>
              <a:t>牌号：</a:t>
            </a:r>
            <a:r>
              <a:rPr lang="zh-CN" altLang="en-US" sz="2400" dirty="0"/>
              <a:t>用平均碳含量的</a:t>
            </a:r>
            <a:r>
              <a:rPr lang="zh-CN" altLang="en-US" sz="2400" dirty="0">
                <a:solidFill>
                  <a:srgbClr val="C00000"/>
                </a:solidFill>
              </a:rPr>
              <a:t>万分数</a:t>
            </a:r>
            <a:r>
              <a:rPr lang="zh-CN" altLang="en-US" sz="2400" dirty="0"/>
              <a:t>的数字表示</a:t>
            </a:r>
          </a:p>
          <a:p>
            <a:pPr marL="1371600" lvl="2" indent="-457200" eaLnBrk="1" hangingPunct="1">
              <a:lnSpc>
                <a:spcPct val="120000"/>
              </a:lnSpc>
              <a:spcBef>
                <a:spcPts val="0"/>
              </a:spcBef>
              <a:buFont typeface="Wingdings" pitchFamily="2" charset="2"/>
              <a:buChar char="Ø"/>
            </a:pPr>
            <a:r>
              <a:rPr lang="en-US" dirty="0" err="1"/>
              <a:t>08F</a:t>
            </a:r>
            <a:r>
              <a:rPr lang="en-US" dirty="0"/>
              <a:t> </a:t>
            </a:r>
            <a:r>
              <a:rPr lang="zh-CN" altLang="en-US" dirty="0"/>
              <a:t>（</a:t>
            </a:r>
            <a:r>
              <a:rPr lang="en-US" dirty="0"/>
              <a:t>F</a:t>
            </a:r>
            <a:r>
              <a:rPr lang="zh-CN" altLang="en-US" dirty="0"/>
              <a:t>表沸腾钢）</a:t>
            </a:r>
            <a:r>
              <a:rPr lang="en-US" dirty="0">
                <a:latin typeface="华文细黑" pitchFamily="2" charset="-122"/>
                <a:sym typeface="华文细黑" pitchFamily="2" charset="-122"/>
              </a:rPr>
              <a:t>——</a:t>
            </a:r>
            <a:r>
              <a:rPr lang="en-US" dirty="0"/>
              <a:t>0.08</a:t>
            </a:r>
            <a:r>
              <a:rPr lang="zh-CN" altLang="en-US" dirty="0"/>
              <a:t>％</a:t>
            </a:r>
          </a:p>
          <a:p>
            <a:pPr marL="1371600" lvl="2" indent="-457200" eaLnBrk="1" hangingPunct="1">
              <a:lnSpc>
                <a:spcPct val="120000"/>
              </a:lnSpc>
              <a:spcBef>
                <a:spcPts val="0"/>
              </a:spcBef>
              <a:buFont typeface="Wingdings" pitchFamily="2" charset="2"/>
              <a:buChar char="Ø"/>
            </a:pPr>
            <a:r>
              <a:rPr lang="en-US" dirty="0" err="1"/>
              <a:t>20A</a:t>
            </a:r>
            <a:r>
              <a:rPr lang="zh-CN" altLang="en-US" dirty="0"/>
              <a:t>（后有</a:t>
            </a:r>
            <a:r>
              <a:rPr lang="zh-CN" altLang="en-US" dirty="0">
                <a:latin typeface="华文细黑" pitchFamily="2" charset="-122"/>
                <a:sym typeface="华文细黑" pitchFamily="2" charset="-122"/>
              </a:rPr>
              <a:t>“</a:t>
            </a:r>
            <a:r>
              <a:rPr lang="en-US" dirty="0"/>
              <a:t>A</a:t>
            </a:r>
            <a:r>
              <a:rPr lang="en-US" dirty="0">
                <a:latin typeface="华文细黑" pitchFamily="2" charset="-122"/>
                <a:sym typeface="华文细黑" pitchFamily="2" charset="-122"/>
              </a:rPr>
              <a:t>”</a:t>
            </a:r>
            <a:r>
              <a:rPr lang="zh-CN" altLang="en-US" dirty="0"/>
              <a:t>表高级优质钢）</a:t>
            </a:r>
            <a:r>
              <a:rPr lang="en-US" dirty="0">
                <a:latin typeface="华文细黑" pitchFamily="2" charset="-122"/>
                <a:sym typeface="华文细黑" pitchFamily="2" charset="-122"/>
              </a:rPr>
              <a:t>——</a:t>
            </a:r>
            <a:r>
              <a:rPr lang="en-US" dirty="0"/>
              <a:t>0.20</a:t>
            </a:r>
            <a:r>
              <a:rPr lang="zh-CN" altLang="en-US" dirty="0"/>
              <a:t>％</a:t>
            </a:r>
          </a:p>
          <a:p>
            <a:pPr marL="990600" lvl="1" indent="-533400" eaLnBrk="1" hangingPunct="1">
              <a:lnSpc>
                <a:spcPct val="120000"/>
              </a:lnSpc>
              <a:spcBef>
                <a:spcPts val="0"/>
              </a:spcBef>
            </a:pPr>
            <a:r>
              <a:rPr lang="zh-CN" altLang="en-US" sz="2400" dirty="0" smtClean="0">
                <a:latin typeface="黑体" pitchFamily="2" charset="-122"/>
                <a:ea typeface="黑体" pitchFamily="2" charset="-122"/>
              </a:rPr>
              <a:t>应用</a:t>
            </a:r>
            <a:r>
              <a:rPr lang="zh-CN" altLang="en-US" sz="2400" dirty="0">
                <a:latin typeface="黑体" pitchFamily="2" charset="-122"/>
                <a:ea typeface="黑体" pitchFamily="2" charset="-122"/>
              </a:rPr>
              <a:t>：</a:t>
            </a:r>
            <a:r>
              <a:rPr lang="zh-CN" altLang="en-US" sz="2400" dirty="0"/>
              <a:t>制作各种机器零件，一般进行热处理。</a:t>
            </a:r>
          </a:p>
          <a:p>
            <a:pPr marL="1371600" lvl="2" indent="-457200" eaLnBrk="1" hangingPunct="1">
              <a:lnSpc>
                <a:spcPct val="120000"/>
              </a:lnSpc>
              <a:spcBef>
                <a:spcPts val="0"/>
              </a:spcBef>
              <a:buFont typeface="Wingdings" pitchFamily="2" charset="2"/>
              <a:buChar char="Ø"/>
            </a:pPr>
            <a:r>
              <a:rPr lang="en-US" dirty="0" err="1"/>
              <a:t>08F</a:t>
            </a:r>
            <a:r>
              <a:rPr lang="en-US" dirty="0">
                <a:latin typeface="华文细黑" pitchFamily="2" charset="-122"/>
                <a:sym typeface="华文细黑" pitchFamily="2" charset="-122"/>
              </a:rPr>
              <a:t> </a:t>
            </a:r>
            <a:r>
              <a:rPr lang="en-US" dirty="0"/>
              <a:t> </a:t>
            </a:r>
            <a:r>
              <a:rPr lang="zh-CN" altLang="en-US" dirty="0"/>
              <a:t>塑性好，冷冲压件</a:t>
            </a:r>
          </a:p>
          <a:p>
            <a:pPr marL="1371600" lvl="2" indent="-457200" eaLnBrk="1" hangingPunct="1">
              <a:lnSpc>
                <a:spcPct val="120000"/>
              </a:lnSpc>
              <a:spcBef>
                <a:spcPts val="0"/>
              </a:spcBef>
              <a:buFont typeface="Wingdings" pitchFamily="2" charset="2"/>
              <a:buChar char="Ø"/>
            </a:pPr>
            <a:r>
              <a:rPr lang="en-US" dirty="0"/>
              <a:t>10</a:t>
            </a:r>
            <a:r>
              <a:rPr lang="zh-CN" altLang="en-US" dirty="0"/>
              <a:t>，</a:t>
            </a:r>
            <a:r>
              <a:rPr lang="en-US" dirty="0"/>
              <a:t>20</a:t>
            </a:r>
            <a:r>
              <a:rPr lang="en-US" dirty="0">
                <a:latin typeface="华文细黑" pitchFamily="2" charset="-122"/>
                <a:sym typeface="华文细黑" pitchFamily="2" charset="-122"/>
              </a:rPr>
              <a:t> </a:t>
            </a:r>
            <a:r>
              <a:rPr lang="en-US" dirty="0"/>
              <a:t> </a:t>
            </a:r>
            <a:r>
              <a:rPr lang="zh-CN" altLang="en-US" dirty="0"/>
              <a:t>冷冲压件，焊接件，</a:t>
            </a:r>
            <a:r>
              <a:rPr lang="zh-CN" altLang="en-US" dirty="0">
                <a:solidFill>
                  <a:srgbClr val="0000FF"/>
                </a:solidFill>
              </a:rPr>
              <a:t>渗碳处理零件</a:t>
            </a:r>
            <a:r>
              <a:rPr lang="zh-CN" altLang="en-US" dirty="0"/>
              <a:t>。</a:t>
            </a:r>
          </a:p>
          <a:p>
            <a:pPr marL="1371600" lvl="2" indent="-457200" eaLnBrk="1" hangingPunct="1">
              <a:lnSpc>
                <a:spcPct val="120000"/>
              </a:lnSpc>
              <a:spcBef>
                <a:spcPts val="0"/>
              </a:spcBef>
              <a:buFont typeface="Wingdings" pitchFamily="2" charset="2"/>
              <a:buChar char="Ø"/>
            </a:pPr>
            <a:r>
              <a:rPr lang="en-US" dirty="0"/>
              <a:t>35</a:t>
            </a:r>
            <a:r>
              <a:rPr lang="zh-CN" altLang="en-US" dirty="0"/>
              <a:t>，</a:t>
            </a:r>
            <a:r>
              <a:rPr lang="en-US" dirty="0"/>
              <a:t>45</a:t>
            </a:r>
            <a:r>
              <a:rPr lang="zh-CN" altLang="en-US" dirty="0"/>
              <a:t>，</a:t>
            </a:r>
            <a:r>
              <a:rPr lang="en-US" dirty="0"/>
              <a:t>40</a:t>
            </a:r>
            <a:r>
              <a:rPr lang="zh-CN" altLang="en-US" dirty="0"/>
              <a:t>，</a:t>
            </a:r>
            <a:r>
              <a:rPr lang="en-US" dirty="0"/>
              <a:t>50</a:t>
            </a:r>
            <a:r>
              <a:rPr lang="en-US" dirty="0">
                <a:latin typeface="华文细黑" pitchFamily="2" charset="-122"/>
                <a:sym typeface="华文细黑" pitchFamily="2" charset="-122"/>
              </a:rPr>
              <a:t> </a:t>
            </a:r>
            <a:r>
              <a:rPr lang="en-US" dirty="0"/>
              <a:t> </a:t>
            </a:r>
            <a:r>
              <a:rPr lang="zh-CN" altLang="en-US" dirty="0"/>
              <a:t>齿轮、轴类</a:t>
            </a:r>
          </a:p>
          <a:p>
            <a:pPr marL="1371600" lvl="2" indent="-457200" eaLnBrk="1" hangingPunct="1">
              <a:lnSpc>
                <a:spcPct val="120000"/>
              </a:lnSpc>
              <a:spcBef>
                <a:spcPts val="0"/>
              </a:spcBef>
              <a:buFont typeface="Wingdings" pitchFamily="2" charset="2"/>
              <a:buChar char="Ø"/>
            </a:pPr>
            <a:r>
              <a:rPr lang="en-US" dirty="0"/>
              <a:t>60</a:t>
            </a:r>
            <a:r>
              <a:rPr lang="zh-CN" altLang="en-US" dirty="0"/>
              <a:t>，</a:t>
            </a:r>
            <a:r>
              <a:rPr lang="en-US" dirty="0"/>
              <a:t>65</a:t>
            </a:r>
            <a:r>
              <a:rPr lang="en-US" dirty="0">
                <a:latin typeface="华文细黑" pitchFamily="2" charset="-122"/>
                <a:sym typeface="华文细黑" pitchFamily="2" charset="-122"/>
              </a:rPr>
              <a:t> </a:t>
            </a:r>
            <a:r>
              <a:rPr lang="en-US" dirty="0"/>
              <a:t> </a:t>
            </a:r>
            <a:r>
              <a:rPr lang="zh-CN" altLang="en-US" dirty="0"/>
              <a:t>弹簧</a:t>
            </a:r>
            <a:endParaRPr lang="zh-CN" altLang="en-US" sz="2000" dirty="0"/>
          </a:p>
          <a:p>
            <a:pPr marL="990600" lvl="1" indent="-533400" eaLnBrk="1" hangingPunct="1">
              <a:lnSpc>
                <a:spcPct val="120000"/>
              </a:lnSpc>
              <a:spcBef>
                <a:spcPts val="0"/>
              </a:spcBef>
              <a:buNone/>
            </a:pPr>
            <a:r>
              <a:rPr lang="zh-CN" altLang="en-US" i="1" dirty="0" smtClean="0">
                <a:latin typeface="黑体" pitchFamily="2" charset="-122"/>
                <a:ea typeface="黑体" pitchFamily="2" charset="-122"/>
              </a:rPr>
              <a:t>铸钢  </a:t>
            </a:r>
            <a:r>
              <a:rPr lang="zh-CN" altLang="en-US" sz="2400" i="1" dirty="0" smtClean="0">
                <a:latin typeface="黑体" pitchFamily="2" charset="-122"/>
                <a:ea typeface="黑体" pitchFamily="2" charset="-122"/>
              </a:rPr>
              <a:t>钢</a:t>
            </a:r>
            <a:r>
              <a:rPr lang="zh-CN" altLang="en-US" sz="2400" i="1" dirty="0" smtClean="0">
                <a:latin typeface="黑体" pitchFamily="2" charset="-122"/>
                <a:ea typeface="黑体" pitchFamily="2" charset="-122"/>
              </a:rPr>
              <a:t>号用</a:t>
            </a:r>
            <a:r>
              <a:rPr lang="en-US" altLang="zh-CN" sz="2400" i="1" dirty="0" err="1" smtClean="0">
                <a:latin typeface="黑体" pitchFamily="2" charset="-122"/>
                <a:ea typeface="黑体" pitchFamily="2" charset="-122"/>
              </a:rPr>
              <a:t>ZG</a:t>
            </a:r>
            <a:r>
              <a:rPr lang="zh-CN" altLang="en-US" sz="2400" i="1" dirty="0" smtClean="0">
                <a:latin typeface="黑体" pitchFamily="2" charset="-122"/>
                <a:ea typeface="黑体" pitchFamily="2" charset="-122"/>
              </a:rPr>
              <a:t>表示，如：</a:t>
            </a:r>
            <a:r>
              <a:rPr lang="en-US" altLang="zh-CN" sz="2400" i="1" dirty="0" err="1" smtClean="0">
                <a:latin typeface="黑体" pitchFamily="2" charset="-122"/>
                <a:ea typeface="黑体" pitchFamily="2" charset="-122"/>
              </a:rPr>
              <a:t>ZG25</a:t>
            </a:r>
            <a:r>
              <a:rPr lang="zh-CN" altLang="en-US" sz="2400" dirty="0" smtClean="0"/>
              <a:t>（平均碳含量万分数）</a:t>
            </a:r>
            <a:endParaRPr lang="zh-CN" altLang="en-US" sz="2400" dirty="0"/>
          </a:p>
          <a:p>
            <a:pPr marL="990600" lvl="1" indent="-533400" eaLnBrk="1" hangingPunct="1">
              <a:lnSpc>
                <a:spcPct val="120000"/>
              </a:lnSpc>
              <a:spcBef>
                <a:spcPts val="0"/>
              </a:spcBef>
            </a:pPr>
            <a:r>
              <a:rPr lang="zh-CN" altLang="en-US" sz="2400" dirty="0" smtClean="0">
                <a:latin typeface="黑体" pitchFamily="2" charset="-122"/>
                <a:ea typeface="黑体" pitchFamily="2" charset="-122"/>
              </a:rPr>
              <a:t>应用</a:t>
            </a:r>
            <a:r>
              <a:rPr lang="zh-CN" altLang="en-US" sz="2400" dirty="0">
                <a:latin typeface="黑体" pitchFamily="2" charset="-122"/>
                <a:ea typeface="黑体" pitchFamily="2" charset="-122"/>
              </a:rPr>
              <a:t>：</a:t>
            </a:r>
            <a:r>
              <a:rPr lang="zh-CN" altLang="en-US" sz="2400" dirty="0">
                <a:solidFill>
                  <a:srgbClr val="0000FF"/>
                </a:solidFill>
              </a:rPr>
              <a:t>形状复杂</a:t>
            </a:r>
            <a:r>
              <a:rPr lang="zh-CN" altLang="en-US" sz="2400" dirty="0"/>
              <a:t>，需要一定强度、塑性和韧性的零件。</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4034">
                                            <p:txEl>
                                              <p:pRg st="5" end="5"/>
                                            </p:txEl>
                                          </p:spTgt>
                                        </p:tgtEl>
                                        <p:attrNameLst>
                                          <p:attrName>style.visibility</p:attrName>
                                        </p:attrNameLst>
                                      </p:cBhvr>
                                      <p:to>
                                        <p:strVal val="visible"/>
                                      </p:to>
                                    </p:set>
                                    <p:animEffect transition="in" filter="box(in)">
                                      <p:cBhvr>
                                        <p:cTn id="7" dur="500"/>
                                        <p:tgtEl>
                                          <p:spTgt spid="44034">
                                            <p:txEl>
                                              <p:pRg st="5" end="5"/>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44034">
                                            <p:txEl>
                                              <p:pRg st="6" end="6"/>
                                            </p:txEl>
                                          </p:spTgt>
                                        </p:tgtEl>
                                        <p:attrNameLst>
                                          <p:attrName>style.visibility</p:attrName>
                                        </p:attrNameLst>
                                      </p:cBhvr>
                                      <p:to>
                                        <p:strVal val="visible"/>
                                      </p:to>
                                    </p:set>
                                    <p:animEffect transition="in" filter="box(in)">
                                      <p:cBhvr>
                                        <p:cTn id="10" dur="500"/>
                                        <p:tgtEl>
                                          <p:spTgt spid="44034">
                                            <p:txEl>
                                              <p:pRg st="6" end="6"/>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44034">
                                            <p:txEl>
                                              <p:pRg st="7" end="7"/>
                                            </p:txEl>
                                          </p:spTgt>
                                        </p:tgtEl>
                                        <p:attrNameLst>
                                          <p:attrName>style.visibility</p:attrName>
                                        </p:attrNameLst>
                                      </p:cBhvr>
                                      <p:to>
                                        <p:strVal val="visible"/>
                                      </p:to>
                                    </p:set>
                                    <p:animEffect transition="in" filter="box(in)">
                                      <p:cBhvr>
                                        <p:cTn id="13" dur="500"/>
                                        <p:tgtEl>
                                          <p:spTgt spid="44034">
                                            <p:txEl>
                                              <p:pRg st="7" end="7"/>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44034">
                                            <p:txEl>
                                              <p:pRg st="8" end="8"/>
                                            </p:txEl>
                                          </p:spTgt>
                                        </p:tgtEl>
                                        <p:attrNameLst>
                                          <p:attrName>style.visibility</p:attrName>
                                        </p:attrNameLst>
                                      </p:cBhvr>
                                      <p:to>
                                        <p:strVal val="visible"/>
                                      </p:to>
                                    </p:set>
                                    <p:animEffect transition="in" filter="box(in)">
                                      <p:cBhvr>
                                        <p:cTn id="16" dur="500"/>
                                        <p:tgtEl>
                                          <p:spTgt spid="44034">
                                            <p:txEl>
                                              <p:pRg st="8" end="8"/>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44034">
                                            <p:txEl>
                                              <p:pRg st="9" end="9"/>
                                            </p:txEl>
                                          </p:spTgt>
                                        </p:tgtEl>
                                        <p:attrNameLst>
                                          <p:attrName>style.visibility</p:attrName>
                                        </p:attrNameLst>
                                      </p:cBhvr>
                                      <p:to>
                                        <p:strVal val="visible"/>
                                      </p:to>
                                    </p:set>
                                    <p:animEffect transition="in" filter="box(in)">
                                      <p:cBhvr>
                                        <p:cTn id="19" dur="500"/>
                                        <p:tgtEl>
                                          <p:spTgt spid="44034">
                                            <p:txEl>
                                              <p:pRg st="9" end="9"/>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nodeType="clickEffect">
                                  <p:stCondLst>
                                    <p:cond delay="0"/>
                                  </p:stCondLst>
                                  <p:childTnLst>
                                    <p:set>
                                      <p:cBhvr>
                                        <p:cTn id="23" dur="1" fill="hold">
                                          <p:stCondLst>
                                            <p:cond delay="0"/>
                                          </p:stCondLst>
                                        </p:cTn>
                                        <p:tgtEl>
                                          <p:spTgt spid="44034">
                                            <p:txEl>
                                              <p:pRg st="10" end="10"/>
                                            </p:txEl>
                                          </p:spTgt>
                                        </p:tgtEl>
                                        <p:attrNameLst>
                                          <p:attrName>style.visibility</p:attrName>
                                        </p:attrNameLst>
                                      </p:cBhvr>
                                      <p:to>
                                        <p:strVal val="visible"/>
                                      </p:to>
                                    </p:set>
                                    <p:animEffect transition="in" filter="box(in)">
                                      <p:cBhvr>
                                        <p:cTn id="24" dur="500"/>
                                        <p:tgtEl>
                                          <p:spTgt spid="44034">
                                            <p:txEl>
                                              <p:pRg st="10" end="10"/>
                                            </p:txEl>
                                          </p:spTgt>
                                        </p:tgtEl>
                                      </p:cBhvr>
                                    </p:animEffect>
                                  </p:childTnLst>
                                </p:cTn>
                              </p:par>
                              <p:par>
                                <p:cTn id="25" presetID="4" presetClass="entr" presetSubtype="16" fill="hold" nodeType="withEffect">
                                  <p:stCondLst>
                                    <p:cond delay="0"/>
                                  </p:stCondLst>
                                  <p:childTnLst>
                                    <p:set>
                                      <p:cBhvr>
                                        <p:cTn id="26" dur="1" fill="hold">
                                          <p:stCondLst>
                                            <p:cond delay="0"/>
                                          </p:stCondLst>
                                        </p:cTn>
                                        <p:tgtEl>
                                          <p:spTgt spid="44034">
                                            <p:txEl>
                                              <p:pRg st="11" end="11"/>
                                            </p:txEl>
                                          </p:spTgt>
                                        </p:tgtEl>
                                        <p:attrNameLst>
                                          <p:attrName>style.visibility</p:attrName>
                                        </p:attrNameLst>
                                      </p:cBhvr>
                                      <p:to>
                                        <p:strVal val="visible"/>
                                      </p:to>
                                    </p:set>
                                    <p:animEffect transition="in" filter="box(in)">
                                      <p:cBhvr>
                                        <p:cTn id="27" dur="500"/>
                                        <p:tgtEl>
                                          <p:spTgt spid="4403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noGrp="1" noRot="1" noChangeArrowheads="1"/>
          </p:cNvSpPr>
          <p:nvPr>
            <p:ph type="body" idx="4294967295"/>
          </p:nvPr>
        </p:nvSpPr>
        <p:spPr>
          <a:xfrm>
            <a:off x="301625" y="375337"/>
            <a:ext cx="8540750" cy="5933983"/>
          </a:xfrm>
          <a:ln/>
        </p:spPr>
        <p:txBody>
          <a:bodyPr/>
          <a:lstStyle/>
          <a:p>
            <a:pPr marL="609600" indent="-609600" eaLnBrk="1" hangingPunct="1">
              <a:lnSpc>
                <a:spcPct val="110000"/>
              </a:lnSpc>
              <a:spcBef>
                <a:spcPts val="600"/>
              </a:spcBef>
              <a:buNone/>
            </a:pPr>
            <a:r>
              <a:rPr lang="en-US" altLang="zh-CN" sz="2800" dirty="0" smtClean="0">
                <a:solidFill>
                  <a:srgbClr val="0000CC"/>
                </a:solidFill>
              </a:rPr>
              <a:t>2. </a:t>
            </a:r>
            <a:r>
              <a:rPr lang="zh-CN" altLang="en-US" sz="2800" dirty="0" smtClean="0">
                <a:solidFill>
                  <a:srgbClr val="0000CC"/>
                </a:solidFill>
              </a:rPr>
              <a:t>合金渗碳钢</a:t>
            </a:r>
            <a:endParaRPr lang="zh-CN" altLang="en-US" sz="2800" dirty="0">
              <a:solidFill>
                <a:srgbClr val="0000CC"/>
              </a:solidFill>
            </a:endParaRPr>
          </a:p>
          <a:p>
            <a:pPr marL="990600" lvl="1" indent="-533400" eaLnBrk="1" hangingPunct="1">
              <a:lnSpc>
                <a:spcPct val="110000"/>
              </a:lnSpc>
              <a:spcBef>
                <a:spcPts val="600"/>
              </a:spcBef>
            </a:pPr>
            <a:r>
              <a:rPr lang="zh-CN" altLang="en-US" sz="2400" dirty="0">
                <a:latin typeface="黑体" pitchFamily="2" charset="-122"/>
                <a:ea typeface="黑体" pitchFamily="2" charset="-122"/>
              </a:rPr>
              <a:t>性能特点</a:t>
            </a:r>
          </a:p>
          <a:p>
            <a:pPr marL="1371600" lvl="2" indent="-457200" eaLnBrk="1" hangingPunct="1">
              <a:lnSpc>
                <a:spcPct val="110000"/>
              </a:lnSpc>
              <a:spcBef>
                <a:spcPts val="600"/>
              </a:spcBef>
              <a:buFont typeface="Wingdings" pitchFamily="2" charset="2"/>
              <a:buNone/>
            </a:pPr>
            <a:r>
              <a:rPr lang="zh-CN" altLang="en-US" dirty="0"/>
              <a:t>①表面硬度高</a:t>
            </a:r>
            <a:r>
              <a:rPr lang="en-US" dirty="0"/>
              <a:t>,</a:t>
            </a:r>
            <a:r>
              <a:rPr lang="zh-CN" altLang="en-US" dirty="0"/>
              <a:t>耐磨</a:t>
            </a:r>
            <a:r>
              <a:rPr lang="en-US" dirty="0"/>
              <a:t>,</a:t>
            </a:r>
            <a:r>
              <a:rPr lang="zh-CN" altLang="en-US" dirty="0"/>
              <a:t>抗接触疲劳，且有适当</a:t>
            </a:r>
            <a:r>
              <a:rPr lang="zh-CN" altLang="en-US" dirty="0" smtClean="0"/>
              <a:t>塑性</a:t>
            </a:r>
            <a:r>
              <a:rPr lang="en-US" altLang="zh-CN" dirty="0" smtClean="0"/>
              <a:t>/</a:t>
            </a:r>
            <a:r>
              <a:rPr lang="zh-CN" altLang="en-US" dirty="0" smtClean="0"/>
              <a:t>韧性</a:t>
            </a:r>
            <a:endParaRPr lang="zh-CN" altLang="en-US" dirty="0"/>
          </a:p>
          <a:p>
            <a:pPr marL="1371600" lvl="2" indent="-457200" eaLnBrk="1" hangingPunct="1">
              <a:lnSpc>
                <a:spcPct val="110000"/>
              </a:lnSpc>
              <a:spcBef>
                <a:spcPts val="600"/>
              </a:spcBef>
              <a:buFont typeface="Wingdings" pitchFamily="2" charset="2"/>
              <a:buNone/>
            </a:pPr>
            <a:r>
              <a:rPr lang="zh-CN" altLang="en-US" dirty="0"/>
              <a:t>②心部高韧性和足够强度</a:t>
            </a:r>
          </a:p>
          <a:p>
            <a:pPr marL="1371600" lvl="2" indent="-457200" eaLnBrk="1" hangingPunct="1">
              <a:lnSpc>
                <a:spcPct val="110000"/>
              </a:lnSpc>
              <a:spcBef>
                <a:spcPts val="600"/>
              </a:spcBef>
              <a:buFont typeface="Wingdings" pitchFamily="2" charset="2"/>
              <a:buNone/>
            </a:pPr>
            <a:r>
              <a:rPr lang="zh-CN" altLang="en-US" dirty="0"/>
              <a:t>③良好的热处理工艺性能 </a:t>
            </a:r>
          </a:p>
          <a:p>
            <a:pPr marL="990600" lvl="1" indent="-533400" eaLnBrk="1" hangingPunct="1">
              <a:lnSpc>
                <a:spcPct val="110000"/>
              </a:lnSpc>
              <a:spcBef>
                <a:spcPts val="600"/>
              </a:spcBef>
            </a:pPr>
            <a:r>
              <a:rPr lang="zh-CN" altLang="en-US" sz="2400" dirty="0" smtClean="0">
                <a:latin typeface="黑体" pitchFamily="2" charset="-122"/>
                <a:ea typeface="黑体" pitchFamily="2" charset="-122"/>
              </a:rPr>
              <a:t>成分</a:t>
            </a:r>
            <a:r>
              <a:rPr lang="zh-CN" altLang="en-US" sz="2400" dirty="0">
                <a:latin typeface="黑体" pitchFamily="2" charset="-122"/>
                <a:ea typeface="黑体" pitchFamily="2" charset="-122"/>
              </a:rPr>
              <a:t>特点与合金化原则： </a:t>
            </a:r>
          </a:p>
          <a:p>
            <a:pPr marL="1371600" lvl="2" indent="-457200" eaLnBrk="1" hangingPunct="1">
              <a:lnSpc>
                <a:spcPct val="110000"/>
              </a:lnSpc>
              <a:spcBef>
                <a:spcPts val="600"/>
              </a:spcBef>
              <a:buFont typeface="Wingdings" pitchFamily="2" charset="2"/>
              <a:buNone/>
            </a:pPr>
            <a:r>
              <a:rPr lang="zh-CN" altLang="en-US" dirty="0"/>
              <a:t>①</a:t>
            </a:r>
            <a:r>
              <a:rPr lang="zh-CN" altLang="en-US" dirty="0">
                <a:solidFill>
                  <a:srgbClr val="0000FF"/>
                </a:solidFill>
              </a:rPr>
              <a:t>低</a:t>
            </a:r>
            <a:r>
              <a:rPr lang="en-US" dirty="0">
                <a:solidFill>
                  <a:srgbClr val="0000FF"/>
                </a:solidFill>
              </a:rPr>
              <a:t>C</a:t>
            </a:r>
            <a:r>
              <a:rPr lang="zh-CN" altLang="en-US" dirty="0"/>
              <a:t>：</a:t>
            </a:r>
            <a:r>
              <a:rPr lang="en-US" dirty="0"/>
              <a:t>0.1%</a:t>
            </a:r>
            <a:r>
              <a:rPr lang="zh-CN" altLang="en-US" dirty="0"/>
              <a:t>～</a:t>
            </a:r>
            <a:r>
              <a:rPr lang="en-US" dirty="0"/>
              <a:t>0.25%</a:t>
            </a:r>
            <a:endParaRPr lang="zh-CN" altLang="en-US" dirty="0"/>
          </a:p>
          <a:p>
            <a:pPr marL="1371600" lvl="2" indent="-457200" eaLnBrk="1" hangingPunct="1">
              <a:lnSpc>
                <a:spcPct val="110000"/>
              </a:lnSpc>
              <a:spcBef>
                <a:spcPts val="600"/>
              </a:spcBef>
              <a:buFont typeface="Wingdings" pitchFamily="2" charset="2"/>
              <a:buNone/>
            </a:pPr>
            <a:r>
              <a:rPr lang="en-US" dirty="0"/>
              <a:t>②</a:t>
            </a:r>
            <a:r>
              <a:rPr lang="zh-CN" altLang="en-US" dirty="0"/>
              <a:t>加入</a:t>
            </a:r>
            <a:r>
              <a:rPr lang="zh-CN" altLang="en-US" dirty="0">
                <a:solidFill>
                  <a:srgbClr val="0000FF"/>
                </a:solidFill>
              </a:rPr>
              <a:t>提高淬透性</a:t>
            </a:r>
            <a:r>
              <a:rPr lang="zh-CN" altLang="en-US" dirty="0"/>
              <a:t>元素：</a:t>
            </a:r>
            <a:r>
              <a:rPr lang="en-US" dirty="0"/>
              <a:t>Cr</a:t>
            </a:r>
            <a:r>
              <a:rPr lang="zh-CN" altLang="en-US" dirty="0"/>
              <a:t>，</a:t>
            </a:r>
            <a:r>
              <a:rPr lang="en-US" dirty="0"/>
              <a:t>Ni</a:t>
            </a:r>
            <a:r>
              <a:rPr lang="zh-CN" altLang="en-US" dirty="0"/>
              <a:t>，</a:t>
            </a:r>
            <a:r>
              <a:rPr lang="en-US" dirty="0" err="1"/>
              <a:t>Mn</a:t>
            </a:r>
            <a:r>
              <a:rPr lang="zh-CN" altLang="en-US" dirty="0"/>
              <a:t>，</a:t>
            </a:r>
            <a:r>
              <a:rPr lang="en-US" dirty="0"/>
              <a:t>B</a:t>
            </a:r>
            <a:endParaRPr lang="zh-CN" altLang="en-US" dirty="0"/>
          </a:p>
          <a:p>
            <a:pPr marL="1371600" lvl="2" indent="-457200" eaLnBrk="1" hangingPunct="1">
              <a:lnSpc>
                <a:spcPct val="110000"/>
              </a:lnSpc>
              <a:spcBef>
                <a:spcPts val="600"/>
              </a:spcBef>
              <a:buFont typeface="Wingdings" pitchFamily="2" charset="2"/>
              <a:buNone/>
            </a:pPr>
            <a:r>
              <a:rPr lang="en-US" dirty="0"/>
              <a:t>③</a:t>
            </a:r>
            <a:r>
              <a:rPr lang="zh-CN" altLang="en-US" dirty="0"/>
              <a:t>加入</a:t>
            </a:r>
            <a:r>
              <a:rPr lang="en-US" dirty="0"/>
              <a:t>Mo</a:t>
            </a:r>
            <a:r>
              <a:rPr lang="zh-CN" altLang="en-US" dirty="0"/>
              <a:t>、</a:t>
            </a:r>
            <a:r>
              <a:rPr lang="en-US" dirty="0"/>
              <a:t>W</a:t>
            </a:r>
            <a:r>
              <a:rPr lang="zh-CN" altLang="en-US" dirty="0"/>
              <a:t>、</a:t>
            </a:r>
            <a:r>
              <a:rPr lang="en-US" dirty="0"/>
              <a:t>V</a:t>
            </a:r>
            <a:r>
              <a:rPr lang="zh-CN" altLang="en-US" dirty="0"/>
              <a:t>、</a:t>
            </a:r>
            <a:r>
              <a:rPr lang="en-US" dirty="0" err="1"/>
              <a:t>Nb</a:t>
            </a:r>
            <a:r>
              <a:rPr lang="zh-CN" altLang="en-US" dirty="0"/>
              <a:t>、</a:t>
            </a:r>
            <a:r>
              <a:rPr lang="en-US" dirty="0"/>
              <a:t>Ti</a:t>
            </a:r>
            <a:r>
              <a:rPr lang="zh-CN" altLang="en-US" dirty="0" smtClean="0"/>
              <a:t>等</a:t>
            </a:r>
            <a:endParaRPr lang="en-US" altLang="zh-CN" dirty="0" smtClean="0"/>
          </a:p>
          <a:p>
            <a:pPr marL="1828800" lvl="3" indent="-457200" eaLnBrk="1" hangingPunct="1">
              <a:lnSpc>
                <a:spcPct val="110000"/>
              </a:lnSpc>
              <a:spcBef>
                <a:spcPts val="600"/>
              </a:spcBef>
              <a:buClr>
                <a:srgbClr val="7030A0"/>
              </a:buClr>
            </a:pPr>
            <a:r>
              <a:rPr lang="zh-CN" altLang="en-US" dirty="0" smtClean="0"/>
              <a:t>阻碍</a:t>
            </a:r>
            <a:r>
              <a:rPr lang="en-US" dirty="0"/>
              <a:t>A</a:t>
            </a:r>
            <a:r>
              <a:rPr lang="zh-CN" altLang="en-US" dirty="0"/>
              <a:t>晶粒</a:t>
            </a:r>
            <a:r>
              <a:rPr lang="zh-CN" altLang="en-US" dirty="0" smtClean="0"/>
              <a:t>长大（</a:t>
            </a:r>
            <a:r>
              <a:rPr lang="zh-CN" altLang="en-US" dirty="0" smtClean="0">
                <a:solidFill>
                  <a:srgbClr val="0000FF"/>
                </a:solidFill>
              </a:rPr>
              <a:t>细化晶粒</a:t>
            </a:r>
            <a:r>
              <a:rPr lang="zh-CN" altLang="en-US" dirty="0" smtClean="0"/>
              <a:t>）</a:t>
            </a:r>
            <a:endParaRPr lang="en-US" altLang="zh-CN" dirty="0" smtClean="0"/>
          </a:p>
          <a:p>
            <a:pPr marL="1828800" lvl="3" indent="-457200" eaLnBrk="1" hangingPunct="1">
              <a:lnSpc>
                <a:spcPct val="110000"/>
              </a:lnSpc>
              <a:spcBef>
                <a:spcPts val="600"/>
              </a:spcBef>
              <a:buClr>
                <a:srgbClr val="7030A0"/>
              </a:buClr>
            </a:pPr>
            <a:r>
              <a:rPr lang="zh-CN" altLang="en-US" dirty="0" smtClean="0"/>
              <a:t>形成</a:t>
            </a:r>
            <a:r>
              <a:rPr lang="zh-CN" altLang="en-US" dirty="0"/>
              <a:t>ｋ</a:t>
            </a:r>
            <a:r>
              <a:rPr lang="en-US" dirty="0"/>
              <a:t>(</a:t>
            </a:r>
            <a:r>
              <a:rPr lang="zh-CN" altLang="en-US" dirty="0"/>
              <a:t>碳化物</a:t>
            </a:r>
            <a:r>
              <a:rPr lang="en-US" dirty="0"/>
              <a:t>)</a:t>
            </a:r>
            <a:r>
              <a:rPr lang="zh-CN" altLang="en-US" dirty="0"/>
              <a:t>提高耐磨性</a:t>
            </a:r>
          </a:p>
          <a:p>
            <a:pPr marL="1371600" lvl="2" indent="-457200" eaLnBrk="1" hangingPunct="1">
              <a:lnSpc>
                <a:spcPct val="110000"/>
              </a:lnSpc>
              <a:spcBef>
                <a:spcPts val="600"/>
              </a:spcBef>
              <a:buFont typeface="Wingdings" pitchFamily="2" charset="2"/>
              <a:buNone/>
            </a:pPr>
            <a:r>
              <a:rPr lang="zh-CN" altLang="en-US" dirty="0"/>
              <a:t>④</a:t>
            </a:r>
            <a:r>
              <a:rPr lang="en-US" dirty="0"/>
              <a:t>Ni</a:t>
            </a:r>
            <a:r>
              <a:rPr lang="zh-CN" altLang="en-US" dirty="0"/>
              <a:t>增加渗层塑、韧性 </a:t>
            </a:r>
          </a:p>
        </p:txBody>
      </p:sp>
      <p:sp>
        <p:nvSpPr>
          <p:cNvPr id="3" name="右弧形箭头 2"/>
          <p:cNvSpPr/>
          <p:nvPr/>
        </p:nvSpPr>
        <p:spPr bwMode="auto">
          <a:xfrm rot="10800000">
            <a:off x="827431" y="1988990"/>
            <a:ext cx="432197" cy="1656034"/>
          </a:xfrm>
          <a:prstGeom prst="curved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itchFamily="34" charset="0"/>
              <a:ea typeface="宋体" pitchFamily="2" charset="-122"/>
            </a:endParaRPr>
          </a:p>
        </p:txBody>
      </p:sp>
      <p:sp>
        <p:nvSpPr>
          <p:cNvPr id="4" name="右弧形箭头 3"/>
          <p:cNvSpPr/>
          <p:nvPr/>
        </p:nvSpPr>
        <p:spPr bwMode="auto">
          <a:xfrm rot="10800000">
            <a:off x="755401" y="1988990"/>
            <a:ext cx="504230" cy="2160089"/>
          </a:xfrm>
          <a:prstGeom prst="curvedLeftArrow">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itchFamily="34" charset="0"/>
              <a:ea typeface="宋体" pitchFamily="2" charset="-122"/>
            </a:endParaRPr>
          </a:p>
        </p:txBody>
      </p:sp>
      <p:sp>
        <p:nvSpPr>
          <p:cNvPr id="5" name="右弧形箭头 4"/>
          <p:cNvSpPr/>
          <p:nvPr/>
        </p:nvSpPr>
        <p:spPr bwMode="auto">
          <a:xfrm rot="10800000">
            <a:off x="683367" y="1556792"/>
            <a:ext cx="576263" cy="2592288"/>
          </a:xfrm>
          <a:prstGeom prst="curvedLeftArrow">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itchFamily="34" charset="0"/>
              <a:ea typeface="宋体" pitchFamily="2" charset="-122"/>
            </a:endParaRPr>
          </a:p>
        </p:txBody>
      </p:sp>
      <p:sp>
        <p:nvSpPr>
          <p:cNvPr id="6" name="左弧形箭头 5"/>
          <p:cNvSpPr/>
          <p:nvPr/>
        </p:nvSpPr>
        <p:spPr bwMode="auto">
          <a:xfrm rot="9996190">
            <a:off x="5148811" y="2520663"/>
            <a:ext cx="485865" cy="2072369"/>
          </a:xfrm>
          <a:prstGeom prst="curvedRightArrow">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itchFamily="34" charset="0"/>
              <a:ea typeface="宋体" pitchFamily="2" charset="-122"/>
            </a:endParaRPr>
          </a:p>
        </p:txBody>
      </p:sp>
      <p:sp>
        <p:nvSpPr>
          <p:cNvPr id="7" name="左弧形箭头 6"/>
          <p:cNvSpPr/>
          <p:nvPr/>
        </p:nvSpPr>
        <p:spPr bwMode="auto">
          <a:xfrm rot="12148627">
            <a:off x="6840450" y="2007371"/>
            <a:ext cx="959397" cy="4191741"/>
          </a:xfrm>
          <a:prstGeom prst="curvedRightArrow">
            <a:avLst>
              <a:gd name="adj1" fmla="val 10638"/>
              <a:gd name="adj2" fmla="val 30027"/>
              <a:gd name="adj3" fmla="val 18900"/>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itchFamily="34" charset="0"/>
              <a:ea typeface="宋体" pitchFamily="2" charset="-122"/>
            </a:endParaRPr>
          </a:p>
        </p:txBody>
      </p:sp>
      <p:sp>
        <p:nvSpPr>
          <p:cNvPr id="8" name="矩形 7"/>
          <p:cNvSpPr/>
          <p:nvPr/>
        </p:nvSpPr>
        <p:spPr>
          <a:xfrm>
            <a:off x="5724128" y="908720"/>
            <a:ext cx="2736304" cy="461665"/>
          </a:xfrm>
          <a:prstGeom prst="rect">
            <a:avLst/>
          </a:prstGeom>
          <a:solidFill>
            <a:schemeClr val="bg2">
              <a:lumMod val="20000"/>
              <a:lumOff val="80000"/>
            </a:schemeClr>
          </a:solidFill>
          <a:ln>
            <a:solidFill>
              <a:srgbClr val="C00000"/>
            </a:solidFill>
          </a:ln>
        </p:spPr>
        <p:txBody>
          <a:bodyPr wrap="square">
            <a:spAutoFit/>
          </a:bodyPr>
          <a:lstStyle/>
          <a:p>
            <a:pPr marL="990600" lvl="1" indent="-533400">
              <a:spcBef>
                <a:spcPct val="20000"/>
              </a:spcBef>
              <a:buClr>
                <a:srgbClr val="0000FF"/>
              </a:buClr>
            </a:pPr>
            <a:r>
              <a:rPr lang="zh-CN" altLang="en-US" sz="2400" b="1" kern="0" dirty="0" smtClean="0">
                <a:solidFill>
                  <a:srgbClr val="0000FF"/>
                </a:solidFill>
                <a:latin typeface="黑体" pitchFamily="2" charset="-122"/>
                <a:ea typeface="黑体" pitchFamily="2" charset="-122"/>
                <a:sym typeface="华文细黑" pitchFamily="2" charset="-122"/>
              </a:rPr>
              <a:t>→</a:t>
            </a:r>
            <a:r>
              <a:rPr lang="zh-CN" altLang="en-US" sz="2400" b="1" kern="0" dirty="0" smtClean="0">
                <a:solidFill>
                  <a:srgbClr val="0000FF"/>
                </a:solidFill>
                <a:latin typeface="黑体" pitchFamily="2" charset="-122"/>
                <a:ea typeface="黑体" pitchFamily="2" charset="-122"/>
              </a:rPr>
              <a:t>渗碳处理</a:t>
            </a:r>
            <a:endParaRPr lang="zh-CN" altLang="en-US" sz="2400" b="1" kern="0" dirty="0">
              <a:solidFill>
                <a:srgbClr val="0000FF"/>
              </a:solidFill>
              <a:latin typeface="黑体" pitchFamily="2" charset="-122"/>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5058">
                                            <p:txEl>
                                              <p:pRg st="2" end="2"/>
                                            </p:txEl>
                                          </p:spTgt>
                                        </p:tgtEl>
                                        <p:attrNameLst>
                                          <p:attrName>style.visibility</p:attrName>
                                        </p:attrNameLst>
                                      </p:cBhvr>
                                      <p:to>
                                        <p:strVal val="visible"/>
                                      </p:to>
                                    </p:set>
                                    <p:animEffect transition="in" filter="blinds(horizontal)">
                                      <p:cBhvr>
                                        <p:cTn id="7" dur="500"/>
                                        <p:tgtEl>
                                          <p:spTgt spid="45058">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5058">
                                            <p:txEl>
                                              <p:pRg st="3" end="3"/>
                                            </p:txEl>
                                          </p:spTgt>
                                        </p:tgtEl>
                                        <p:attrNameLst>
                                          <p:attrName>style.visibility</p:attrName>
                                        </p:attrNameLst>
                                      </p:cBhvr>
                                      <p:to>
                                        <p:strVal val="visible"/>
                                      </p:to>
                                    </p:set>
                                    <p:animEffect transition="in" filter="blinds(horizontal)">
                                      <p:cBhvr>
                                        <p:cTn id="10" dur="500"/>
                                        <p:tgtEl>
                                          <p:spTgt spid="45058">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5058">
                                            <p:txEl>
                                              <p:pRg st="4" end="4"/>
                                            </p:txEl>
                                          </p:spTgt>
                                        </p:tgtEl>
                                        <p:attrNameLst>
                                          <p:attrName>style.visibility</p:attrName>
                                        </p:attrNameLst>
                                      </p:cBhvr>
                                      <p:to>
                                        <p:strVal val="visible"/>
                                      </p:to>
                                    </p:set>
                                    <p:animEffect transition="in" filter="blinds(horizontal)">
                                      <p:cBhvr>
                                        <p:cTn id="13" dur="500"/>
                                        <p:tgtEl>
                                          <p:spTgt spid="45058">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45058">
                                            <p:txEl>
                                              <p:pRg st="5" end="5"/>
                                            </p:txEl>
                                          </p:spTgt>
                                        </p:tgtEl>
                                        <p:attrNameLst>
                                          <p:attrName>style.visibility</p:attrName>
                                        </p:attrNameLst>
                                      </p:cBhvr>
                                      <p:to>
                                        <p:strVal val="visible"/>
                                      </p:to>
                                    </p:set>
                                    <p:animEffect transition="in" filter="box(in)">
                                      <p:cBhvr>
                                        <p:cTn id="23" dur="500"/>
                                        <p:tgtEl>
                                          <p:spTgt spid="45058">
                                            <p:txEl>
                                              <p:pRg st="5" end="5"/>
                                            </p:txEl>
                                          </p:spTgt>
                                        </p:tgtEl>
                                      </p:cBhvr>
                                    </p:animEffect>
                                  </p:childTnLst>
                                </p:cTn>
                              </p:par>
                              <p:par>
                                <p:cTn id="24" presetID="4" presetClass="entr" presetSubtype="16" fill="hold" nodeType="withEffect">
                                  <p:stCondLst>
                                    <p:cond delay="0"/>
                                  </p:stCondLst>
                                  <p:childTnLst>
                                    <p:set>
                                      <p:cBhvr>
                                        <p:cTn id="25" dur="1" fill="hold">
                                          <p:stCondLst>
                                            <p:cond delay="0"/>
                                          </p:stCondLst>
                                        </p:cTn>
                                        <p:tgtEl>
                                          <p:spTgt spid="45058">
                                            <p:txEl>
                                              <p:pRg st="6" end="6"/>
                                            </p:txEl>
                                          </p:spTgt>
                                        </p:tgtEl>
                                        <p:attrNameLst>
                                          <p:attrName>style.visibility</p:attrName>
                                        </p:attrNameLst>
                                      </p:cBhvr>
                                      <p:to>
                                        <p:strVal val="visible"/>
                                      </p:to>
                                    </p:set>
                                    <p:animEffect transition="in" filter="box(in)">
                                      <p:cBhvr>
                                        <p:cTn id="26" dur="500"/>
                                        <p:tgtEl>
                                          <p:spTgt spid="45058">
                                            <p:txEl>
                                              <p:pRg st="6" end="6"/>
                                            </p:txEl>
                                          </p:spTgt>
                                        </p:tgtEl>
                                      </p:cBhvr>
                                    </p:animEffect>
                                  </p:childTnLst>
                                </p:cTn>
                              </p:par>
                            </p:childTnLst>
                          </p:cTn>
                        </p:par>
                        <p:par>
                          <p:cTn id="27" fill="hold">
                            <p:stCondLst>
                              <p:cond delay="500"/>
                            </p:stCondLst>
                            <p:childTnLst>
                              <p:par>
                                <p:cTn id="28" presetID="3" presetClass="entr" presetSubtype="10" fill="hold" grpId="0"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blinds(horizontal)">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nodeType="clickEffect">
                                  <p:stCondLst>
                                    <p:cond delay="0"/>
                                  </p:stCondLst>
                                  <p:childTnLst>
                                    <p:set>
                                      <p:cBhvr>
                                        <p:cTn id="34" dur="1" fill="hold">
                                          <p:stCondLst>
                                            <p:cond delay="0"/>
                                          </p:stCondLst>
                                        </p:cTn>
                                        <p:tgtEl>
                                          <p:spTgt spid="45058">
                                            <p:txEl>
                                              <p:pRg st="7" end="7"/>
                                            </p:txEl>
                                          </p:spTgt>
                                        </p:tgtEl>
                                        <p:attrNameLst>
                                          <p:attrName>style.visibility</p:attrName>
                                        </p:attrNameLst>
                                      </p:cBhvr>
                                      <p:to>
                                        <p:strVal val="visible"/>
                                      </p:to>
                                    </p:set>
                                    <p:animEffect transition="in" filter="box(in)">
                                      <p:cBhvr>
                                        <p:cTn id="35" dur="500"/>
                                        <p:tgtEl>
                                          <p:spTgt spid="45058">
                                            <p:txEl>
                                              <p:pRg st="7" end="7"/>
                                            </p:txEl>
                                          </p:spTgt>
                                        </p:tgtEl>
                                      </p:cBhvr>
                                    </p:animEffect>
                                  </p:childTnLst>
                                </p:cTn>
                              </p:par>
                            </p:childTnLst>
                          </p:cTn>
                        </p:par>
                        <p:par>
                          <p:cTn id="36" fill="hold">
                            <p:stCondLst>
                              <p:cond delay="500"/>
                            </p:stCondLst>
                            <p:childTnLst>
                              <p:par>
                                <p:cTn id="37" presetID="3" presetClass="entr" presetSubtype="10"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blinds(horizontal)">
                                      <p:cBhvr>
                                        <p:cTn id="39" dur="500"/>
                                        <p:tgtEl>
                                          <p:spTgt spid="4"/>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blinds(horizontal)">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45058">
                                            <p:txEl>
                                              <p:pRg st="8" end="8"/>
                                            </p:txEl>
                                          </p:spTgt>
                                        </p:tgtEl>
                                        <p:attrNameLst>
                                          <p:attrName>style.visibility</p:attrName>
                                        </p:attrNameLst>
                                      </p:cBhvr>
                                      <p:to>
                                        <p:strVal val="visible"/>
                                      </p:to>
                                    </p:set>
                                    <p:animEffect transition="in" filter="box(in)">
                                      <p:cBhvr>
                                        <p:cTn id="47" dur="500"/>
                                        <p:tgtEl>
                                          <p:spTgt spid="45058">
                                            <p:txEl>
                                              <p:pRg st="8" end="8"/>
                                            </p:txEl>
                                          </p:spTgt>
                                        </p:tgtEl>
                                      </p:cBhvr>
                                    </p:animEffect>
                                  </p:childTnLst>
                                </p:cTn>
                              </p:par>
                              <p:par>
                                <p:cTn id="48" presetID="4" presetClass="entr" presetSubtype="16" fill="hold" nodeType="withEffect">
                                  <p:stCondLst>
                                    <p:cond delay="0"/>
                                  </p:stCondLst>
                                  <p:childTnLst>
                                    <p:set>
                                      <p:cBhvr>
                                        <p:cTn id="49" dur="1" fill="hold">
                                          <p:stCondLst>
                                            <p:cond delay="0"/>
                                          </p:stCondLst>
                                        </p:cTn>
                                        <p:tgtEl>
                                          <p:spTgt spid="45058">
                                            <p:txEl>
                                              <p:pRg st="9" end="9"/>
                                            </p:txEl>
                                          </p:spTgt>
                                        </p:tgtEl>
                                        <p:attrNameLst>
                                          <p:attrName>style.visibility</p:attrName>
                                        </p:attrNameLst>
                                      </p:cBhvr>
                                      <p:to>
                                        <p:strVal val="visible"/>
                                      </p:to>
                                    </p:set>
                                    <p:animEffect transition="in" filter="box(in)">
                                      <p:cBhvr>
                                        <p:cTn id="50" dur="500"/>
                                        <p:tgtEl>
                                          <p:spTgt spid="45058">
                                            <p:txEl>
                                              <p:pRg st="9" end="9"/>
                                            </p:txEl>
                                          </p:spTgt>
                                        </p:tgtEl>
                                      </p:cBhvr>
                                    </p:animEffect>
                                  </p:childTnLst>
                                </p:cTn>
                              </p:par>
                              <p:par>
                                <p:cTn id="51" presetID="4" presetClass="entr" presetSubtype="16" fill="hold" nodeType="withEffect">
                                  <p:stCondLst>
                                    <p:cond delay="0"/>
                                  </p:stCondLst>
                                  <p:childTnLst>
                                    <p:set>
                                      <p:cBhvr>
                                        <p:cTn id="52" dur="1" fill="hold">
                                          <p:stCondLst>
                                            <p:cond delay="0"/>
                                          </p:stCondLst>
                                        </p:cTn>
                                        <p:tgtEl>
                                          <p:spTgt spid="45058">
                                            <p:txEl>
                                              <p:pRg st="10" end="10"/>
                                            </p:txEl>
                                          </p:spTgt>
                                        </p:tgtEl>
                                        <p:attrNameLst>
                                          <p:attrName>style.visibility</p:attrName>
                                        </p:attrNameLst>
                                      </p:cBhvr>
                                      <p:to>
                                        <p:strVal val="visible"/>
                                      </p:to>
                                    </p:set>
                                    <p:animEffect transition="in" filter="box(in)">
                                      <p:cBhvr>
                                        <p:cTn id="53" dur="500"/>
                                        <p:tgtEl>
                                          <p:spTgt spid="45058">
                                            <p:txEl>
                                              <p:pRg st="10" end="10"/>
                                            </p:txEl>
                                          </p:spTgt>
                                        </p:tgtEl>
                                      </p:cBhvr>
                                    </p:animEffect>
                                  </p:childTnLst>
                                </p:cTn>
                              </p:par>
                            </p:childTnLst>
                          </p:cTn>
                        </p:par>
                        <p:par>
                          <p:cTn id="54" fill="hold">
                            <p:stCondLst>
                              <p:cond delay="500"/>
                            </p:stCondLst>
                            <p:childTnLst>
                              <p:par>
                                <p:cTn id="55" presetID="3" presetClass="entr" presetSubtype="10" fill="hold" grpId="0" nodeType="after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blinds(horizontal)">
                                      <p:cBhvr>
                                        <p:cTn id="57" dur="500"/>
                                        <p:tgtEl>
                                          <p:spTgt spid="6"/>
                                        </p:tgtEl>
                                      </p:cBhvr>
                                    </p:animEffect>
                                  </p:childTnLst>
                                </p:cTn>
                              </p:par>
                            </p:childTnLst>
                          </p:cTn>
                        </p:par>
                        <p:par>
                          <p:cTn id="58" fill="hold">
                            <p:stCondLst>
                              <p:cond delay="1000"/>
                            </p:stCondLst>
                            <p:childTnLst>
                              <p:par>
                                <p:cTn id="59" presetID="4" presetClass="entr" presetSubtype="16" fill="hold" nodeType="afterEffect">
                                  <p:stCondLst>
                                    <p:cond delay="0"/>
                                  </p:stCondLst>
                                  <p:childTnLst>
                                    <p:set>
                                      <p:cBhvr>
                                        <p:cTn id="60" dur="1" fill="hold">
                                          <p:stCondLst>
                                            <p:cond delay="0"/>
                                          </p:stCondLst>
                                        </p:cTn>
                                        <p:tgtEl>
                                          <p:spTgt spid="45058">
                                            <p:txEl>
                                              <p:pRg st="11" end="11"/>
                                            </p:txEl>
                                          </p:spTgt>
                                        </p:tgtEl>
                                        <p:attrNameLst>
                                          <p:attrName>style.visibility</p:attrName>
                                        </p:attrNameLst>
                                      </p:cBhvr>
                                      <p:to>
                                        <p:strVal val="visible"/>
                                      </p:to>
                                    </p:set>
                                    <p:animEffect transition="in" filter="box(in)">
                                      <p:cBhvr>
                                        <p:cTn id="61" dur="500"/>
                                        <p:tgtEl>
                                          <p:spTgt spid="45058">
                                            <p:txEl>
                                              <p:pRg st="11" end="11"/>
                                            </p:txEl>
                                          </p:spTgt>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blinds(horizontal)">
                                      <p:cBhvr>
                                        <p:cTn id="6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5" name="Picture 5"/>
          <p:cNvPicPr>
            <a:picLocks noChangeAspect="1" noChangeArrowheads="1"/>
          </p:cNvPicPr>
          <p:nvPr/>
        </p:nvPicPr>
        <p:blipFill>
          <a:blip r:embed="rId2" cstate="print"/>
          <a:srcRect/>
          <a:stretch>
            <a:fillRect/>
          </a:stretch>
        </p:blipFill>
        <p:spPr bwMode="auto">
          <a:xfrm>
            <a:off x="7236296" y="360288"/>
            <a:ext cx="1835696" cy="2276624"/>
          </a:xfrm>
          <a:prstGeom prst="rect">
            <a:avLst/>
          </a:prstGeom>
          <a:noFill/>
          <a:ln w="9525" cmpd="sng">
            <a:noFill/>
            <a:miter lim="800000"/>
            <a:headEnd/>
            <a:tailEnd/>
          </a:ln>
        </p:spPr>
      </p:pic>
      <p:sp>
        <p:nvSpPr>
          <p:cNvPr id="13" name="矩形 12"/>
          <p:cNvSpPr/>
          <p:nvPr/>
        </p:nvSpPr>
        <p:spPr>
          <a:xfrm>
            <a:off x="395536" y="2197313"/>
            <a:ext cx="8496944" cy="3711785"/>
          </a:xfrm>
          <a:prstGeom prst="rect">
            <a:avLst/>
          </a:prstGeom>
        </p:spPr>
        <p:txBody>
          <a:bodyPr wrap="square">
            <a:spAutoFit/>
          </a:bodyPr>
          <a:lstStyle/>
          <a:p>
            <a:pPr marL="914400" lvl="1" indent="-457200">
              <a:lnSpc>
                <a:spcPct val="120000"/>
              </a:lnSpc>
              <a:spcBef>
                <a:spcPts val="0"/>
              </a:spcBef>
              <a:buClr>
                <a:schemeClr val="tx1"/>
              </a:buClr>
              <a:buFont typeface="+mj-ea"/>
              <a:buAutoNum type="circleNumDbPlain"/>
            </a:pPr>
            <a:r>
              <a:rPr lang="zh-CN" altLang="en-US" sz="2400" b="1" kern="0" dirty="0" smtClean="0">
                <a:solidFill>
                  <a:srgbClr val="000000"/>
                </a:solidFill>
                <a:latin typeface="黑体" pitchFamily="2" charset="-122"/>
                <a:ea typeface="黑体" pitchFamily="2" charset="-122"/>
              </a:rPr>
              <a:t>低淬透性</a:t>
            </a:r>
            <a:r>
              <a:rPr lang="zh-CN" altLang="en-US" sz="2400" b="1" kern="0" dirty="0" smtClean="0">
                <a:solidFill>
                  <a:srgbClr val="000000"/>
                </a:solidFill>
                <a:latin typeface="楷体_GB2312" pitchFamily="49" charset="-122"/>
                <a:ea typeface="楷体_GB2312" pitchFamily="49" charset="-122"/>
              </a:rPr>
              <a:t>（</a:t>
            </a:r>
            <a:r>
              <a:rPr lang="en-US" altLang="zh-CN" sz="2400" b="1" kern="0" dirty="0" smtClean="0">
                <a:solidFill>
                  <a:srgbClr val="000000"/>
                </a:solidFill>
                <a:latin typeface="楷体_GB2312" pitchFamily="49" charset="-122"/>
                <a:ea typeface="楷体_GB2312" pitchFamily="49" charset="-122"/>
              </a:rPr>
              <a:t>800-</a:t>
            </a:r>
            <a:r>
              <a:rPr lang="en-US" altLang="zh-CN" sz="2400" b="1" kern="0" dirty="0" err="1" smtClean="0">
                <a:solidFill>
                  <a:srgbClr val="000000"/>
                </a:solidFill>
                <a:latin typeface="楷体_GB2312" pitchFamily="49" charset="-122"/>
                <a:ea typeface="楷体_GB2312" pitchFamily="49" charset="-122"/>
              </a:rPr>
              <a:t>1000MN</a:t>
            </a:r>
            <a:r>
              <a:rPr lang="en-US" altLang="zh-CN" sz="2400" b="1" kern="0" dirty="0" smtClean="0">
                <a:solidFill>
                  <a:srgbClr val="000000"/>
                </a:solidFill>
                <a:latin typeface="楷体_GB2312" pitchFamily="49" charset="-122"/>
                <a:ea typeface="楷体_GB2312" pitchFamily="49" charset="-122"/>
              </a:rPr>
              <a:t>/</a:t>
            </a:r>
            <a:r>
              <a:rPr lang="en-US" altLang="zh-CN" sz="2400" b="1" kern="0" dirty="0" err="1" smtClean="0">
                <a:solidFill>
                  <a:srgbClr val="000000"/>
                </a:solidFill>
                <a:latin typeface="楷体_GB2312" pitchFamily="49" charset="-122"/>
                <a:ea typeface="楷体_GB2312" pitchFamily="49" charset="-122"/>
              </a:rPr>
              <a:t>m</a:t>
            </a:r>
            <a:r>
              <a:rPr lang="en-US" altLang="zh-CN" sz="2400" b="1" kern="0" baseline="30000" dirty="0" err="1" smtClean="0">
                <a:solidFill>
                  <a:srgbClr val="000000"/>
                </a:solidFill>
                <a:latin typeface="楷体_GB2312" pitchFamily="49" charset="-122"/>
                <a:ea typeface="楷体_GB2312" pitchFamily="49" charset="-122"/>
              </a:rPr>
              <a:t>2</a:t>
            </a:r>
            <a:r>
              <a:rPr lang="zh-CN" altLang="en-US" sz="2400" b="1" kern="0" dirty="0" smtClean="0">
                <a:solidFill>
                  <a:srgbClr val="000000"/>
                </a:solidFill>
                <a:latin typeface="楷体_GB2312" pitchFamily="49" charset="-122"/>
                <a:ea typeface="楷体_GB2312" pitchFamily="49" charset="-122"/>
              </a:rPr>
              <a:t>）</a:t>
            </a:r>
            <a:r>
              <a:rPr lang="en-US" altLang="zh-CN" sz="2400" b="1" kern="0" dirty="0" smtClean="0">
                <a:solidFill>
                  <a:srgbClr val="000000"/>
                </a:solidFill>
                <a:latin typeface="楷体_GB2312" pitchFamily="49" charset="-122"/>
                <a:ea typeface="楷体_GB2312" pitchFamily="49" charset="-122"/>
              </a:rPr>
              <a:t>:</a:t>
            </a:r>
            <a:endParaRPr lang="zh-CN" altLang="en-US" sz="2400" b="1" kern="0" dirty="0" smtClean="0">
              <a:solidFill>
                <a:srgbClr val="000000"/>
              </a:solidFill>
              <a:latin typeface="楷体_GB2312" pitchFamily="49" charset="-122"/>
              <a:ea typeface="楷体_GB2312" pitchFamily="49" charset="-122"/>
            </a:endParaRPr>
          </a:p>
          <a:p>
            <a:pPr marL="1143000" lvl="2" indent="-228600">
              <a:lnSpc>
                <a:spcPct val="120000"/>
              </a:lnSpc>
              <a:spcBef>
                <a:spcPts val="0"/>
              </a:spcBef>
              <a:buClr>
                <a:srgbClr val="7030A0"/>
              </a:buClr>
              <a:buFont typeface="Wingdings" pitchFamily="2" charset="2"/>
              <a:buChar char="Ø"/>
            </a:pPr>
            <a:r>
              <a:rPr lang="en-US" altLang="zh-CN" sz="2400" b="1" kern="0" dirty="0" err="1" smtClean="0">
                <a:solidFill>
                  <a:srgbClr val="000000"/>
                </a:solidFill>
                <a:latin typeface="楷体_GB2312" pitchFamily="49" charset="-122"/>
                <a:ea typeface="楷体_GB2312" pitchFamily="49" charset="-122"/>
              </a:rPr>
              <a:t>20Cr</a:t>
            </a:r>
            <a:r>
              <a:rPr lang="en-US" altLang="zh-CN" sz="2400" b="1" kern="0" dirty="0" smtClean="0">
                <a:solidFill>
                  <a:srgbClr val="000000"/>
                </a:solidFill>
                <a:latin typeface="楷体_GB2312" pitchFamily="49" charset="-122"/>
                <a:ea typeface="楷体_GB2312" pitchFamily="49" charset="-122"/>
              </a:rPr>
              <a:t>——</a:t>
            </a:r>
            <a:r>
              <a:rPr lang="zh-CN" altLang="en-US" sz="2400" b="1" kern="0" dirty="0" smtClean="0">
                <a:solidFill>
                  <a:srgbClr val="0000FF"/>
                </a:solidFill>
                <a:latin typeface="楷体_GB2312" pitchFamily="49" charset="-122"/>
                <a:ea typeface="楷体_GB2312" pitchFamily="49" charset="-122"/>
              </a:rPr>
              <a:t>冲击载荷小的耐磨件</a:t>
            </a:r>
            <a:r>
              <a:rPr lang="en-US" altLang="zh-CN" sz="2400" b="1" kern="0" dirty="0" smtClean="0">
                <a:solidFill>
                  <a:srgbClr val="000000"/>
                </a:solidFill>
                <a:latin typeface="楷体_GB2312" pitchFamily="49" charset="-122"/>
                <a:ea typeface="楷体_GB2312" pitchFamily="49" charset="-122"/>
              </a:rPr>
              <a:t>,</a:t>
            </a:r>
            <a:r>
              <a:rPr lang="en-US" altLang="zh-CN" sz="2400" b="1" kern="0" dirty="0" smtClean="0">
                <a:solidFill>
                  <a:srgbClr val="000000"/>
                </a:solidFill>
                <a:latin typeface="楷体_GB2312" pitchFamily="49" charset="-122"/>
                <a:ea typeface="楷体_GB2312" pitchFamily="49" charset="-122"/>
              </a:rPr>
              <a:t> </a:t>
            </a:r>
            <a:r>
              <a:rPr lang="zh-CN" altLang="en-US" sz="2400" b="1" kern="0" dirty="0" smtClean="0">
                <a:solidFill>
                  <a:srgbClr val="000000"/>
                </a:solidFill>
                <a:latin typeface="楷体_GB2312" pitchFamily="49" charset="-122"/>
                <a:ea typeface="楷体_GB2312" pitchFamily="49" charset="-122"/>
              </a:rPr>
              <a:t>如</a:t>
            </a:r>
            <a:r>
              <a:rPr lang="zh-CN" altLang="en-US" sz="2400" b="1" kern="0" dirty="0" smtClean="0">
                <a:solidFill>
                  <a:srgbClr val="000000"/>
                </a:solidFill>
                <a:latin typeface="楷体_GB2312" pitchFamily="49" charset="-122"/>
                <a:ea typeface="楷体_GB2312" pitchFamily="49" charset="-122"/>
              </a:rPr>
              <a:t>小轴</a:t>
            </a:r>
            <a:r>
              <a:rPr lang="en-US" altLang="zh-CN" sz="2400" b="1" kern="0" dirty="0" smtClean="0">
                <a:solidFill>
                  <a:srgbClr val="000000"/>
                </a:solidFill>
                <a:latin typeface="楷体_GB2312" pitchFamily="49" charset="-122"/>
                <a:ea typeface="楷体_GB2312" pitchFamily="49" charset="-122"/>
              </a:rPr>
              <a:t>,</a:t>
            </a:r>
            <a:r>
              <a:rPr lang="zh-CN" altLang="en-US" sz="2400" b="1" kern="0" dirty="0" smtClean="0">
                <a:solidFill>
                  <a:srgbClr val="000000"/>
                </a:solidFill>
                <a:latin typeface="楷体_GB2312" pitchFamily="49" charset="-122"/>
                <a:ea typeface="楷体_GB2312" pitchFamily="49" charset="-122"/>
              </a:rPr>
              <a:t>小齿轮等</a:t>
            </a:r>
            <a:r>
              <a:rPr lang="en-US" altLang="zh-CN" sz="2400" b="1" kern="0" dirty="0" smtClean="0">
                <a:solidFill>
                  <a:srgbClr val="000000"/>
                </a:solidFill>
                <a:latin typeface="楷体_GB2312" pitchFamily="49" charset="-122"/>
                <a:ea typeface="楷体_GB2312" pitchFamily="49" charset="-122"/>
              </a:rPr>
              <a:t>. </a:t>
            </a:r>
            <a:endParaRPr lang="zh-CN" altLang="en-US" sz="2400" b="1" kern="0" dirty="0" smtClean="0">
              <a:solidFill>
                <a:srgbClr val="000000"/>
              </a:solidFill>
              <a:latin typeface="楷体_GB2312" pitchFamily="49" charset="-122"/>
              <a:ea typeface="楷体_GB2312" pitchFamily="49" charset="-122"/>
            </a:endParaRPr>
          </a:p>
          <a:p>
            <a:pPr marL="914400" lvl="1" indent="-457200">
              <a:lnSpc>
                <a:spcPct val="120000"/>
              </a:lnSpc>
              <a:spcBef>
                <a:spcPts val="0"/>
              </a:spcBef>
              <a:buFont typeface="+mj-ea"/>
              <a:buAutoNum type="circleNumDbPlain"/>
            </a:pPr>
            <a:r>
              <a:rPr lang="zh-CN" altLang="en-US" sz="2400" b="1" kern="0" dirty="0" smtClean="0">
                <a:solidFill>
                  <a:srgbClr val="000000"/>
                </a:solidFill>
                <a:latin typeface="黑体" pitchFamily="2" charset="-122"/>
                <a:ea typeface="黑体" pitchFamily="2" charset="-122"/>
              </a:rPr>
              <a:t>中淬透性</a:t>
            </a:r>
            <a:r>
              <a:rPr lang="zh-CN" altLang="en-US" sz="2400" b="1" kern="0" dirty="0" smtClean="0">
                <a:solidFill>
                  <a:srgbClr val="000000"/>
                </a:solidFill>
                <a:latin typeface="楷体_GB2312" pitchFamily="49" charset="-122"/>
                <a:ea typeface="楷体_GB2312" pitchFamily="49" charset="-122"/>
              </a:rPr>
              <a:t>（</a:t>
            </a:r>
            <a:r>
              <a:rPr lang="en-US" altLang="zh-CN" sz="2400" b="1" kern="0" dirty="0" smtClean="0">
                <a:solidFill>
                  <a:srgbClr val="000000"/>
                </a:solidFill>
                <a:latin typeface="楷体_GB2312" pitchFamily="49" charset="-122"/>
                <a:ea typeface="楷体_GB2312" pitchFamily="49" charset="-122"/>
              </a:rPr>
              <a:t>1000-</a:t>
            </a:r>
            <a:r>
              <a:rPr lang="en-US" altLang="zh-CN" sz="2400" b="1" kern="0" dirty="0" err="1" smtClean="0">
                <a:solidFill>
                  <a:srgbClr val="000000"/>
                </a:solidFill>
                <a:latin typeface="楷体_GB2312" pitchFamily="49" charset="-122"/>
                <a:ea typeface="楷体_GB2312" pitchFamily="49" charset="-122"/>
              </a:rPr>
              <a:t>1200MN</a:t>
            </a:r>
            <a:r>
              <a:rPr lang="en-US" altLang="zh-CN" sz="2400" b="1" kern="0" dirty="0" smtClean="0">
                <a:solidFill>
                  <a:srgbClr val="000000"/>
                </a:solidFill>
                <a:latin typeface="楷体_GB2312" pitchFamily="49" charset="-122"/>
                <a:ea typeface="楷体_GB2312" pitchFamily="49" charset="-122"/>
              </a:rPr>
              <a:t>/</a:t>
            </a:r>
            <a:r>
              <a:rPr lang="en-US" altLang="zh-CN" sz="2400" b="1" kern="0" dirty="0" err="1" smtClean="0">
                <a:solidFill>
                  <a:srgbClr val="000000"/>
                </a:solidFill>
                <a:latin typeface="楷体_GB2312" pitchFamily="49" charset="-122"/>
                <a:ea typeface="楷体_GB2312" pitchFamily="49" charset="-122"/>
              </a:rPr>
              <a:t>m</a:t>
            </a:r>
            <a:r>
              <a:rPr lang="en-US" altLang="zh-CN" sz="2400" b="1" kern="0" baseline="30000" dirty="0" err="1" smtClean="0">
                <a:solidFill>
                  <a:srgbClr val="000000"/>
                </a:solidFill>
                <a:latin typeface="楷体_GB2312" pitchFamily="49" charset="-122"/>
                <a:ea typeface="楷体_GB2312" pitchFamily="49" charset="-122"/>
              </a:rPr>
              <a:t>2</a:t>
            </a:r>
            <a:r>
              <a:rPr lang="zh-CN" altLang="en-US" sz="2400" b="1" kern="0" dirty="0" smtClean="0">
                <a:solidFill>
                  <a:srgbClr val="000000"/>
                </a:solidFill>
                <a:latin typeface="楷体_GB2312" pitchFamily="49" charset="-122"/>
                <a:ea typeface="楷体_GB2312" pitchFamily="49" charset="-122"/>
              </a:rPr>
              <a:t>） </a:t>
            </a:r>
            <a:r>
              <a:rPr lang="en-US" altLang="zh-CN" sz="2400" b="1" kern="0" dirty="0" smtClean="0">
                <a:solidFill>
                  <a:srgbClr val="000000"/>
                </a:solidFill>
                <a:latin typeface="楷体_GB2312" pitchFamily="49" charset="-122"/>
                <a:ea typeface="楷体_GB2312" pitchFamily="49" charset="-122"/>
              </a:rPr>
              <a:t>: </a:t>
            </a:r>
            <a:endParaRPr lang="zh-CN" altLang="en-US" sz="2400" b="1" kern="0" dirty="0" smtClean="0">
              <a:solidFill>
                <a:srgbClr val="000000"/>
              </a:solidFill>
              <a:latin typeface="楷体_GB2312" pitchFamily="49" charset="-122"/>
              <a:ea typeface="楷体_GB2312" pitchFamily="49" charset="-122"/>
            </a:endParaRPr>
          </a:p>
          <a:p>
            <a:pPr marL="1143000" lvl="2" indent="-228600">
              <a:lnSpc>
                <a:spcPct val="120000"/>
              </a:lnSpc>
              <a:spcBef>
                <a:spcPts val="0"/>
              </a:spcBef>
              <a:buClr>
                <a:srgbClr val="7030A0"/>
              </a:buClr>
              <a:buFont typeface="Wingdings" pitchFamily="2" charset="2"/>
              <a:buChar char="Ø"/>
            </a:pPr>
            <a:r>
              <a:rPr lang="en-US" altLang="zh-CN" sz="2400" b="1" kern="0" dirty="0" err="1" smtClean="0">
                <a:solidFill>
                  <a:srgbClr val="000000"/>
                </a:solidFill>
                <a:latin typeface="楷体_GB2312" pitchFamily="49" charset="-122"/>
                <a:ea typeface="楷体_GB2312" pitchFamily="49" charset="-122"/>
              </a:rPr>
              <a:t>20CrMnTi</a:t>
            </a:r>
            <a:r>
              <a:rPr lang="en-US" altLang="zh-CN" sz="2400" b="1" kern="0" dirty="0" smtClean="0">
                <a:solidFill>
                  <a:srgbClr val="000000"/>
                </a:solidFill>
                <a:latin typeface="楷体_GB2312" pitchFamily="49" charset="-122"/>
                <a:ea typeface="楷体_GB2312" pitchFamily="49" charset="-122"/>
              </a:rPr>
              <a:t>——</a:t>
            </a:r>
            <a:r>
              <a:rPr lang="zh-CN" altLang="en-US" sz="2400" b="1" kern="0" dirty="0" smtClean="0">
                <a:solidFill>
                  <a:srgbClr val="0000FF"/>
                </a:solidFill>
                <a:latin typeface="楷体_GB2312" pitchFamily="49" charset="-122"/>
                <a:ea typeface="楷体_GB2312" pitchFamily="49" charset="-122"/>
              </a:rPr>
              <a:t>高速中载有冲击的耐磨件</a:t>
            </a:r>
            <a:r>
              <a:rPr lang="en-US" altLang="zh-CN" sz="2400" b="1" kern="0" dirty="0" smtClean="0">
                <a:solidFill>
                  <a:srgbClr val="000000"/>
                </a:solidFill>
                <a:latin typeface="楷体_GB2312" pitchFamily="49" charset="-122"/>
                <a:ea typeface="楷体_GB2312" pitchFamily="49" charset="-122"/>
              </a:rPr>
              <a:t>,</a:t>
            </a:r>
            <a:r>
              <a:rPr lang="zh-CN" altLang="en-US" sz="2400" b="1" kern="0" dirty="0" smtClean="0">
                <a:solidFill>
                  <a:srgbClr val="000000"/>
                </a:solidFill>
                <a:latin typeface="楷体_GB2312" pitchFamily="49" charset="-122"/>
                <a:ea typeface="楷体_GB2312" pitchFamily="49" charset="-122"/>
              </a:rPr>
              <a:t>如汽车、拖拉机重要齿轮</a:t>
            </a:r>
            <a:r>
              <a:rPr lang="en-US" altLang="zh-CN" sz="2400" b="1" kern="0" dirty="0" smtClean="0">
                <a:solidFill>
                  <a:srgbClr val="000000"/>
                </a:solidFill>
                <a:latin typeface="楷体_GB2312" pitchFamily="49" charset="-122"/>
                <a:ea typeface="楷体_GB2312" pitchFamily="49" charset="-122"/>
              </a:rPr>
              <a:t>,</a:t>
            </a:r>
            <a:r>
              <a:rPr lang="zh-CN" altLang="en-US" sz="2400" b="1" kern="0" dirty="0" smtClean="0">
                <a:solidFill>
                  <a:srgbClr val="000000"/>
                </a:solidFill>
                <a:latin typeface="楷体_GB2312" pitchFamily="49" charset="-122"/>
                <a:ea typeface="楷体_GB2312" pitchFamily="49" charset="-122"/>
              </a:rPr>
              <a:t>连轴器</a:t>
            </a:r>
            <a:endParaRPr lang="zh-CN" altLang="en-US" sz="2000" b="1" kern="0" dirty="0" smtClean="0">
              <a:solidFill>
                <a:srgbClr val="000000"/>
              </a:solidFill>
              <a:latin typeface="楷体_GB2312" pitchFamily="49" charset="-122"/>
              <a:ea typeface="楷体_GB2312" pitchFamily="49" charset="-122"/>
            </a:endParaRPr>
          </a:p>
          <a:p>
            <a:pPr marL="914400" lvl="1" indent="-457200">
              <a:lnSpc>
                <a:spcPct val="120000"/>
              </a:lnSpc>
              <a:spcBef>
                <a:spcPts val="0"/>
              </a:spcBef>
              <a:buFont typeface="+mj-ea"/>
              <a:buAutoNum type="circleNumDbPlain"/>
            </a:pPr>
            <a:r>
              <a:rPr lang="zh-CN" altLang="en-US" sz="2400" b="1" kern="0" dirty="0" smtClean="0">
                <a:solidFill>
                  <a:srgbClr val="000000"/>
                </a:solidFill>
                <a:latin typeface="黑体" pitchFamily="2" charset="-122"/>
                <a:ea typeface="黑体" pitchFamily="2" charset="-122"/>
              </a:rPr>
              <a:t>高淬透性</a:t>
            </a:r>
            <a:r>
              <a:rPr lang="zh-CN" altLang="en-US" sz="2400" b="1" kern="0" dirty="0" smtClean="0">
                <a:solidFill>
                  <a:srgbClr val="000000"/>
                </a:solidFill>
                <a:latin typeface="楷体_GB2312" pitchFamily="49" charset="-122"/>
                <a:ea typeface="楷体_GB2312" pitchFamily="49" charset="-122"/>
              </a:rPr>
              <a:t>（</a:t>
            </a:r>
            <a:r>
              <a:rPr lang="zh-CN" altLang="en-US" sz="2400" b="1" kern="0" dirty="0" smtClean="0">
                <a:solidFill>
                  <a:srgbClr val="000000"/>
                </a:solidFill>
                <a:latin typeface="楷体_GB2312" pitchFamily="49" charset="-122"/>
                <a:ea typeface="黑体" pitchFamily="2" charset="-122"/>
              </a:rPr>
              <a:t>＞</a:t>
            </a:r>
            <a:r>
              <a:rPr lang="en-US" altLang="zh-CN" sz="2400" b="1" kern="0" dirty="0" err="1" smtClean="0">
                <a:solidFill>
                  <a:srgbClr val="000000"/>
                </a:solidFill>
                <a:latin typeface="楷体_GB2312" pitchFamily="49" charset="-122"/>
                <a:ea typeface="楷体_GB2312" pitchFamily="49" charset="-122"/>
              </a:rPr>
              <a:t>1200MN</a:t>
            </a:r>
            <a:r>
              <a:rPr lang="en-US" altLang="zh-CN" sz="2400" b="1" kern="0" dirty="0" smtClean="0">
                <a:solidFill>
                  <a:srgbClr val="000000"/>
                </a:solidFill>
                <a:latin typeface="楷体_GB2312" pitchFamily="49" charset="-122"/>
                <a:ea typeface="楷体_GB2312" pitchFamily="49" charset="-122"/>
              </a:rPr>
              <a:t>/</a:t>
            </a:r>
            <a:r>
              <a:rPr lang="en-US" altLang="zh-CN" sz="2400" b="1" kern="0" dirty="0" err="1" smtClean="0">
                <a:solidFill>
                  <a:srgbClr val="000000"/>
                </a:solidFill>
                <a:latin typeface="楷体_GB2312" pitchFamily="49" charset="-122"/>
                <a:ea typeface="楷体_GB2312" pitchFamily="49" charset="-122"/>
              </a:rPr>
              <a:t>m</a:t>
            </a:r>
            <a:r>
              <a:rPr lang="en-US" altLang="zh-CN" sz="2400" b="1" kern="0" baseline="30000" dirty="0" err="1" smtClean="0">
                <a:solidFill>
                  <a:srgbClr val="000000"/>
                </a:solidFill>
                <a:latin typeface="楷体_GB2312" pitchFamily="49" charset="-122"/>
                <a:ea typeface="楷体_GB2312" pitchFamily="49" charset="-122"/>
              </a:rPr>
              <a:t>2</a:t>
            </a:r>
            <a:r>
              <a:rPr lang="zh-CN" altLang="en-US" sz="2400" b="1" kern="0" dirty="0" smtClean="0">
                <a:solidFill>
                  <a:srgbClr val="000000"/>
                </a:solidFill>
                <a:latin typeface="楷体_GB2312" pitchFamily="49" charset="-122"/>
                <a:ea typeface="楷体_GB2312" pitchFamily="49" charset="-122"/>
              </a:rPr>
              <a:t>）</a:t>
            </a:r>
            <a:r>
              <a:rPr lang="en-US" altLang="zh-CN" sz="2400" b="1" kern="0" dirty="0" smtClean="0">
                <a:solidFill>
                  <a:srgbClr val="000000"/>
                </a:solidFill>
                <a:latin typeface="楷体_GB2312" pitchFamily="49" charset="-122"/>
                <a:ea typeface="楷体_GB2312" pitchFamily="49" charset="-122"/>
              </a:rPr>
              <a:t>: </a:t>
            </a:r>
            <a:endParaRPr lang="zh-CN" altLang="en-US" sz="2400" b="1" kern="0" dirty="0" smtClean="0">
              <a:solidFill>
                <a:srgbClr val="000000"/>
              </a:solidFill>
              <a:latin typeface="楷体_GB2312" pitchFamily="49" charset="-122"/>
              <a:ea typeface="楷体_GB2312" pitchFamily="49" charset="-122"/>
            </a:endParaRPr>
          </a:p>
          <a:p>
            <a:pPr marL="1143000" lvl="2" indent="-228600">
              <a:lnSpc>
                <a:spcPct val="120000"/>
              </a:lnSpc>
              <a:spcBef>
                <a:spcPts val="0"/>
              </a:spcBef>
              <a:buClr>
                <a:srgbClr val="7030A0"/>
              </a:buClr>
              <a:buFont typeface="Wingdings" pitchFamily="2" charset="2"/>
              <a:buChar char="Ø"/>
            </a:pPr>
            <a:r>
              <a:rPr lang="en-US" altLang="zh-CN" sz="2400" b="1" kern="0" dirty="0" err="1" smtClean="0">
                <a:solidFill>
                  <a:srgbClr val="000000"/>
                </a:solidFill>
                <a:latin typeface="楷体_GB2312" pitchFamily="49" charset="-122"/>
                <a:ea typeface="楷体_GB2312" pitchFamily="49" charset="-122"/>
              </a:rPr>
              <a:t>18Cr2Ni4WA</a:t>
            </a:r>
            <a:r>
              <a:rPr lang="en-US" altLang="zh-CN" sz="2400" b="1" kern="0" dirty="0" smtClean="0">
                <a:solidFill>
                  <a:srgbClr val="000000"/>
                </a:solidFill>
                <a:latin typeface="楷体_GB2312" pitchFamily="49" charset="-122"/>
                <a:ea typeface="楷体_GB2312" pitchFamily="49" charset="-122"/>
              </a:rPr>
              <a:t>——</a:t>
            </a:r>
            <a:r>
              <a:rPr lang="zh-CN" altLang="en-US" sz="2400" b="1" kern="0" dirty="0" smtClean="0">
                <a:solidFill>
                  <a:srgbClr val="0000FF"/>
                </a:solidFill>
                <a:latin typeface="楷体_GB2312" pitchFamily="49" charset="-122"/>
                <a:ea typeface="楷体_GB2312" pitchFamily="49" charset="-122"/>
              </a:rPr>
              <a:t>重载大截面重要耐磨件</a:t>
            </a:r>
            <a:r>
              <a:rPr lang="en-US" altLang="zh-CN" sz="2400" b="1" kern="0" dirty="0" smtClean="0">
                <a:solidFill>
                  <a:srgbClr val="0000FF"/>
                </a:solidFill>
                <a:latin typeface="楷体_GB2312" pitchFamily="49" charset="-122"/>
                <a:ea typeface="楷体_GB2312" pitchFamily="49" charset="-122"/>
              </a:rPr>
              <a:t>,</a:t>
            </a:r>
            <a:r>
              <a:rPr lang="zh-CN" altLang="en-US" sz="2400" b="1" kern="0" dirty="0" smtClean="0">
                <a:solidFill>
                  <a:srgbClr val="000000"/>
                </a:solidFill>
                <a:latin typeface="楷体_GB2312" pitchFamily="49" charset="-122"/>
                <a:ea typeface="楷体_GB2312" pitchFamily="49" charset="-122"/>
              </a:rPr>
              <a:t>如柴油机曲轴</a:t>
            </a:r>
            <a:r>
              <a:rPr lang="en-US" altLang="zh-CN" sz="2400" b="1" kern="0" dirty="0" smtClean="0">
                <a:solidFill>
                  <a:srgbClr val="000000"/>
                </a:solidFill>
                <a:latin typeface="楷体_GB2312" pitchFamily="49" charset="-122"/>
                <a:ea typeface="楷体_GB2312" pitchFamily="49" charset="-122"/>
              </a:rPr>
              <a:t>,</a:t>
            </a:r>
            <a:r>
              <a:rPr lang="zh-CN" altLang="en-US" sz="2400" b="1" kern="0" dirty="0" smtClean="0">
                <a:solidFill>
                  <a:srgbClr val="000000"/>
                </a:solidFill>
                <a:latin typeface="楷体_GB2312" pitchFamily="49" charset="-122"/>
                <a:ea typeface="楷体_GB2312" pitchFamily="49" charset="-122"/>
              </a:rPr>
              <a:t>连杆</a:t>
            </a:r>
            <a:r>
              <a:rPr lang="zh-CN" altLang="en-US" sz="2800" b="1" kern="0" dirty="0" smtClean="0">
                <a:solidFill>
                  <a:srgbClr val="000000"/>
                </a:solidFill>
                <a:latin typeface="楷体_GB2312" pitchFamily="49" charset="-122"/>
                <a:ea typeface="楷体_GB2312" pitchFamily="49" charset="-122"/>
              </a:rPr>
              <a:t> </a:t>
            </a:r>
            <a:endParaRPr lang="zh-CN" altLang="en-US" sz="2800" b="1" kern="0" dirty="0">
              <a:solidFill>
                <a:srgbClr val="000000"/>
              </a:solidFill>
              <a:latin typeface="楷体_GB2312" pitchFamily="49" charset="-122"/>
              <a:ea typeface="楷体_GB2312" pitchFamily="49" charset="-122"/>
            </a:endParaRPr>
          </a:p>
        </p:txBody>
      </p:sp>
      <p:sp>
        <p:nvSpPr>
          <p:cNvPr id="46082" name="Rectangle 3"/>
          <p:cNvSpPr>
            <a:spLocks noGrp="1" noRot="1" noChangeArrowheads="1"/>
          </p:cNvSpPr>
          <p:nvPr>
            <p:ph type="body" idx="4294967295"/>
          </p:nvPr>
        </p:nvSpPr>
        <p:spPr>
          <a:xfrm>
            <a:off x="304800" y="476672"/>
            <a:ext cx="3403104" cy="1728192"/>
          </a:xfrm>
          <a:ln/>
        </p:spPr>
        <p:txBody>
          <a:bodyPr/>
          <a:lstStyle/>
          <a:p>
            <a:pPr eaLnBrk="1" hangingPunct="1">
              <a:lnSpc>
                <a:spcPct val="120000"/>
              </a:lnSpc>
              <a:spcBef>
                <a:spcPts val="0"/>
              </a:spcBef>
              <a:buClr>
                <a:srgbClr val="0000CC"/>
              </a:buClr>
              <a:buSzPct val="100000"/>
              <a:buFont typeface="Wingdings" pitchFamily="2" charset="2"/>
              <a:buChar char="u"/>
            </a:pPr>
            <a:r>
              <a:rPr lang="zh-CN" altLang="en-US" sz="2400" dirty="0"/>
              <a:t>典型钢号及其应用 </a:t>
            </a:r>
          </a:p>
          <a:p>
            <a:pPr lvl="1" eaLnBrk="1" hangingPunct="1">
              <a:lnSpc>
                <a:spcPct val="120000"/>
              </a:lnSpc>
              <a:spcBef>
                <a:spcPts val="0"/>
              </a:spcBef>
              <a:buFont typeface="Wingdings" pitchFamily="2" charset="2"/>
              <a:buNone/>
            </a:pPr>
            <a:r>
              <a:rPr lang="zh-CN" altLang="en-US" sz="2400" dirty="0">
                <a:latin typeface="黑体" pitchFamily="2" charset="-122"/>
                <a:ea typeface="黑体" pitchFamily="2" charset="-122"/>
              </a:rPr>
              <a:t>用途：</a:t>
            </a:r>
            <a:r>
              <a:rPr lang="zh-CN" altLang="en-US" sz="2400" dirty="0"/>
              <a:t>变速齿轮、凸轮轴、</a:t>
            </a:r>
            <a:r>
              <a:rPr lang="zh-CN" altLang="en-US" sz="2400" dirty="0" smtClean="0"/>
              <a:t>活塞销</a:t>
            </a:r>
            <a:endParaRPr lang="zh-CN" altLang="en-US" sz="2400" dirty="0"/>
          </a:p>
        </p:txBody>
      </p:sp>
      <p:pic>
        <p:nvPicPr>
          <p:cNvPr id="46083" name="Picture 3"/>
          <p:cNvPicPr>
            <a:picLocks noChangeAspect="1" noChangeArrowheads="1"/>
          </p:cNvPicPr>
          <p:nvPr/>
        </p:nvPicPr>
        <p:blipFill>
          <a:blip r:embed="rId3" cstate="print"/>
          <a:srcRect/>
          <a:stretch>
            <a:fillRect/>
          </a:stretch>
        </p:blipFill>
        <p:spPr bwMode="auto">
          <a:xfrm>
            <a:off x="4355976" y="476672"/>
            <a:ext cx="2646176" cy="1440160"/>
          </a:xfrm>
          <a:prstGeom prst="rect">
            <a:avLst/>
          </a:prstGeom>
          <a:noFill/>
          <a:ln w="9525" cmpd="sng">
            <a:noFill/>
            <a:miter lim="800000"/>
            <a:headEnd/>
            <a:tailEnd/>
          </a:ln>
        </p:spPr>
      </p:pic>
      <p:cxnSp>
        <p:nvCxnSpPr>
          <p:cNvPr id="9" name="直接箭头连接符 8"/>
          <p:cNvCxnSpPr/>
          <p:nvPr/>
        </p:nvCxnSpPr>
        <p:spPr bwMode="auto">
          <a:xfrm>
            <a:off x="971600" y="2413337"/>
            <a:ext cx="0" cy="2664296"/>
          </a:xfrm>
          <a:prstGeom prst="straightConnector1">
            <a:avLst/>
          </a:prstGeom>
          <a:solidFill>
            <a:schemeClr val="accent1"/>
          </a:solidFill>
          <a:ln w="28575" cap="flat" cmpd="sng" algn="ctr">
            <a:solidFill>
              <a:srgbClr val="C00000"/>
            </a:solidFill>
            <a:prstDash val="solid"/>
            <a:round/>
            <a:headEnd type="none" w="med" len="med"/>
            <a:tailEnd type="arrow"/>
          </a:ln>
          <a:effectLst/>
        </p:spPr>
      </p:cxnSp>
      <p:sp>
        <p:nvSpPr>
          <p:cNvPr id="11" name="TextBox 10"/>
          <p:cNvSpPr txBox="1"/>
          <p:nvPr/>
        </p:nvSpPr>
        <p:spPr>
          <a:xfrm>
            <a:off x="323528" y="5149641"/>
            <a:ext cx="958917" cy="1015663"/>
          </a:xfrm>
          <a:prstGeom prst="rect">
            <a:avLst/>
          </a:prstGeom>
          <a:solidFill>
            <a:schemeClr val="accent6">
              <a:lumMod val="10000"/>
              <a:lumOff val="90000"/>
            </a:schemeClr>
          </a:solidFill>
          <a:ln w="19050">
            <a:solidFill>
              <a:srgbClr val="C00000"/>
            </a:solidFill>
          </a:ln>
        </p:spPr>
        <p:txBody>
          <a:bodyPr wrap="none" rtlCol="0">
            <a:spAutoFit/>
          </a:bodyPr>
          <a:lstStyle/>
          <a:p>
            <a:r>
              <a:rPr lang="zh-CN" altLang="en-US" sz="2000" dirty="0" smtClean="0">
                <a:solidFill>
                  <a:srgbClr val="0000FF"/>
                </a:solidFill>
                <a:latin typeface="黑体" pitchFamily="2" charset="-122"/>
                <a:ea typeface="黑体" pitchFamily="2" charset="-122"/>
              </a:rPr>
              <a:t>承载↑</a:t>
            </a:r>
            <a:endParaRPr lang="en-US" altLang="zh-CN" sz="2000" dirty="0" smtClean="0">
              <a:solidFill>
                <a:srgbClr val="0000FF"/>
              </a:solidFill>
              <a:latin typeface="黑体" pitchFamily="2" charset="-122"/>
              <a:ea typeface="黑体" pitchFamily="2" charset="-122"/>
            </a:endParaRPr>
          </a:p>
          <a:p>
            <a:r>
              <a:rPr lang="zh-CN" altLang="en-US" sz="2000" dirty="0" smtClean="0">
                <a:solidFill>
                  <a:srgbClr val="0000FF"/>
                </a:solidFill>
                <a:latin typeface="黑体" pitchFamily="2" charset="-122"/>
                <a:ea typeface="黑体" pitchFamily="2" charset="-122"/>
              </a:rPr>
              <a:t>速度↑</a:t>
            </a:r>
            <a:endParaRPr lang="en-US" altLang="zh-CN" sz="2000" dirty="0" smtClean="0">
              <a:solidFill>
                <a:srgbClr val="0000FF"/>
              </a:solidFill>
              <a:latin typeface="黑体" pitchFamily="2" charset="-122"/>
              <a:ea typeface="黑体" pitchFamily="2" charset="-122"/>
            </a:endParaRPr>
          </a:p>
          <a:p>
            <a:r>
              <a:rPr lang="zh-CN" altLang="en-US" sz="2000" dirty="0" smtClean="0">
                <a:solidFill>
                  <a:srgbClr val="0000FF"/>
                </a:solidFill>
                <a:latin typeface="黑体" pitchFamily="2" charset="-122"/>
                <a:ea typeface="黑体" pitchFamily="2" charset="-122"/>
              </a:rPr>
              <a:t>截面↑</a:t>
            </a:r>
            <a:endParaRPr lang="zh-CN" altLang="en-US" sz="2000" dirty="0">
              <a:solidFill>
                <a:srgbClr val="0000FF"/>
              </a:solidFill>
              <a:latin typeface="黑体" pitchFamily="2" charset="-122"/>
              <a:ea typeface="黑体" pitchFamily="2" charset="-122"/>
            </a:endParaRPr>
          </a:p>
        </p:txBody>
      </p:sp>
      <p:sp>
        <p:nvSpPr>
          <p:cNvPr id="12" name="TextBox 11"/>
          <p:cNvSpPr txBox="1"/>
          <p:nvPr/>
        </p:nvSpPr>
        <p:spPr>
          <a:xfrm>
            <a:off x="395536" y="2420302"/>
            <a:ext cx="432048" cy="2585323"/>
          </a:xfrm>
          <a:prstGeom prst="rect">
            <a:avLst/>
          </a:prstGeom>
          <a:solidFill>
            <a:schemeClr val="accent6">
              <a:lumMod val="10000"/>
              <a:lumOff val="90000"/>
            </a:schemeClr>
          </a:solidFill>
          <a:ln w="19050">
            <a:solidFill>
              <a:srgbClr val="C00000"/>
            </a:solidFill>
          </a:ln>
        </p:spPr>
        <p:txBody>
          <a:bodyPr wrap="square" rtlCol="0">
            <a:spAutoFit/>
          </a:bodyPr>
          <a:lstStyle/>
          <a:p>
            <a:pPr>
              <a:lnSpc>
                <a:spcPct val="90000"/>
              </a:lnSpc>
            </a:pPr>
            <a:r>
              <a:rPr lang="zh-CN" altLang="en-US" sz="2000" dirty="0" smtClean="0">
                <a:solidFill>
                  <a:srgbClr val="0000FF"/>
                </a:solidFill>
                <a:latin typeface="黑体" pitchFamily="2" charset="-122"/>
                <a:ea typeface="黑体" pitchFamily="2" charset="-122"/>
              </a:rPr>
              <a:t>合金元素种类↑量</a:t>
            </a:r>
            <a:r>
              <a:rPr lang="zh-CN" altLang="en-US" sz="2000" dirty="0" smtClean="0">
                <a:solidFill>
                  <a:srgbClr val="0000FF"/>
                </a:solidFill>
                <a:latin typeface="黑体" pitchFamily="2" charset="-122"/>
                <a:ea typeface="黑体" pitchFamily="2" charset="-122"/>
              </a:rPr>
              <a:t>↑</a:t>
            </a:r>
            <a:endParaRPr lang="en-US" altLang="zh-CN" sz="2000" dirty="0" smtClean="0">
              <a:solidFill>
                <a:srgbClr val="0000FF"/>
              </a:solidFill>
              <a:latin typeface="黑体" pitchFamily="2" charset="-122"/>
              <a:ea typeface="黑体" pitchFamily="2" charset="-122"/>
            </a:endParaRPr>
          </a:p>
        </p:txBody>
      </p:sp>
      <p:sp>
        <p:nvSpPr>
          <p:cNvPr id="10" name="矩形 9"/>
          <p:cNvSpPr/>
          <p:nvPr/>
        </p:nvSpPr>
        <p:spPr>
          <a:xfrm>
            <a:off x="3131840" y="5685635"/>
            <a:ext cx="5040560" cy="400110"/>
          </a:xfrm>
          <a:prstGeom prst="rect">
            <a:avLst/>
          </a:prstGeom>
          <a:solidFill>
            <a:schemeClr val="bg1">
              <a:lumMod val="85000"/>
            </a:schemeClr>
          </a:solidFill>
          <a:ln>
            <a:solidFill>
              <a:srgbClr val="C00000"/>
            </a:solidFill>
          </a:ln>
        </p:spPr>
        <p:txBody>
          <a:bodyPr wrap="square">
            <a:spAutoFit/>
          </a:bodyPr>
          <a:lstStyle/>
          <a:p>
            <a:pPr marL="285750" indent="-285750" algn="ctr">
              <a:spcBef>
                <a:spcPts val="0"/>
              </a:spcBef>
              <a:buClr>
                <a:srgbClr val="0000FF"/>
              </a:buClr>
            </a:pPr>
            <a:r>
              <a:rPr lang="zh-CN" altLang="en-US" sz="2000" b="1" kern="0" dirty="0" smtClean="0">
                <a:solidFill>
                  <a:srgbClr val="000000"/>
                </a:solidFill>
                <a:latin typeface="黑体" pitchFamily="2" charset="-122"/>
                <a:ea typeface="黑体" pitchFamily="2" charset="-122"/>
              </a:rPr>
              <a:t>也可用低碳钢</a:t>
            </a:r>
            <a:r>
              <a:rPr lang="zh-CN" altLang="en-US" sz="2000" b="1" kern="0" dirty="0" smtClean="0">
                <a:solidFill>
                  <a:srgbClr val="000000"/>
                </a:solidFill>
                <a:latin typeface="黑体" pitchFamily="2" charset="-122"/>
                <a:ea typeface="黑体" pitchFamily="2" charset="-122"/>
              </a:rPr>
              <a:t>（＜</a:t>
            </a:r>
            <a:r>
              <a:rPr lang="en-US" altLang="zh-CN" sz="2000" b="1" kern="0" dirty="0" err="1" smtClean="0">
                <a:solidFill>
                  <a:srgbClr val="000000"/>
                </a:solidFill>
                <a:latin typeface="黑体" pitchFamily="2" charset="-122"/>
                <a:ea typeface="黑体" pitchFamily="2" charset="-122"/>
              </a:rPr>
              <a:t>800MN</a:t>
            </a:r>
            <a:r>
              <a:rPr lang="en-US" altLang="zh-CN" sz="2000" b="1" kern="0" dirty="0" smtClean="0">
                <a:solidFill>
                  <a:srgbClr val="000000"/>
                </a:solidFill>
                <a:latin typeface="黑体" pitchFamily="2" charset="-122"/>
                <a:ea typeface="黑体" pitchFamily="2" charset="-122"/>
              </a:rPr>
              <a:t>/</a:t>
            </a:r>
            <a:r>
              <a:rPr lang="en-US" altLang="zh-CN" sz="2000" b="1" kern="0" dirty="0" err="1" smtClean="0">
                <a:solidFill>
                  <a:srgbClr val="000000"/>
                </a:solidFill>
                <a:latin typeface="黑体" pitchFamily="2" charset="-122"/>
                <a:ea typeface="黑体" pitchFamily="2" charset="-122"/>
              </a:rPr>
              <a:t>m</a:t>
            </a:r>
            <a:r>
              <a:rPr lang="en-US" altLang="zh-CN" sz="2000" b="1" kern="0" baseline="30000" dirty="0" err="1" smtClean="0">
                <a:solidFill>
                  <a:srgbClr val="000000"/>
                </a:solidFill>
                <a:latin typeface="黑体" pitchFamily="2" charset="-122"/>
                <a:ea typeface="黑体" pitchFamily="2" charset="-122"/>
              </a:rPr>
              <a:t>2</a:t>
            </a:r>
            <a:r>
              <a:rPr lang="zh-CN" altLang="en-US" sz="2000" b="1" kern="0" dirty="0" smtClean="0">
                <a:solidFill>
                  <a:srgbClr val="000000"/>
                </a:solidFill>
                <a:latin typeface="黑体" pitchFamily="2" charset="-122"/>
                <a:ea typeface="黑体" pitchFamily="2" charset="-122"/>
              </a:rPr>
              <a:t>）：如</a:t>
            </a:r>
            <a:r>
              <a:rPr lang="zh-CN" altLang="en-US" sz="2000" b="1" kern="0" dirty="0" smtClean="0">
                <a:solidFill>
                  <a:srgbClr val="000000"/>
                </a:solidFill>
                <a:latin typeface="黑体" pitchFamily="2" charset="-122"/>
                <a:ea typeface="黑体" pitchFamily="2" charset="-122"/>
              </a:rPr>
              <a:t>15，20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6082">
                                            <p:txEl>
                                              <p:pRg st="1" end="1"/>
                                            </p:txEl>
                                          </p:spTgt>
                                        </p:tgtEl>
                                        <p:attrNameLst>
                                          <p:attrName>style.visibility</p:attrName>
                                        </p:attrNameLst>
                                      </p:cBhvr>
                                      <p:to>
                                        <p:strVal val="visible"/>
                                      </p:to>
                                    </p:set>
                                    <p:animEffect transition="in" filter="box(in)">
                                      <p:cBhvr>
                                        <p:cTn id="7" dur="500"/>
                                        <p:tgtEl>
                                          <p:spTgt spid="46082">
                                            <p:txEl>
                                              <p:pRg st="1" end="1"/>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46085"/>
                                        </p:tgtEl>
                                        <p:attrNameLst>
                                          <p:attrName>style.visibility</p:attrName>
                                        </p:attrNameLst>
                                      </p:cBhvr>
                                      <p:to>
                                        <p:strVal val="visible"/>
                                      </p:to>
                                    </p:set>
                                    <p:animEffect transition="in" filter="blinds(horizontal)">
                                      <p:cBhvr>
                                        <p:cTn id="11" dur="500"/>
                                        <p:tgtEl>
                                          <p:spTgt spid="46085"/>
                                        </p:tgtEl>
                                      </p:cBhvr>
                                    </p:animEffect>
                                  </p:childTnLst>
                                </p:cTn>
                              </p:par>
                              <p:par>
                                <p:cTn id="12" presetID="4" presetClass="entr" presetSubtype="16" fill="hold" nodeType="withEffect">
                                  <p:stCondLst>
                                    <p:cond delay="0"/>
                                  </p:stCondLst>
                                  <p:childTnLst>
                                    <p:set>
                                      <p:cBhvr>
                                        <p:cTn id="13" dur="1" fill="hold">
                                          <p:stCondLst>
                                            <p:cond delay="0"/>
                                          </p:stCondLst>
                                        </p:cTn>
                                        <p:tgtEl>
                                          <p:spTgt spid="46083"/>
                                        </p:tgtEl>
                                        <p:attrNameLst>
                                          <p:attrName>style.visibility</p:attrName>
                                        </p:attrNameLst>
                                      </p:cBhvr>
                                      <p:to>
                                        <p:strVal val="visible"/>
                                      </p:to>
                                    </p:set>
                                    <p:animEffect transition="in" filter="box(in)">
                                      <p:cBhvr>
                                        <p:cTn id="14" dur="500"/>
                                        <p:tgtEl>
                                          <p:spTgt spid="46083"/>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linds(horizontal)">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linds(horizontal)">
                                      <p:cBhvr>
                                        <p:cTn id="24" dur="500"/>
                                        <p:tgtEl>
                                          <p:spTgt spid="9"/>
                                        </p:tgtEl>
                                      </p:cBhvr>
                                    </p:animEffect>
                                  </p:childTnLst>
                                </p:cTn>
                              </p:par>
                            </p:childTnLst>
                          </p:cTn>
                        </p:par>
                        <p:par>
                          <p:cTn id="25" fill="hold">
                            <p:stCondLst>
                              <p:cond delay="500"/>
                            </p:stCondLst>
                            <p:childTnLst>
                              <p:par>
                                <p:cTn id="26" presetID="3" presetClass="entr" presetSubtype="10"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linds(horizontal)">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blinds(horizontal)">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blinds(horizontal)">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1" grpId="0" animBg="1"/>
      <p:bldP spid="12" grpId="0" animBg="1"/>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Grp="1" noRot="1" noChangeArrowheads="1"/>
          </p:cNvSpPr>
          <p:nvPr>
            <p:ph type="body" idx="4294967295"/>
          </p:nvPr>
        </p:nvSpPr>
        <p:spPr>
          <a:xfrm>
            <a:off x="301625" y="332656"/>
            <a:ext cx="8540750" cy="649287"/>
          </a:xfrm>
          <a:ln/>
        </p:spPr>
        <p:txBody>
          <a:bodyPr/>
          <a:lstStyle/>
          <a:p>
            <a:pPr eaLnBrk="1" hangingPunct="1">
              <a:lnSpc>
                <a:spcPct val="130000"/>
              </a:lnSpc>
              <a:buClr>
                <a:srgbClr val="0000CC"/>
              </a:buClr>
              <a:buSzPct val="100000"/>
              <a:buFont typeface="Wingdings" pitchFamily="2" charset="2"/>
              <a:buChar char="u"/>
            </a:pPr>
            <a:r>
              <a:rPr lang="zh-CN" sz="2800" dirty="0"/>
              <a:t>热处理特点及使用态组织： </a:t>
            </a:r>
            <a:endParaRPr lang="zh-CN" dirty="0"/>
          </a:p>
        </p:txBody>
      </p:sp>
      <p:grpSp>
        <p:nvGrpSpPr>
          <p:cNvPr id="2" name="组合 27"/>
          <p:cNvGrpSpPr/>
          <p:nvPr/>
        </p:nvGrpSpPr>
        <p:grpSpPr>
          <a:xfrm>
            <a:off x="603836" y="908720"/>
            <a:ext cx="8216636" cy="490884"/>
            <a:chOff x="33489" y="1054247"/>
            <a:chExt cx="8216636" cy="490884"/>
          </a:xfrm>
        </p:grpSpPr>
        <p:sp>
          <p:nvSpPr>
            <p:cNvPr id="47108" name="Rectangle 5"/>
            <p:cNvSpPr>
              <a:spLocks noChangeArrowheads="1"/>
            </p:cNvSpPr>
            <p:nvPr/>
          </p:nvSpPr>
          <p:spPr bwMode="auto">
            <a:xfrm>
              <a:off x="2555776" y="1054247"/>
              <a:ext cx="3744416" cy="461665"/>
            </a:xfrm>
            <a:prstGeom prst="rect">
              <a:avLst/>
            </a:prstGeom>
            <a:noFill/>
            <a:ln w="9525" cmpd="sng">
              <a:noFill/>
              <a:miter lim="800000"/>
              <a:headEnd/>
              <a:tailEnd/>
            </a:ln>
          </p:spPr>
          <p:txBody>
            <a:bodyPr wrap="square" anchor="ctr">
              <a:spAutoFit/>
            </a:bodyPr>
            <a:lstStyle/>
            <a:p>
              <a:pPr algn="ctr"/>
              <a:r>
                <a:rPr lang="en-US" sz="2400" b="1" dirty="0" smtClean="0">
                  <a:latin typeface="楷体_GB2312" pitchFamily="49" charset="-122"/>
                  <a:ea typeface="楷体_GB2312" pitchFamily="49" charset="-122"/>
                  <a:sym typeface="Arial" pitchFamily="34" charset="0"/>
                </a:rPr>
                <a:t>①</a:t>
              </a:r>
              <a:r>
                <a:rPr lang="zh-CN" altLang="en-US" sz="2400" b="1" dirty="0" smtClean="0">
                  <a:latin typeface="楷体_GB2312" pitchFamily="49" charset="-122"/>
                  <a:ea typeface="楷体_GB2312" pitchFamily="49" charset="-122"/>
                  <a:sym typeface="Arial" pitchFamily="34" charset="0"/>
                </a:rPr>
                <a:t>一</a:t>
              </a:r>
              <a:r>
                <a:rPr lang="zh-CN" altLang="en-US" sz="2400" b="1" dirty="0">
                  <a:latin typeface="楷体_GB2312" pitchFamily="49" charset="-122"/>
                  <a:ea typeface="楷体_GB2312" pitchFamily="49" charset="-122"/>
                  <a:sym typeface="Arial" pitchFamily="34" charset="0"/>
                </a:rPr>
                <a:t>次</a:t>
              </a:r>
              <a:r>
                <a:rPr lang="en-US" sz="2400" b="1" dirty="0">
                  <a:latin typeface="楷体_GB2312" pitchFamily="49" charset="-122"/>
                  <a:ea typeface="楷体_GB2312" pitchFamily="49" charset="-122"/>
                  <a:sym typeface="Arial" pitchFamily="34" charset="0"/>
                </a:rPr>
                <a:t>(</a:t>
              </a:r>
              <a:r>
                <a:rPr lang="zh-CN" altLang="en-US" sz="2400" b="1" dirty="0">
                  <a:latin typeface="楷体_GB2312" pitchFamily="49" charset="-122"/>
                  <a:ea typeface="楷体_GB2312" pitchFamily="49" charset="-122"/>
                  <a:sym typeface="Arial" pitchFamily="34" charset="0"/>
                </a:rPr>
                <a:t>二次</a:t>
              </a:r>
              <a:r>
                <a:rPr lang="en-US" sz="2400" b="1" dirty="0" smtClean="0">
                  <a:latin typeface="楷体_GB2312" pitchFamily="49" charset="-122"/>
                  <a:ea typeface="楷体_GB2312" pitchFamily="49" charset="-122"/>
                  <a:sym typeface="Arial" pitchFamily="34" charset="0"/>
                </a:rPr>
                <a:t>)/</a:t>
              </a:r>
              <a:r>
                <a:rPr lang="zh-CN" altLang="en-US" sz="2400" b="1" dirty="0" smtClean="0">
                  <a:latin typeface="楷体_GB2312" pitchFamily="49" charset="-122"/>
                  <a:ea typeface="楷体_GB2312" pitchFamily="49" charset="-122"/>
                  <a:sym typeface="Arial" pitchFamily="34" charset="0"/>
                </a:rPr>
                <a:t>②直接</a:t>
              </a:r>
              <a:r>
                <a:rPr lang="zh-CN" altLang="en-US" sz="2400" b="1" dirty="0" smtClean="0">
                  <a:solidFill>
                    <a:srgbClr val="0000FF"/>
                  </a:solidFill>
                  <a:latin typeface="楷体_GB2312" pitchFamily="49" charset="-122"/>
                  <a:ea typeface="楷体_GB2312" pitchFamily="49" charset="-122"/>
                  <a:sym typeface="Arial" pitchFamily="34" charset="0"/>
                </a:rPr>
                <a:t>淬火</a:t>
              </a:r>
              <a:endParaRPr lang="zh-CN" altLang="en-US" sz="2400" b="1" dirty="0">
                <a:solidFill>
                  <a:srgbClr val="0000FF"/>
                </a:solidFill>
                <a:latin typeface="楷体_GB2312" pitchFamily="49" charset="-122"/>
                <a:ea typeface="楷体_GB2312" pitchFamily="49" charset="-122"/>
                <a:sym typeface="Arial" pitchFamily="34" charset="0"/>
              </a:endParaRPr>
            </a:p>
          </p:txBody>
        </p:sp>
        <p:sp>
          <p:nvSpPr>
            <p:cNvPr id="47109" name="Rectangle 6"/>
            <p:cNvSpPr>
              <a:spLocks noChangeArrowheads="1"/>
            </p:cNvSpPr>
            <p:nvPr/>
          </p:nvSpPr>
          <p:spPr bwMode="auto">
            <a:xfrm>
              <a:off x="33489" y="1083466"/>
              <a:ext cx="2970685" cy="461665"/>
            </a:xfrm>
            <a:prstGeom prst="rect">
              <a:avLst/>
            </a:prstGeom>
            <a:noFill/>
            <a:ln w="9525" cmpd="sng">
              <a:noFill/>
              <a:miter lim="800000"/>
              <a:headEnd/>
              <a:tailEnd/>
            </a:ln>
          </p:spPr>
          <p:txBody>
            <a:bodyPr wrap="none">
              <a:spAutoFit/>
            </a:bodyPr>
            <a:lstStyle/>
            <a:p>
              <a:pPr algn="ctr"/>
              <a:r>
                <a:rPr lang="zh-CN" altLang="en-US" sz="2400" b="1" dirty="0">
                  <a:latin typeface="楷体_GB2312" pitchFamily="49" charset="-122"/>
                  <a:ea typeface="楷体_GB2312" pitchFamily="49" charset="-122"/>
                  <a:sym typeface="Arial" pitchFamily="34" charset="0"/>
                </a:rPr>
                <a:t>正火</a:t>
              </a:r>
              <a:r>
                <a:rPr lang="en-US" sz="2400" b="1" dirty="0">
                  <a:latin typeface="楷体_GB2312" pitchFamily="49" charset="-122"/>
                  <a:ea typeface="楷体_GB2312" pitchFamily="49" charset="-122"/>
                  <a:sym typeface="Arial" pitchFamily="34" charset="0"/>
                </a:rPr>
                <a:t>——</a:t>
              </a:r>
              <a:r>
                <a:rPr lang="zh-CN" altLang="en-US" sz="2400" b="1" dirty="0">
                  <a:solidFill>
                    <a:srgbClr val="0000FF"/>
                  </a:solidFill>
                  <a:latin typeface="楷体_GB2312" pitchFamily="49" charset="-122"/>
                  <a:ea typeface="楷体_GB2312" pitchFamily="49" charset="-122"/>
                  <a:sym typeface="Arial" pitchFamily="34" charset="0"/>
                </a:rPr>
                <a:t>渗碳</a:t>
              </a:r>
              <a:r>
                <a:rPr lang="en-US" sz="2400" b="1" dirty="0" smtClean="0">
                  <a:latin typeface="楷体_GB2312" pitchFamily="49" charset="-122"/>
                  <a:ea typeface="楷体_GB2312" pitchFamily="49" charset="-122"/>
                  <a:sym typeface="Arial" pitchFamily="34" charset="0"/>
                </a:rPr>
                <a:t>——  </a:t>
              </a:r>
              <a:endParaRPr lang="en-US" sz="2000" b="1" dirty="0">
                <a:latin typeface="楷体_GB2312" pitchFamily="49" charset="-122"/>
                <a:ea typeface="楷体_GB2312" pitchFamily="49" charset="-122"/>
              </a:endParaRPr>
            </a:p>
          </p:txBody>
        </p:sp>
        <p:sp>
          <p:nvSpPr>
            <p:cNvPr id="47111" name="Rectangle 8"/>
            <p:cNvSpPr>
              <a:spLocks noChangeArrowheads="1"/>
            </p:cNvSpPr>
            <p:nvPr/>
          </p:nvSpPr>
          <p:spPr bwMode="auto">
            <a:xfrm>
              <a:off x="5431725" y="1073941"/>
              <a:ext cx="2818400" cy="461665"/>
            </a:xfrm>
            <a:prstGeom prst="rect">
              <a:avLst/>
            </a:prstGeom>
            <a:noFill/>
            <a:ln w="9525" cmpd="sng">
              <a:noFill/>
              <a:miter lim="800000"/>
              <a:headEnd/>
              <a:tailEnd/>
            </a:ln>
          </p:spPr>
          <p:txBody>
            <a:bodyPr wrap="none">
              <a:spAutoFit/>
            </a:bodyPr>
            <a:lstStyle/>
            <a:p>
              <a:pPr algn="ctr"/>
              <a:r>
                <a:rPr lang="en-US" sz="2400" b="1" dirty="0" smtClean="0">
                  <a:latin typeface="楷体_GB2312" pitchFamily="49" charset="-122"/>
                  <a:ea typeface="楷体_GB2312" pitchFamily="49" charset="-122"/>
                  <a:sym typeface="Arial" pitchFamily="34" charset="0"/>
                </a:rPr>
                <a:t>    —— </a:t>
              </a:r>
              <a:r>
                <a:rPr lang="zh-CN" altLang="en-US" sz="2400" b="1" dirty="0">
                  <a:solidFill>
                    <a:srgbClr val="0000FF"/>
                  </a:solidFill>
                  <a:latin typeface="楷体_GB2312" pitchFamily="49" charset="-122"/>
                  <a:ea typeface="楷体_GB2312" pitchFamily="49" charset="-122"/>
                  <a:sym typeface="Arial" pitchFamily="34" charset="0"/>
                </a:rPr>
                <a:t>低温回火</a:t>
              </a:r>
              <a:endParaRPr lang="zh-CN" altLang="en-US" sz="2000" b="1" dirty="0">
                <a:solidFill>
                  <a:srgbClr val="0000FF"/>
                </a:solidFill>
                <a:latin typeface="楷体_GB2312" pitchFamily="49" charset="-122"/>
                <a:ea typeface="楷体_GB2312" pitchFamily="49" charset="-122"/>
              </a:endParaRPr>
            </a:p>
          </p:txBody>
        </p:sp>
      </p:grpSp>
      <p:grpSp>
        <p:nvGrpSpPr>
          <p:cNvPr id="3" name="组合 26"/>
          <p:cNvGrpSpPr/>
          <p:nvPr/>
        </p:nvGrpSpPr>
        <p:grpSpPr>
          <a:xfrm>
            <a:off x="3851920" y="1339257"/>
            <a:ext cx="4824536" cy="906485"/>
            <a:chOff x="3492763" y="1484784"/>
            <a:chExt cx="4824536" cy="906485"/>
          </a:xfrm>
        </p:grpSpPr>
        <p:sp>
          <p:nvSpPr>
            <p:cNvPr id="47110" name="Rectangle 7"/>
            <p:cNvSpPr>
              <a:spLocks noChangeArrowheads="1"/>
            </p:cNvSpPr>
            <p:nvPr/>
          </p:nvSpPr>
          <p:spPr bwMode="auto">
            <a:xfrm>
              <a:off x="3492763" y="1929604"/>
              <a:ext cx="4824536" cy="461665"/>
            </a:xfrm>
            <a:prstGeom prst="rect">
              <a:avLst/>
            </a:prstGeom>
            <a:noFill/>
            <a:ln w="19050" cmpd="sng">
              <a:solidFill>
                <a:srgbClr val="C00000"/>
              </a:solidFill>
              <a:miter lim="800000"/>
              <a:headEnd/>
              <a:tailEnd/>
            </a:ln>
          </p:spPr>
          <p:txBody>
            <a:bodyPr wrap="square">
              <a:spAutoFit/>
            </a:bodyPr>
            <a:lstStyle/>
            <a:p>
              <a:pPr algn="ctr"/>
              <a:r>
                <a:rPr lang="en-US" altLang="zh-CN" sz="2400" b="1" dirty="0" smtClean="0">
                  <a:latin typeface="楷体_GB2312" pitchFamily="49" charset="-122"/>
                  <a:ea typeface="楷体_GB2312" pitchFamily="49" charset="-122"/>
                  <a:sym typeface="Arial" pitchFamily="34" charset="0"/>
                </a:rPr>
                <a:t>—</a:t>
              </a:r>
              <a:r>
                <a:rPr lang="zh-CN" altLang="en-US" sz="2400" b="1" dirty="0" smtClean="0">
                  <a:latin typeface="楷体_GB2312" pitchFamily="49" charset="-122"/>
                  <a:ea typeface="楷体_GB2312" pitchFamily="49" charset="-122"/>
                  <a:sym typeface="Arial" pitchFamily="34" charset="0"/>
                </a:rPr>
                <a:t>尺寸</a:t>
              </a:r>
              <a:r>
                <a:rPr lang="zh-CN" altLang="en-US" sz="2400" b="1" dirty="0">
                  <a:latin typeface="楷体_GB2312" pitchFamily="49" charset="-122"/>
                  <a:ea typeface="楷体_GB2312" pitchFamily="49" charset="-122"/>
                  <a:sym typeface="Arial" pitchFamily="34" charset="0"/>
                </a:rPr>
                <a:t>稳定化</a:t>
              </a:r>
              <a:r>
                <a:rPr lang="zh-CN" altLang="en-US" sz="2400" b="1" dirty="0" smtClean="0">
                  <a:latin typeface="楷体_GB2312" pitchFamily="49" charset="-122"/>
                  <a:ea typeface="楷体_GB2312" pitchFamily="49" charset="-122"/>
                  <a:sym typeface="Arial" pitchFamily="34" charset="0"/>
                </a:rPr>
                <a:t>处理</a:t>
              </a:r>
              <a:r>
                <a:rPr lang="en-US" sz="2400" b="1" dirty="0" smtClean="0">
                  <a:latin typeface="楷体_GB2312" pitchFamily="49" charset="-122"/>
                  <a:ea typeface="楷体_GB2312" pitchFamily="49" charset="-122"/>
                  <a:sym typeface="Arial" pitchFamily="34" charset="0"/>
                </a:rPr>
                <a:t>(</a:t>
              </a:r>
              <a:r>
                <a:rPr lang="zh-CN" altLang="en-US" sz="2400" b="1" dirty="0">
                  <a:latin typeface="楷体_GB2312" pitchFamily="49" charset="-122"/>
                  <a:ea typeface="楷体_GB2312" pitchFamily="49" charset="-122"/>
                  <a:sym typeface="Arial" pitchFamily="34" charset="0"/>
                </a:rPr>
                <a:t>如冷处理</a:t>
              </a:r>
              <a:r>
                <a:rPr lang="en-US" sz="2400" b="1" dirty="0">
                  <a:latin typeface="楷体_GB2312" pitchFamily="49" charset="-122"/>
                  <a:ea typeface="楷体_GB2312" pitchFamily="49" charset="-122"/>
                  <a:sym typeface="Arial" pitchFamily="34" charset="0"/>
                </a:rPr>
                <a:t>) </a:t>
              </a:r>
              <a:r>
                <a:rPr lang="en-US" altLang="zh-CN" sz="2000" b="1" dirty="0" smtClean="0">
                  <a:latin typeface="楷体_GB2312" pitchFamily="49" charset="-122"/>
                  <a:ea typeface="楷体_GB2312" pitchFamily="49" charset="-122"/>
                  <a:sym typeface="Arial" pitchFamily="34" charset="0"/>
                </a:rPr>
                <a:t>—</a:t>
              </a:r>
              <a:endParaRPr lang="en-US" sz="2000" b="1" dirty="0">
                <a:latin typeface="楷体_GB2312" pitchFamily="49" charset="-122"/>
                <a:ea typeface="楷体_GB2312" pitchFamily="49" charset="-122"/>
              </a:endParaRPr>
            </a:p>
          </p:txBody>
        </p:sp>
        <p:sp>
          <p:nvSpPr>
            <p:cNvPr id="47112" name="Rectangle 9"/>
            <p:cNvSpPr>
              <a:spLocks noChangeArrowheads="1"/>
            </p:cNvSpPr>
            <p:nvPr/>
          </p:nvSpPr>
          <p:spPr bwMode="auto">
            <a:xfrm>
              <a:off x="6196538" y="1484784"/>
              <a:ext cx="1415772" cy="461665"/>
            </a:xfrm>
            <a:prstGeom prst="rect">
              <a:avLst/>
            </a:prstGeom>
            <a:noFill/>
            <a:ln w="9525" cmpd="sng">
              <a:noFill/>
              <a:miter lim="800000"/>
              <a:headEnd/>
              <a:tailEnd/>
            </a:ln>
          </p:spPr>
          <p:txBody>
            <a:bodyPr wrap="none">
              <a:spAutoFit/>
            </a:bodyPr>
            <a:lstStyle/>
            <a:p>
              <a:pPr algn="ctr"/>
              <a:r>
                <a:rPr lang="zh-CN" altLang="en-US" sz="2400" b="1" dirty="0">
                  <a:solidFill>
                    <a:srgbClr val="C00000"/>
                  </a:solidFill>
                  <a:latin typeface="楷体_GB2312" pitchFamily="49" charset="-122"/>
                  <a:ea typeface="楷体_GB2312" pitchFamily="49" charset="-122"/>
                  <a:sym typeface="Arial" pitchFamily="34" charset="0"/>
                </a:rPr>
                <a:t>重要零件</a:t>
              </a:r>
              <a:endParaRPr lang="zh-CN" altLang="en-US" sz="2000" b="1" dirty="0">
                <a:solidFill>
                  <a:srgbClr val="C00000"/>
                </a:solidFill>
                <a:latin typeface="楷体_GB2312" pitchFamily="49" charset="-122"/>
                <a:ea typeface="楷体_GB2312" pitchFamily="49" charset="-122"/>
              </a:endParaRPr>
            </a:p>
          </p:txBody>
        </p:sp>
      </p:grpSp>
      <p:sp>
        <p:nvSpPr>
          <p:cNvPr id="47114" name="Text Box 10"/>
          <p:cNvSpPr>
            <a:spLocks noChangeArrowheads="1"/>
          </p:cNvSpPr>
          <p:nvPr/>
        </p:nvSpPr>
        <p:spPr bwMode="auto">
          <a:xfrm>
            <a:off x="755576" y="2276872"/>
            <a:ext cx="7560940" cy="1865126"/>
          </a:xfrm>
          <a:prstGeom prst="rect">
            <a:avLst/>
          </a:prstGeom>
          <a:noFill/>
          <a:ln w="9525" cmpd="sng">
            <a:noFill/>
            <a:miter lim="800000"/>
            <a:headEnd/>
            <a:tailEnd/>
          </a:ln>
        </p:spPr>
        <p:txBody>
          <a:bodyPr wrap="square">
            <a:spAutoFit/>
          </a:bodyPr>
          <a:lstStyle/>
          <a:p>
            <a:pPr>
              <a:spcBef>
                <a:spcPts val="600"/>
              </a:spcBef>
            </a:pPr>
            <a:r>
              <a:rPr lang="zh-CN" altLang="en-US" sz="2400" b="1" dirty="0">
                <a:latin typeface="黑体" pitchFamily="2" charset="-122"/>
                <a:ea typeface="黑体" pitchFamily="2" charset="-122"/>
                <a:sym typeface="黑体" pitchFamily="2" charset="-122"/>
              </a:rPr>
              <a:t>表层：</a:t>
            </a:r>
            <a:r>
              <a:rPr lang="en-US" sz="2400" b="1" dirty="0">
                <a:latin typeface="楷体_GB2312" pitchFamily="49" charset="-122"/>
                <a:ea typeface="楷体_GB2312" pitchFamily="49" charset="-122"/>
                <a:sym typeface="黑体" pitchFamily="2" charset="-122"/>
              </a:rPr>
              <a:t>M ’</a:t>
            </a:r>
            <a:r>
              <a:rPr lang="zh-CN" altLang="en-US" sz="2400" b="1" dirty="0">
                <a:latin typeface="楷体_GB2312" pitchFamily="49" charset="-122"/>
                <a:ea typeface="楷体_GB2312" pitchFamily="49" charset="-122"/>
                <a:sym typeface="黑体" pitchFamily="2" charset="-122"/>
              </a:rPr>
              <a:t>＋ｋ＋</a:t>
            </a:r>
            <a:r>
              <a:rPr lang="en-US" sz="2400" b="1" dirty="0">
                <a:latin typeface="楷体_GB2312" pitchFamily="49" charset="-122"/>
                <a:ea typeface="楷体_GB2312" pitchFamily="49" charset="-122"/>
                <a:sym typeface="黑体" pitchFamily="2" charset="-122"/>
              </a:rPr>
              <a:t>A’ </a:t>
            </a:r>
            <a:r>
              <a:rPr lang="zh-CN" altLang="en-US" sz="2400" b="1" dirty="0">
                <a:latin typeface="楷体_GB2312" pitchFamily="49" charset="-122"/>
                <a:ea typeface="楷体_GB2312" pitchFamily="49" charset="-122"/>
                <a:sym typeface="黑体" pitchFamily="2" charset="-122"/>
              </a:rPr>
              <a:t>（</a:t>
            </a:r>
            <a:r>
              <a:rPr lang="en-US" sz="2400" b="1" dirty="0" err="1">
                <a:latin typeface="楷体_GB2312" pitchFamily="49" charset="-122"/>
                <a:ea typeface="楷体_GB2312" pitchFamily="49" charset="-122"/>
                <a:sym typeface="黑体" pitchFamily="2" charset="-122"/>
              </a:rPr>
              <a:t>HRC60</a:t>
            </a:r>
            <a:r>
              <a:rPr lang="en-US" sz="2400" b="1" dirty="0">
                <a:latin typeface="楷体_GB2312" pitchFamily="49" charset="-122"/>
                <a:ea typeface="楷体_GB2312" pitchFamily="49" charset="-122"/>
                <a:sym typeface="黑体" pitchFamily="2" charset="-122"/>
              </a:rPr>
              <a:t>-62</a:t>
            </a:r>
            <a:r>
              <a:rPr lang="zh-CN" altLang="en-US" sz="2400" b="1" dirty="0">
                <a:latin typeface="楷体_GB2312" pitchFamily="49" charset="-122"/>
                <a:ea typeface="楷体_GB2312" pitchFamily="49" charset="-122"/>
                <a:sym typeface="黑体" pitchFamily="2" charset="-122"/>
              </a:rPr>
              <a:t>）</a:t>
            </a:r>
          </a:p>
          <a:p>
            <a:pPr>
              <a:spcBef>
                <a:spcPts val="600"/>
              </a:spcBef>
            </a:pPr>
            <a:r>
              <a:rPr lang="zh-CN" altLang="en-US" sz="2400" b="1" dirty="0">
                <a:latin typeface="黑体" pitchFamily="2" charset="-122"/>
                <a:ea typeface="黑体" pitchFamily="2" charset="-122"/>
                <a:sym typeface="黑体" pitchFamily="2" charset="-122"/>
              </a:rPr>
              <a:t>心部：</a:t>
            </a:r>
            <a:r>
              <a:rPr lang="en-US" sz="2400" b="1" dirty="0">
                <a:latin typeface="楷体_GB2312" pitchFamily="49" charset="-122"/>
                <a:ea typeface="楷体_GB2312" pitchFamily="49" charset="-122"/>
                <a:sym typeface="黑体" pitchFamily="2" charset="-122"/>
              </a:rPr>
              <a:t>(</a:t>
            </a:r>
            <a:r>
              <a:rPr lang="en-US" sz="2400" b="1" dirty="0" err="1">
                <a:latin typeface="楷体_GB2312" pitchFamily="49" charset="-122"/>
                <a:ea typeface="楷体_GB2312" pitchFamily="49" charset="-122"/>
                <a:sym typeface="黑体" pitchFamily="2" charset="-122"/>
              </a:rPr>
              <a:t>a</a:t>
            </a:r>
            <a:r>
              <a:rPr lang="en-US" sz="2400" b="1" baseline="-25000" dirty="0" err="1">
                <a:latin typeface="楷体_GB2312" pitchFamily="49" charset="-122"/>
                <a:ea typeface="楷体_GB2312" pitchFamily="49" charset="-122"/>
                <a:sym typeface="黑体" pitchFamily="2" charset="-122"/>
              </a:rPr>
              <a:t>k</a:t>
            </a:r>
            <a:r>
              <a:rPr lang="zh-CN" altLang="en-US" sz="2400" b="1" dirty="0">
                <a:latin typeface="楷体_GB2312" pitchFamily="49" charset="-122"/>
                <a:ea typeface="楷体_GB2312" pitchFamily="49" charset="-122"/>
                <a:sym typeface="黑体" pitchFamily="2" charset="-122"/>
              </a:rPr>
              <a:t>＞</a:t>
            </a:r>
            <a:r>
              <a:rPr lang="en-US" sz="2400" b="1" dirty="0" err="1">
                <a:latin typeface="楷体_GB2312" pitchFamily="49" charset="-122"/>
                <a:ea typeface="楷体_GB2312" pitchFamily="49" charset="-122"/>
                <a:sym typeface="黑体" pitchFamily="2" charset="-122"/>
              </a:rPr>
              <a:t>700kJ</a:t>
            </a:r>
            <a:r>
              <a:rPr lang="en-US" sz="2400" b="1" dirty="0">
                <a:latin typeface="楷体_GB2312" pitchFamily="49" charset="-122"/>
                <a:ea typeface="楷体_GB2312" pitchFamily="49" charset="-122"/>
                <a:sym typeface="黑体" pitchFamily="2" charset="-122"/>
              </a:rPr>
              <a:t>/</a:t>
            </a:r>
            <a:r>
              <a:rPr lang="en-US" sz="2400" b="1" dirty="0" err="1">
                <a:latin typeface="楷体_GB2312" pitchFamily="49" charset="-122"/>
                <a:ea typeface="楷体_GB2312" pitchFamily="49" charset="-122"/>
                <a:sym typeface="黑体" pitchFamily="2" charset="-122"/>
              </a:rPr>
              <a:t>m</a:t>
            </a:r>
            <a:r>
              <a:rPr lang="en-US" sz="2400" b="1" baseline="30000" dirty="0" err="1">
                <a:latin typeface="楷体_GB2312" pitchFamily="49" charset="-122"/>
                <a:ea typeface="楷体_GB2312" pitchFamily="49" charset="-122"/>
                <a:sym typeface="黑体" pitchFamily="2" charset="-122"/>
              </a:rPr>
              <a:t>2</a:t>
            </a:r>
            <a:r>
              <a:rPr lang="en-US" sz="2400" b="1" dirty="0">
                <a:latin typeface="楷体_GB2312" pitchFamily="49" charset="-122"/>
                <a:ea typeface="楷体_GB2312" pitchFamily="49" charset="-122"/>
                <a:sym typeface="黑体" pitchFamily="2" charset="-122"/>
              </a:rPr>
              <a:t>)</a:t>
            </a:r>
            <a:endParaRPr lang="zh-CN" altLang="en-US" sz="2400" b="1" dirty="0">
              <a:latin typeface="楷体_GB2312" pitchFamily="49" charset="-122"/>
              <a:ea typeface="楷体_GB2312" pitchFamily="49" charset="-122"/>
              <a:sym typeface="黑体" pitchFamily="2" charset="-122"/>
            </a:endParaRPr>
          </a:p>
          <a:p>
            <a:pPr lvl="1">
              <a:spcBef>
                <a:spcPts val="600"/>
              </a:spcBef>
            </a:pPr>
            <a:r>
              <a:rPr lang="en-US" sz="2400" b="1" dirty="0">
                <a:latin typeface="楷体_GB2312" pitchFamily="49" charset="-122"/>
                <a:ea typeface="楷体_GB2312" pitchFamily="49" charset="-122"/>
                <a:sym typeface="黑体" pitchFamily="2" charset="-122"/>
              </a:rPr>
              <a:t>    ①</a:t>
            </a:r>
            <a:r>
              <a:rPr lang="zh-CN" altLang="en-US" sz="2400" b="1" dirty="0">
                <a:latin typeface="楷体_GB2312" pitchFamily="49" charset="-122"/>
                <a:ea typeface="楷体_GB2312" pitchFamily="49" charset="-122"/>
                <a:sym typeface="黑体" pitchFamily="2" charset="-122"/>
              </a:rPr>
              <a:t>淬透，低</a:t>
            </a:r>
            <a:r>
              <a:rPr lang="en-US" sz="2400" b="1" dirty="0">
                <a:latin typeface="楷体_GB2312" pitchFamily="49" charset="-122"/>
                <a:ea typeface="楷体_GB2312" pitchFamily="49" charset="-122"/>
                <a:sym typeface="黑体" pitchFamily="2" charset="-122"/>
              </a:rPr>
              <a:t>C</a:t>
            </a:r>
            <a:r>
              <a:rPr lang="zh-CN" altLang="en-US" sz="2400" b="1" dirty="0">
                <a:latin typeface="楷体_GB2312" pitchFamily="49" charset="-122"/>
                <a:ea typeface="楷体_GB2312" pitchFamily="49" charset="-122"/>
                <a:sym typeface="黑体" pitchFamily="2" charset="-122"/>
              </a:rPr>
              <a:t>的</a:t>
            </a:r>
            <a:r>
              <a:rPr lang="en-US" sz="2400" b="1" dirty="0">
                <a:latin typeface="楷体_GB2312" pitchFamily="49" charset="-122"/>
                <a:ea typeface="楷体_GB2312" pitchFamily="49" charset="-122"/>
                <a:sym typeface="黑体" pitchFamily="2" charset="-122"/>
              </a:rPr>
              <a:t>M′ </a:t>
            </a:r>
            <a:r>
              <a:rPr lang="zh-CN" altLang="en-US" sz="2400" b="1" dirty="0">
                <a:latin typeface="楷体_GB2312" pitchFamily="49" charset="-122"/>
                <a:ea typeface="楷体_GB2312" pitchFamily="49" charset="-122"/>
                <a:sym typeface="黑体" pitchFamily="2" charset="-122"/>
              </a:rPr>
              <a:t>（</a:t>
            </a:r>
            <a:r>
              <a:rPr lang="en-US" sz="2400" b="1" dirty="0" err="1">
                <a:latin typeface="楷体_GB2312" pitchFamily="49" charset="-122"/>
                <a:ea typeface="楷体_GB2312" pitchFamily="49" charset="-122"/>
                <a:sym typeface="黑体" pitchFamily="2" charset="-122"/>
              </a:rPr>
              <a:t>HRC40</a:t>
            </a:r>
            <a:r>
              <a:rPr lang="en-US" sz="2400" b="1" dirty="0">
                <a:latin typeface="楷体_GB2312" pitchFamily="49" charset="-122"/>
                <a:ea typeface="楷体_GB2312" pitchFamily="49" charset="-122"/>
                <a:sym typeface="黑体" pitchFamily="2" charset="-122"/>
              </a:rPr>
              <a:t>-48</a:t>
            </a:r>
            <a:r>
              <a:rPr lang="zh-CN" altLang="en-US" sz="2400" b="1" dirty="0">
                <a:latin typeface="楷体_GB2312" pitchFamily="49" charset="-122"/>
                <a:ea typeface="楷体_GB2312" pitchFamily="49" charset="-122"/>
                <a:sym typeface="黑体" pitchFamily="2" charset="-122"/>
              </a:rPr>
              <a:t>）</a:t>
            </a:r>
          </a:p>
          <a:p>
            <a:pPr lvl="1">
              <a:spcBef>
                <a:spcPts val="600"/>
              </a:spcBef>
            </a:pPr>
            <a:r>
              <a:rPr lang="zh-CN" altLang="en-US" sz="2400" b="1" dirty="0">
                <a:latin typeface="楷体_GB2312" pitchFamily="49" charset="-122"/>
                <a:ea typeface="楷体_GB2312" pitchFamily="49" charset="-122"/>
                <a:sym typeface="黑体" pitchFamily="2" charset="-122"/>
              </a:rPr>
              <a:t>    ②未淬透，</a:t>
            </a:r>
            <a:r>
              <a:rPr lang="en-US" sz="2400" b="1" dirty="0">
                <a:latin typeface="楷体_GB2312" pitchFamily="49" charset="-122"/>
                <a:ea typeface="楷体_GB2312" pitchFamily="49" charset="-122"/>
                <a:sym typeface="黑体" pitchFamily="2" charset="-122"/>
              </a:rPr>
              <a:t>T</a:t>
            </a:r>
            <a:r>
              <a:rPr lang="zh-CN" altLang="en-US" sz="2400" b="1" dirty="0">
                <a:latin typeface="楷体_GB2312" pitchFamily="49" charset="-122"/>
                <a:ea typeface="楷体_GB2312" pitchFamily="49" charset="-122"/>
                <a:sym typeface="黑体" pitchFamily="2" charset="-122"/>
              </a:rPr>
              <a:t>＋</a:t>
            </a:r>
            <a:r>
              <a:rPr lang="en-US" sz="2400" b="1" dirty="0">
                <a:latin typeface="楷体_GB2312" pitchFamily="49" charset="-122"/>
                <a:ea typeface="楷体_GB2312" pitchFamily="49" charset="-122"/>
                <a:sym typeface="黑体" pitchFamily="2" charset="-122"/>
              </a:rPr>
              <a:t>M'</a:t>
            </a:r>
            <a:r>
              <a:rPr lang="zh-CN" altLang="en-US" sz="2400" b="1" dirty="0">
                <a:latin typeface="楷体_GB2312" pitchFamily="49" charset="-122"/>
                <a:ea typeface="楷体_GB2312" pitchFamily="49" charset="-122"/>
                <a:sym typeface="黑体" pitchFamily="2" charset="-122"/>
              </a:rPr>
              <a:t>＋</a:t>
            </a:r>
            <a:r>
              <a:rPr lang="en-US" sz="2400" b="1" dirty="0">
                <a:latin typeface="楷体_GB2312" pitchFamily="49" charset="-122"/>
                <a:ea typeface="楷体_GB2312" pitchFamily="49" charset="-122"/>
                <a:sym typeface="黑体" pitchFamily="2" charset="-122"/>
              </a:rPr>
              <a:t>F(</a:t>
            </a:r>
            <a:r>
              <a:rPr lang="zh-CN" altLang="en-US" sz="2400" b="1" dirty="0">
                <a:latin typeface="楷体_GB2312" pitchFamily="49" charset="-122"/>
                <a:ea typeface="楷体_GB2312" pitchFamily="49" charset="-122"/>
                <a:sym typeface="黑体" pitchFamily="2" charset="-122"/>
              </a:rPr>
              <a:t>少量</a:t>
            </a:r>
            <a:r>
              <a:rPr lang="en-US" sz="2400" b="1" dirty="0">
                <a:latin typeface="楷体_GB2312" pitchFamily="49" charset="-122"/>
                <a:ea typeface="楷体_GB2312" pitchFamily="49" charset="-122"/>
                <a:sym typeface="黑体" pitchFamily="2" charset="-122"/>
              </a:rPr>
              <a:t>) </a:t>
            </a:r>
            <a:r>
              <a:rPr lang="zh-CN" altLang="en-US" sz="2400" b="1" dirty="0">
                <a:latin typeface="楷体_GB2312" pitchFamily="49" charset="-122"/>
                <a:ea typeface="楷体_GB2312" pitchFamily="49" charset="-122"/>
                <a:sym typeface="黑体" pitchFamily="2" charset="-122"/>
              </a:rPr>
              <a:t>（</a:t>
            </a:r>
            <a:r>
              <a:rPr lang="en-US" sz="2400" b="1" dirty="0" err="1">
                <a:latin typeface="楷体_GB2312" pitchFamily="49" charset="-122"/>
                <a:ea typeface="楷体_GB2312" pitchFamily="49" charset="-122"/>
                <a:sym typeface="黑体" pitchFamily="2" charset="-122"/>
              </a:rPr>
              <a:t>HRC25</a:t>
            </a:r>
            <a:r>
              <a:rPr lang="en-US" sz="2400" b="1" dirty="0">
                <a:latin typeface="楷体_GB2312" pitchFamily="49" charset="-122"/>
                <a:ea typeface="楷体_GB2312" pitchFamily="49" charset="-122"/>
                <a:sym typeface="黑体" pitchFamily="2" charset="-122"/>
              </a:rPr>
              <a:t>-40</a:t>
            </a:r>
            <a:r>
              <a:rPr lang="zh-CN" altLang="en-US" sz="2400" b="1" dirty="0">
                <a:latin typeface="楷体_GB2312" pitchFamily="49" charset="-122"/>
                <a:ea typeface="楷体_GB2312" pitchFamily="49" charset="-122"/>
                <a:sym typeface="黑体" pitchFamily="2" charset="-122"/>
              </a:rPr>
              <a:t>）</a:t>
            </a:r>
            <a:endParaRPr lang="zh-CN" altLang="en-US" b="1" dirty="0">
              <a:latin typeface="楷体_GB2312" pitchFamily="49" charset="-122"/>
              <a:ea typeface="楷体_GB2312" pitchFamily="49" charset="-122"/>
            </a:endParaRPr>
          </a:p>
        </p:txBody>
      </p:sp>
      <p:pic>
        <p:nvPicPr>
          <p:cNvPr id="47115" name="Picture 14"/>
          <p:cNvPicPr>
            <a:picLocks noChangeAspect="1" noChangeArrowheads="1"/>
          </p:cNvPicPr>
          <p:nvPr/>
        </p:nvPicPr>
        <p:blipFill>
          <a:blip r:embed="rId2" cstate="print"/>
          <a:srcRect t="3777" b="17911"/>
          <a:stretch>
            <a:fillRect/>
          </a:stretch>
        </p:blipFill>
        <p:spPr bwMode="auto">
          <a:xfrm>
            <a:off x="5584503" y="4266493"/>
            <a:ext cx="2659905" cy="1898811"/>
          </a:xfrm>
          <a:prstGeom prst="rect">
            <a:avLst/>
          </a:prstGeom>
          <a:noFill/>
          <a:ln w="9525">
            <a:noFill/>
            <a:miter lim="800000"/>
            <a:headEnd/>
            <a:tailEnd/>
          </a:ln>
        </p:spPr>
      </p:pic>
      <p:pic>
        <p:nvPicPr>
          <p:cNvPr id="47116" name="Picture 16"/>
          <p:cNvPicPr>
            <a:picLocks noChangeAspect="1" noChangeArrowheads="1"/>
          </p:cNvPicPr>
          <p:nvPr/>
        </p:nvPicPr>
        <p:blipFill>
          <a:blip r:embed="rId3" cstate="print"/>
          <a:srcRect t="3867" b="16400"/>
          <a:stretch>
            <a:fillRect/>
          </a:stretch>
        </p:blipFill>
        <p:spPr bwMode="auto">
          <a:xfrm>
            <a:off x="1476500" y="4266493"/>
            <a:ext cx="2645330" cy="1898811"/>
          </a:xfrm>
          <a:prstGeom prst="rect">
            <a:avLst/>
          </a:prstGeom>
          <a:noFill/>
          <a:ln w="9525">
            <a:noFill/>
            <a:miter lim="800000"/>
            <a:headEnd/>
            <a:tailEnd/>
          </a:ln>
        </p:spPr>
      </p:pic>
      <p:sp>
        <p:nvSpPr>
          <p:cNvPr id="47117" name="Text Box 13"/>
          <p:cNvSpPr txBox="1">
            <a:spLocks noChangeArrowheads="1"/>
          </p:cNvSpPr>
          <p:nvPr/>
        </p:nvSpPr>
        <p:spPr bwMode="auto">
          <a:xfrm>
            <a:off x="4932040" y="4260144"/>
            <a:ext cx="720080" cy="369332"/>
          </a:xfrm>
          <a:prstGeom prst="rect">
            <a:avLst/>
          </a:prstGeom>
          <a:noFill/>
          <a:ln w="9525">
            <a:noFill/>
            <a:miter lim="800000"/>
            <a:headEnd/>
            <a:tailEnd/>
          </a:ln>
        </p:spPr>
        <p:txBody>
          <a:bodyPr wrap="square">
            <a:spAutoFit/>
          </a:bodyPr>
          <a:lstStyle/>
          <a:p>
            <a:r>
              <a:rPr lang="zh-CN" altLang="en-US" sz="1800" dirty="0">
                <a:solidFill>
                  <a:srgbClr val="0000FF"/>
                </a:solidFill>
                <a:ea typeface="黑体" pitchFamily="2" charset="-122"/>
                <a:sym typeface="黑体" pitchFamily="2" charset="-122"/>
              </a:rPr>
              <a:t>心部</a:t>
            </a:r>
          </a:p>
        </p:txBody>
      </p:sp>
      <p:sp>
        <p:nvSpPr>
          <p:cNvPr id="47118" name="Text Box 14"/>
          <p:cNvSpPr txBox="1">
            <a:spLocks noChangeArrowheads="1"/>
          </p:cNvSpPr>
          <p:nvPr/>
        </p:nvSpPr>
        <p:spPr bwMode="auto">
          <a:xfrm>
            <a:off x="609724" y="4266493"/>
            <a:ext cx="806450" cy="366713"/>
          </a:xfrm>
          <a:prstGeom prst="rect">
            <a:avLst/>
          </a:prstGeom>
          <a:noFill/>
          <a:ln w="9525">
            <a:noFill/>
            <a:miter lim="800000"/>
            <a:headEnd/>
            <a:tailEnd/>
          </a:ln>
        </p:spPr>
        <p:txBody>
          <a:bodyPr>
            <a:spAutoFit/>
          </a:bodyPr>
          <a:lstStyle/>
          <a:p>
            <a:pPr algn="r"/>
            <a:r>
              <a:rPr lang="zh-CN" altLang="en-US" sz="1800" dirty="0">
                <a:solidFill>
                  <a:srgbClr val="0000FF"/>
                </a:solidFill>
                <a:ea typeface="黑体" pitchFamily="2" charset="-122"/>
                <a:sym typeface="黑体" pitchFamily="2" charset="-122"/>
              </a:rPr>
              <a:t>表层</a:t>
            </a:r>
          </a:p>
        </p:txBody>
      </p:sp>
      <p:cxnSp>
        <p:nvCxnSpPr>
          <p:cNvPr id="20" name="直接箭头连接符 19"/>
          <p:cNvCxnSpPr/>
          <p:nvPr/>
        </p:nvCxnSpPr>
        <p:spPr bwMode="auto">
          <a:xfrm flipH="1">
            <a:off x="6250531" y="1195241"/>
            <a:ext cx="769741" cy="575539"/>
          </a:xfrm>
          <a:prstGeom prst="straightConnector1">
            <a:avLst/>
          </a:prstGeom>
          <a:solidFill>
            <a:schemeClr val="accent1"/>
          </a:solidFill>
          <a:ln w="28575" cap="flat" cmpd="sng" algn="ctr">
            <a:solidFill>
              <a:srgbClr val="C00000"/>
            </a:solidFill>
            <a:prstDash val="solid"/>
            <a:round/>
            <a:headEnd type="arrow" w="med" len="med"/>
            <a:tailEnd type="none" w="med" len="med"/>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47114">
                                            <p:txEl>
                                              <p:pRg st="0" end="0"/>
                                            </p:txEl>
                                          </p:spTgt>
                                        </p:tgtEl>
                                        <p:attrNameLst>
                                          <p:attrName>style.visibility</p:attrName>
                                        </p:attrNameLst>
                                      </p:cBhvr>
                                      <p:to>
                                        <p:strVal val="visible"/>
                                      </p:to>
                                    </p:set>
                                    <p:animEffect transition="in" filter="blinds(horizontal)">
                                      <p:cBhvr>
                                        <p:cTn id="16" dur="500"/>
                                        <p:tgtEl>
                                          <p:spTgt spid="47114">
                                            <p:txEl>
                                              <p:pRg st="0" end="0"/>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47116"/>
                                        </p:tgtEl>
                                        <p:attrNameLst>
                                          <p:attrName>style.visibility</p:attrName>
                                        </p:attrNameLst>
                                      </p:cBhvr>
                                      <p:to>
                                        <p:strVal val="visible"/>
                                      </p:to>
                                    </p:set>
                                    <p:animEffect transition="in" filter="blinds(horizontal)">
                                      <p:cBhvr>
                                        <p:cTn id="19" dur="500"/>
                                        <p:tgtEl>
                                          <p:spTgt spid="47116"/>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47118"/>
                                        </p:tgtEl>
                                        <p:attrNameLst>
                                          <p:attrName>style.visibility</p:attrName>
                                        </p:attrNameLst>
                                      </p:cBhvr>
                                      <p:to>
                                        <p:strVal val="visible"/>
                                      </p:to>
                                    </p:set>
                                    <p:animEffect transition="in" filter="blinds(horizontal)">
                                      <p:cBhvr>
                                        <p:cTn id="22" dur="500"/>
                                        <p:tgtEl>
                                          <p:spTgt spid="4711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7114">
                                            <p:txEl>
                                              <p:pRg st="1" end="1"/>
                                            </p:txEl>
                                          </p:spTgt>
                                        </p:tgtEl>
                                        <p:attrNameLst>
                                          <p:attrName>style.visibility</p:attrName>
                                        </p:attrNameLst>
                                      </p:cBhvr>
                                      <p:to>
                                        <p:strVal val="visible"/>
                                      </p:to>
                                    </p:set>
                                    <p:animEffect transition="in" filter="blinds(horizontal)">
                                      <p:cBhvr>
                                        <p:cTn id="27" dur="500"/>
                                        <p:tgtEl>
                                          <p:spTgt spid="47114">
                                            <p:txEl>
                                              <p:pRg st="1" end="1"/>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47114">
                                            <p:txEl>
                                              <p:pRg st="2" end="2"/>
                                            </p:txEl>
                                          </p:spTgt>
                                        </p:tgtEl>
                                        <p:attrNameLst>
                                          <p:attrName>style.visibility</p:attrName>
                                        </p:attrNameLst>
                                      </p:cBhvr>
                                      <p:to>
                                        <p:strVal val="visible"/>
                                      </p:to>
                                    </p:set>
                                    <p:animEffect transition="in" filter="blinds(horizontal)">
                                      <p:cBhvr>
                                        <p:cTn id="30" dur="500"/>
                                        <p:tgtEl>
                                          <p:spTgt spid="47114">
                                            <p:txEl>
                                              <p:pRg st="2" end="2"/>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47114">
                                            <p:txEl>
                                              <p:pRg st="3" end="3"/>
                                            </p:txEl>
                                          </p:spTgt>
                                        </p:tgtEl>
                                        <p:attrNameLst>
                                          <p:attrName>style.visibility</p:attrName>
                                        </p:attrNameLst>
                                      </p:cBhvr>
                                      <p:to>
                                        <p:strVal val="visible"/>
                                      </p:to>
                                    </p:set>
                                    <p:animEffect transition="in" filter="blinds(horizontal)">
                                      <p:cBhvr>
                                        <p:cTn id="33" dur="500"/>
                                        <p:tgtEl>
                                          <p:spTgt spid="47114">
                                            <p:txEl>
                                              <p:pRg st="3" end="3"/>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47115"/>
                                        </p:tgtEl>
                                        <p:attrNameLst>
                                          <p:attrName>style.visibility</p:attrName>
                                        </p:attrNameLst>
                                      </p:cBhvr>
                                      <p:to>
                                        <p:strVal val="visible"/>
                                      </p:to>
                                    </p:set>
                                    <p:animEffect transition="in" filter="blinds(horizontal)">
                                      <p:cBhvr>
                                        <p:cTn id="36" dur="500"/>
                                        <p:tgtEl>
                                          <p:spTgt spid="47115"/>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47117"/>
                                        </p:tgtEl>
                                        <p:attrNameLst>
                                          <p:attrName>style.visibility</p:attrName>
                                        </p:attrNameLst>
                                      </p:cBhvr>
                                      <p:to>
                                        <p:strVal val="visible"/>
                                      </p:to>
                                    </p:set>
                                    <p:animEffect transition="in" filter="blinds(horizontal)">
                                      <p:cBhvr>
                                        <p:cTn id="39" dur="500"/>
                                        <p:tgtEl>
                                          <p:spTgt spid="47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17" grpId="0"/>
      <p:bldP spid="471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4"/>
          <p:cNvSpPr>
            <a:spLocks noGrp="1" noRot="1" noChangeArrowheads="1"/>
          </p:cNvSpPr>
          <p:nvPr>
            <p:ph type="title"/>
          </p:nvPr>
        </p:nvSpPr>
        <p:spPr>
          <a:xfrm>
            <a:off x="457200" y="404664"/>
            <a:ext cx="8229600" cy="720080"/>
          </a:xfrm>
          <a:prstGeom prst="rect">
            <a:avLst/>
          </a:prstGeom>
          <a:ln/>
        </p:spPr>
        <p:txBody>
          <a:bodyPr/>
          <a:lstStyle/>
          <a:p>
            <a:pPr algn="l" eaLnBrk="1" hangingPunct="1"/>
            <a:r>
              <a:rPr lang="zh-CN" altLang="en-US" sz="4000" dirty="0" smtClean="0"/>
              <a:t>内容</a:t>
            </a:r>
            <a:endParaRPr lang="zh-CN" sz="4000" dirty="0"/>
          </a:p>
        </p:txBody>
      </p:sp>
      <p:sp>
        <p:nvSpPr>
          <p:cNvPr id="8195" name="Rectangle 5"/>
          <p:cNvSpPr>
            <a:spLocks noGrp="1" noRot="1" noChangeArrowheads="1"/>
          </p:cNvSpPr>
          <p:nvPr>
            <p:ph type="subTitle" idx="4294967295"/>
          </p:nvPr>
        </p:nvSpPr>
        <p:spPr>
          <a:xfrm>
            <a:off x="539552" y="1196752"/>
            <a:ext cx="7560840" cy="4104456"/>
          </a:xfrm>
          <a:ln/>
        </p:spPr>
        <p:txBody>
          <a:bodyPr/>
          <a:lstStyle/>
          <a:p>
            <a:pPr marL="0" indent="0" eaLnBrk="1" hangingPunct="1">
              <a:lnSpc>
                <a:spcPct val="120000"/>
              </a:lnSpc>
              <a:spcBef>
                <a:spcPts val="600"/>
              </a:spcBef>
              <a:buFont typeface="Wingdings" pitchFamily="2" charset="2"/>
              <a:buNone/>
            </a:pPr>
            <a:r>
              <a:rPr lang="en-US" altLang="zh-CN" dirty="0" smtClean="0">
                <a:solidFill>
                  <a:srgbClr val="0000CC"/>
                </a:solidFill>
              </a:rPr>
              <a:t>7.1  </a:t>
            </a:r>
            <a:r>
              <a:rPr lang="zh-CN" dirty="0" smtClean="0">
                <a:solidFill>
                  <a:srgbClr val="0000CC"/>
                </a:solidFill>
              </a:rPr>
              <a:t>工业</a:t>
            </a:r>
            <a:r>
              <a:rPr lang="zh-CN" dirty="0">
                <a:solidFill>
                  <a:srgbClr val="0000CC"/>
                </a:solidFill>
              </a:rPr>
              <a:t>用钢</a:t>
            </a:r>
          </a:p>
          <a:p>
            <a:pPr marL="0" indent="0" eaLnBrk="1" hangingPunct="1">
              <a:lnSpc>
                <a:spcPct val="120000"/>
              </a:lnSpc>
              <a:spcBef>
                <a:spcPts val="600"/>
              </a:spcBef>
              <a:buFont typeface="Wingdings" pitchFamily="2" charset="2"/>
              <a:buNone/>
            </a:pPr>
            <a:r>
              <a:rPr lang="en-US" altLang="zh-CN" dirty="0" smtClean="0"/>
              <a:t>7.2  </a:t>
            </a:r>
            <a:r>
              <a:rPr lang="zh-CN" dirty="0" smtClean="0"/>
              <a:t>铸铁</a:t>
            </a:r>
            <a:r>
              <a:rPr lang="zh-CN" dirty="0"/>
              <a:t>材料</a:t>
            </a:r>
          </a:p>
          <a:p>
            <a:pPr marL="0" indent="0" eaLnBrk="1" hangingPunct="1">
              <a:lnSpc>
                <a:spcPct val="120000"/>
              </a:lnSpc>
              <a:spcBef>
                <a:spcPts val="600"/>
              </a:spcBef>
              <a:buFont typeface="Wingdings" pitchFamily="2" charset="2"/>
              <a:buNone/>
            </a:pPr>
            <a:r>
              <a:rPr lang="en-US" altLang="zh-CN" dirty="0" smtClean="0"/>
              <a:t>7.3  </a:t>
            </a:r>
            <a:r>
              <a:rPr lang="zh-CN" dirty="0" smtClean="0"/>
              <a:t>有色金属</a:t>
            </a:r>
            <a:r>
              <a:rPr lang="zh-CN" dirty="0"/>
              <a:t>材料</a:t>
            </a:r>
          </a:p>
        </p:txBody>
      </p:sp>
      <p:pic>
        <p:nvPicPr>
          <p:cNvPr id="5" name="Picture 2"/>
          <p:cNvPicPr>
            <a:picLocks noGrp="1" noChangeAspect="1" noChangeArrowheads="1"/>
          </p:cNvPicPr>
          <p:nvPr>
            <p:ph/>
          </p:nvPr>
        </p:nvPicPr>
        <p:blipFill>
          <a:blip r:embed="rId2" cstate="print"/>
          <a:srcRect l="39812" t="18715" r="29440" b="57975"/>
          <a:stretch>
            <a:fillRect/>
          </a:stretch>
        </p:blipFill>
        <p:spPr>
          <a:xfrm>
            <a:off x="974172" y="3284984"/>
            <a:ext cx="7486260" cy="2952328"/>
          </a:xfr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noGrp="1" noRot="1" noChangeArrowheads="1"/>
          </p:cNvSpPr>
          <p:nvPr>
            <p:ph type="body" idx="4294967295"/>
          </p:nvPr>
        </p:nvSpPr>
        <p:spPr>
          <a:xfrm>
            <a:off x="279722" y="332657"/>
            <a:ext cx="8540750" cy="3816424"/>
          </a:xfrm>
          <a:ln/>
        </p:spPr>
        <p:txBody>
          <a:bodyPr/>
          <a:lstStyle/>
          <a:p>
            <a:pPr marL="609600" indent="-609600" eaLnBrk="1" hangingPunct="1">
              <a:lnSpc>
                <a:spcPct val="120000"/>
              </a:lnSpc>
              <a:spcBef>
                <a:spcPts val="0"/>
              </a:spcBef>
              <a:buNone/>
            </a:pPr>
            <a:r>
              <a:rPr lang="en-US" altLang="zh-CN" dirty="0" smtClean="0">
                <a:solidFill>
                  <a:srgbClr val="0000CC"/>
                </a:solidFill>
              </a:rPr>
              <a:t>3. </a:t>
            </a:r>
            <a:r>
              <a:rPr lang="zh-CN" altLang="en-US" dirty="0" smtClean="0">
                <a:solidFill>
                  <a:srgbClr val="0000CC"/>
                </a:solidFill>
              </a:rPr>
              <a:t>合金</a:t>
            </a:r>
            <a:r>
              <a:rPr lang="zh-CN" altLang="en-US" dirty="0">
                <a:solidFill>
                  <a:srgbClr val="0000CC"/>
                </a:solidFill>
              </a:rPr>
              <a:t>调质钢</a:t>
            </a:r>
            <a:r>
              <a:rPr lang="en-US" dirty="0">
                <a:solidFill>
                  <a:srgbClr val="0000CC"/>
                </a:solidFill>
              </a:rPr>
              <a:t>(0.3-</a:t>
            </a:r>
            <a:r>
              <a:rPr lang="en-US" dirty="0" err="1">
                <a:solidFill>
                  <a:srgbClr val="0000CC"/>
                </a:solidFill>
              </a:rPr>
              <a:t>0.5%C</a:t>
            </a:r>
            <a:r>
              <a:rPr lang="en-US" dirty="0">
                <a:solidFill>
                  <a:srgbClr val="0000CC"/>
                </a:solidFill>
              </a:rPr>
              <a:t>) </a:t>
            </a:r>
            <a:endParaRPr lang="zh-CN" altLang="en-US" dirty="0">
              <a:solidFill>
                <a:srgbClr val="0000CC"/>
              </a:solidFill>
            </a:endParaRPr>
          </a:p>
          <a:p>
            <a:pPr marL="990600" lvl="1" indent="-533400" eaLnBrk="1" hangingPunct="1">
              <a:lnSpc>
                <a:spcPct val="120000"/>
              </a:lnSpc>
              <a:spcBef>
                <a:spcPts val="0"/>
              </a:spcBef>
            </a:pPr>
            <a:r>
              <a:rPr lang="zh-CN" altLang="en-US" sz="2400" dirty="0">
                <a:latin typeface="黑体" pitchFamily="2" charset="-122"/>
                <a:ea typeface="黑体" pitchFamily="2" charset="-122"/>
              </a:rPr>
              <a:t>性能特点 </a:t>
            </a:r>
          </a:p>
          <a:p>
            <a:pPr marL="1371600" lvl="2" indent="-457200" eaLnBrk="1" hangingPunct="1">
              <a:lnSpc>
                <a:spcPct val="120000"/>
              </a:lnSpc>
              <a:spcBef>
                <a:spcPts val="0"/>
              </a:spcBef>
              <a:buNone/>
            </a:pPr>
            <a:r>
              <a:rPr lang="zh-CN" altLang="en-US" dirty="0"/>
              <a:t>高水平综合机械性能</a:t>
            </a:r>
            <a:r>
              <a:rPr lang="en-US" dirty="0"/>
              <a:t>, </a:t>
            </a:r>
            <a:r>
              <a:rPr lang="zh-CN" altLang="en-US" dirty="0"/>
              <a:t>能满足多种和较复杂的工作条件 </a:t>
            </a:r>
            <a:endParaRPr lang="en-US" altLang="zh-CN" dirty="0" smtClean="0"/>
          </a:p>
          <a:p>
            <a:pPr marL="990600" lvl="1" indent="-533400" eaLnBrk="1" hangingPunct="1">
              <a:lnSpc>
                <a:spcPct val="120000"/>
              </a:lnSpc>
              <a:spcBef>
                <a:spcPts val="0"/>
              </a:spcBef>
            </a:pPr>
            <a:r>
              <a:rPr lang="zh-CN" altLang="en-US" sz="2400" dirty="0" smtClean="0">
                <a:latin typeface="黑体" pitchFamily="2" charset="-122"/>
                <a:ea typeface="黑体" pitchFamily="2" charset="-122"/>
              </a:rPr>
              <a:t>成分</a:t>
            </a:r>
            <a:r>
              <a:rPr lang="zh-CN" altLang="en-US" sz="2400" dirty="0">
                <a:latin typeface="黑体" pitchFamily="2" charset="-122"/>
                <a:ea typeface="黑体" pitchFamily="2" charset="-122"/>
              </a:rPr>
              <a:t>特点与合金化原则： </a:t>
            </a:r>
          </a:p>
          <a:p>
            <a:pPr marL="1371600" lvl="2" indent="-457200" eaLnBrk="1" hangingPunct="1">
              <a:lnSpc>
                <a:spcPct val="120000"/>
              </a:lnSpc>
              <a:spcBef>
                <a:spcPts val="0"/>
              </a:spcBef>
              <a:buFont typeface="Wingdings" pitchFamily="2" charset="2"/>
              <a:buNone/>
            </a:pPr>
            <a:r>
              <a:rPr lang="zh-CN" altLang="en-US" dirty="0"/>
              <a:t>①</a:t>
            </a:r>
            <a:r>
              <a:rPr lang="zh-CN" altLang="en-US" dirty="0">
                <a:solidFill>
                  <a:srgbClr val="0000FF"/>
                </a:solidFill>
              </a:rPr>
              <a:t>中</a:t>
            </a:r>
            <a:r>
              <a:rPr lang="en-US" dirty="0">
                <a:solidFill>
                  <a:srgbClr val="0000FF"/>
                </a:solidFill>
              </a:rPr>
              <a:t>C</a:t>
            </a:r>
            <a:r>
              <a:rPr lang="zh-CN" altLang="en-US" dirty="0"/>
              <a:t>：</a:t>
            </a:r>
            <a:r>
              <a:rPr lang="en-US" dirty="0"/>
              <a:t>0.25%</a:t>
            </a:r>
            <a:r>
              <a:rPr lang="zh-CN" altLang="en-US" dirty="0"/>
              <a:t>～</a:t>
            </a:r>
            <a:r>
              <a:rPr lang="en-US" dirty="0"/>
              <a:t>0.50%</a:t>
            </a:r>
            <a:r>
              <a:rPr lang="zh-CN" altLang="en-US" dirty="0"/>
              <a:t>，以</a:t>
            </a:r>
            <a:r>
              <a:rPr lang="en-US" dirty="0"/>
              <a:t>0.4</a:t>
            </a:r>
            <a:r>
              <a:rPr lang="zh-CN" altLang="en-US" dirty="0"/>
              <a:t>左右为主</a:t>
            </a:r>
          </a:p>
          <a:p>
            <a:pPr marL="1371600" lvl="2" indent="-457200" eaLnBrk="1" hangingPunct="1">
              <a:lnSpc>
                <a:spcPct val="120000"/>
              </a:lnSpc>
              <a:spcBef>
                <a:spcPts val="0"/>
              </a:spcBef>
              <a:buNone/>
            </a:pPr>
            <a:r>
              <a:rPr lang="zh-CN" altLang="en-US" dirty="0"/>
              <a:t>②</a:t>
            </a:r>
            <a:r>
              <a:rPr lang="zh-CN" altLang="en-US" dirty="0" smtClean="0"/>
              <a:t>主加：</a:t>
            </a:r>
            <a:r>
              <a:rPr lang="zh-CN" altLang="en-US" dirty="0" smtClean="0">
                <a:solidFill>
                  <a:srgbClr val="0000FF"/>
                </a:solidFill>
              </a:rPr>
              <a:t>提高淬透性</a:t>
            </a:r>
            <a:r>
              <a:rPr lang="en-US" altLang="zh-CN" dirty="0" smtClean="0"/>
              <a:t>——</a:t>
            </a:r>
            <a:r>
              <a:rPr lang="en-US" dirty="0" err="1" smtClean="0"/>
              <a:t>Cr,Ni,Mn,Si,B</a:t>
            </a:r>
            <a:endParaRPr lang="zh-CN" altLang="en-US" dirty="0"/>
          </a:p>
          <a:p>
            <a:pPr marL="1371600" lvl="2" indent="-457200" eaLnBrk="1" hangingPunct="1">
              <a:lnSpc>
                <a:spcPct val="120000"/>
              </a:lnSpc>
              <a:spcBef>
                <a:spcPts val="0"/>
              </a:spcBef>
              <a:buNone/>
            </a:pPr>
            <a:r>
              <a:rPr lang="en-US" dirty="0"/>
              <a:t>③</a:t>
            </a:r>
            <a:r>
              <a:rPr lang="zh-CN" altLang="en-US" dirty="0" smtClean="0"/>
              <a:t>辅加：</a:t>
            </a:r>
            <a:r>
              <a:rPr lang="zh-CN" altLang="en-US" dirty="0" smtClean="0">
                <a:solidFill>
                  <a:srgbClr val="0000FF"/>
                </a:solidFill>
              </a:rPr>
              <a:t>消除回火脆性</a:t>
            </a:r>
            <a:r>
              <a:rPr lang="en-US" altLang="zh-CN" dirty="0" smtClean="0">
                <a:solidFill>
                  <a:srgbClr val="0000FF"/>
                </a:solidFill>
              </a:rPr>
              <a:t>——</a:t>
            </a:r>
            <a:r>
              <a:rPr lang="en-US" dirty="0" err="1" smtClean="0"/>
              <a:t>Mo,W</a:t>
            </a:r>
            <a:endParaRPr lang="en-US" altLang="zh-CN" dirty="0" smtClean="0">
              <a:solidFill>
                <a:srgbClr val="0000FF"/>
              </a:solidFill>
            </a:endParaRPr>
          </a:p>
          <a:p>
            <a:pPr marL="971550" lvl="1" indent="-457200" eaLnBrk="1" hangingPunct="1">
              <a:lnSpc>
                <a:spcPct val="120000"/>
              </a:lnSpc>
              <a:spcBef>
                <a:spcPts val="0"/>
              </a:spcBef>
              <a:buClr>
                <a:srgbClr val="0000CC"/>
              </a:buClr>
            </a:pPr>
            <a:r>
              <a:rPr lang="zh-CN" altLang="en-US" sz="2400" dirty="0" smtClean="0">
                <a:latin typeface="黑体" pitchFamily="2" charset="-122"/>
                <a:ea typeface="黑体" pitchFamily="2" charset="-122"/>
              </a:rPr>
              <a:t>热处理特点及使用态组织</a:t>
            </a:r>
            <a:r>
              <a:rPr lang="zh-CN" altLang="en-US" sz="2400" dirty="0" smtClean="0">
                <a:latin typeface="黑体" pitchFamily="2" charset="-122"/>
                <a:ea typeface="黑体" pitchFamily="2" charset="-122"/>
              </a:rPr>
              <a:t>：</a:t>
            </a:r>
            <a:endParaRPr lang="zh-CN" altLang="en-US" dirty="0"/>
          </a:p>
        </p:txBody>
      </p:sp>
      <p:grpSp>
        <p:nvGrpSpPr>
          <p:cNvPr id="20" name="组合 19"/>
          <p:cNvGrpSpPr/>
          <p:nvPr/>
        </p:nvGrpSpPr>
        <p:grpSpPr>
          <a:xfrm>
            <a:off x="971600" y="4172317"/>
            <a:ext cx="7632848" cy="1200899"/>
            <a:chOff x="1331640" y="4004494"/>
            <a:chExt cx="7632848" cy="1200899"/>
          </a:xfrm>
        </p:grpSpPr>
        <p:grpSp>
          <p:nvGrpSpPr>
            <p:cNvPr id="5" name="Group 4"/>
            <p:cNvGrpSpPr>
              <a:grpSpLocks/>
            </p:cNvGrpSpPr>
            <p:nvPr/>
          </p:nvGrpSpPr>
          <p:grpSpPr bwMode="auto">
            <a:xfrm>
              <a:off x="1331640" y="4004494"/>
              <a:ext cx="7561264" cy="1152525"/>
              <a:chOff x="-445" y="45"/>
              <a:chExt cx="4763" cy="726"/>
            </a:xfrm>
          </p:grpSpPr>
          <p:sp>
            <p:nvSpPr>
              <p:cNvPr id="10" name="Rectangle 5"/>
              <p:cNvSpPr>
                <a:spLocks noChangeArrowheads="1"/>
              </p:cNvSpPr>
              <p:nvPr/>
            </p:nvSpPr>
            <p:spPr bwMode="auto">
              <a:xfrm>
                <a:off x="-445" y="136"/>
                <a:ext cx="3037" cy="291"/>
              </a:xfrm>
              <a:prstGeom prst="rect">
                <a:avLst/>
              </a:prstGeom>
              <a:noFill/>
              <a:ln w="9525" cmpd="sng">
                <a:noFill/>
                <a:miter lim="800000"/>
                <a:headEnd/>
                <a:tailEnd/>
              </a:ln>
            </p:spPr>
            <p:txBody>
              <a:bodyPr wrap="square" anchor="ctr">
                <a:spAutoFit/>
              </a:bodyPr>
              <a:lstStyle/>
              <a:p>
                <a:pPr algn="just"/>
                <a:r>
                  <a:rPr lang="zh-CN" altLang="en-US" sz="2400" b="1" dirty="0">
                    <a:latin typeface="楷体_GB2312" pitchFamily="49" charset="-122"/>
                    <a:ea typeface="楷体_GB2312" pitchFamily="49" charset="-122"/>
                    <a:sym typeface="Arial" pitchFamily="34" charset="0"/>
                  </a:rPr>
                  <a:t>油淬</a:t>
                </a:r>
                <a:r>
                  <a:rPr lang="en-US" sz="2400" b="1" dirty="0">
                    <a:latin typeface="楷体_GB2312" pitchFamily="49" charset="-122"/>
                    <a:ea typeface="楷体_GB2312" pitchFamily="49" charset="-122"/>
                    <a:sym typeface="Arial" pitchFamily="34" charset="0"/>
                  </a:rPr>
                  <a:t>+</a:t>
                </a:r>
                <a:r>
                  <a:rPr lang="zh-CN" altLang="en-US" sz="2400" b="1" dirty="0">
                    <a:latin typeface="楷体_GB2312" pitchFamily="49" charset="-122"/>
                    <a:ea typeface="楷体_GB2312" pitchFamily="49" charset="-122"/>
                    <a:sym typeface="Arial" pitchFamily="34" charset="0"/>
                  </a:rPr>
                  <a:t>高温回火（</a:t>
                </a:r>
                <a:r>
                  <a:rPr lang="zh-CN" altLang="en-US" sz="2400" b="1" dirty="0">
                    <a:solidFill>
                      <a:srgbClr val="0000FF"/>
                    </a:solidFill>
                    <a:latin typeface="楷体_GB2312" pitchFamily="49" charset="-122"/>
                    <a:ea typeface="楷体_GB2312" pitchFamily="49" charset="-122"/>
                    <a:sym typeface="Arial" pitchFamily="34" charset="0"/>
                  </a:rPr>
                  <a:t>调质</a:t>
                </a:r>
                <a:r>
                  <a:rPr lang="zh-CN" altLang="en-US" sz="2400" b="1" dirty="0">
                    <a:latin typeface="楷体_GB2312" pitchFamily="49" charset="-122"/>
                    <a:ea typeface="楷体_GB2312" pitchFamily="49" charset="-122"/>
                    <a:sym typeface="Arial" pitchFamily="34" charset="0"/>
                  </a:rPr>
                  <a:t>）</a:t>
                </a:r>
                <a:r>
                  <a:rPr lang="en-US" sz="2400" b="1" dirty="0" smtClean="0">
                    <a:latin typeface="楷体_GB2312" pitchFamily="49" charset="-122"/>
                    <a:ea typeface="楷体_GB2312" pitchFamily="49" charset="-122"/>
                    <a:sym typeface="Arial" pitchFamily="34" charset="0"/>
                  </a:rPr>
                  <a:t>———   </a:t>
                </a:r>
                <a:endParaRPr lang="en-US" sz="2400" b="1" dirty="0">
                  <a:latin typeface="楷体_GB2312" pitchFamily="49" charset="-122"/>
                  <a:ea typeface="楷体_GB2312" pitchFamily="49" charset="-122"/>
                </a:endParaRPr>
              </a:p>
            </p:txBody>
          </p:sp>
          <p:sp>
            <p:nvSpPr>
              <p:cNvPr id="11" name="Rectangle 6"/>
              <p:cNvSpPr>
                <a:spLocks noChangeArrowheads="1"/>
              </p:cNvSpPr>
              <p:nvPr/>
            </p:nvSpPr>
            <p:spPr bwMode="auto">
              <a:xfrm>
                <a:off x="1415" y="45"/>
                <a:ext cx="991" cy="252"/>
              </a:xfrm>
              <a:prstGeom prst="rect">
                <a:avLst/>
              </a:prstGeom>
              <a:noFill/>
              <a:ln w="9525" cmpd="sng">
                <a:noFill/>
                <a:miter lim="800000"/>
                <a:headEnd/>
                <a:tailEnd/>
              </a:ln>
            </p:spPr>
            <p:txBody>
              <a:bodyPr wrap="square">
                <a:spAutoFit/>
              </a:bodyPr>
              <a:lstStyle/>
              <a:p>
                <a:pPr algn="ctr"/>
                <a:r>
                  <a:rPr lang="zh-CN" altLang="en-US" sz="2000" b="1" dirty="0">
                    <a:latin typeface="楷体_GB2312" pitchFamily="49" charset="-122"/>
                    <a:ea typeface="楷体_GB2312" pitchFamily="49" charset="-122"/>
                    <a:sym typeface="Arial" pitchFamily="34" charset="0"/>
                  </a:rPr>
                  <a:t>表面耐磨</a:t>
                </a:r>
                <a:endParaRPr lang="zh-CN" altLang="en-US" sz="2000" b="1" dirty="0">
                  <a:latin typeface="楷体_GB2312" pitchFamily="49" charset="-122"/>
                  <a:ea typeface="楷体_GB2312" pitchFamily="49" charset="-122"/>
                </a:endParaRPr>
              </a:p>
            </p:txBody>
          </p:sp>
          <p:sp>
            <p:nvSpPr>
              <p:cNvPr id="12" name="AutoShape 7"/>
              <p:cNvSpPr>
                <a:spLocks/>
              </p:cNvSpPr>
              <p:nvPr/>
            </p:nvSpPr>
            <p:spPr bwMode="auto">
              <a:xfrm>
                <a:off x="2277" y="99"/>
                <a:ext cx="48" cy="672"/>
              </a:xfrm>
              <a:prstGeom prst="leftBracket">
                <a:avLst>
                  <a:gd name="adj" fmla="val 116667"/>
                </a:avLst>
              </a:prstGeom>
              <a:noFill/>
              <a:ln w="9525" cap="flat" cmpd="sng">
                <a:solidFill>
                  <a:schemeClr val="tx1"/>
                </a:solidFill>
                <a:round/>
                <a:headEnd/>
                <a:tailEnd/>
              </a:ln>
            </p:spPr>
            <p:txBody>
              <a:bodyPr wrap="none" anchor="ctr"/>
              <a:lstStyle/>
              <a:p>
                <a:endParaRPr lang="zh-CN" altLang="zh-CN" sz="2400" b="1">
                  <a:latin typeface="楷体_GB2312" pitchFamily="49" charset="-122"/>
                  <a:ea typeface="楷体_GB2312" pitchFamily="49" charset="-122"/>
                  <a:sym typeface="Arial" pitchFamily="34" charset="0"/>
                </a:endParaRPr>
              </a:p>
            </p:txBody>
          </p:sp>
          <p:sp>
            <p:nvSpPr>
              <p:cNvPr id="13" name="AutoShape 8"/>
              <p:cNvSpPr>
                <a:spLocks/>
              </p:cNvSpPr>
              <p:nvPr/>
            </p:nvSpPr>
            <p:spPr bwMode="auto">
              <a:xfrm>
                <a:off x="4270" y="99"/>
                <a:ext cx="48" cy="672"/>
              </a:xfrm>
              <a:prstGeom prst="rightBracket">
                <a:avLst>
                  <a:gd name="adj" fmla="val 116667"/>
                </a:avLst>
              </a:prstGeom>
              <a:noFill/>
              <a:ln w="9525" cap="flat" cmpd="sng">
                <a:solidFill>
                  <a:schemeClr val="tx1"/>
                </a:solidFill>
                <a:round/>
                <a:headEnd/>
                <a:tailEnd/>
              </a:ln>
            </p:spPr>
            <p:txBody>
              <a:bodyPr wrap="none" anchor="ctr"/>
              <a:lstStyle/>
              <a:p>
                <a:endParaRPr lang="zh-CN" altLang="zh-CN" sz="2400" b="1">
                  <a:latin typeface="楷体_GB2312" pitchFamily="49" charset="-122"/>
                  <a:ea typeface="楷体_GB2312" pitchFamily="49" charset="-122"/>
                  <a:sym typeface="Arial" pitchFamily="34" charset="0"/>
                </a:endParaRPr>
              </a:p>
            </p:txBody>
          </p:sp>
        </p:grpSp>
        <p:sp>
          <p:nvSpPr>
            <p:cNvPr id="9" name="Rectangle 9"/>
            <p:cNvSpPr>
              <a:spLocks noChangeArrowheads="1"/>
            </p:cNvSpPr>
            <p:nvPr/>
          </p:nvSpPr>
          <p:spPr bwMode="auto">
            <a:xfrm>
              <a:off x="5652120" y="4005064"/>
              <a:ext cx="3312368" cy="1200329"/>
            </a:xfrm>
            <a:prstGeom prst="rect">
              <a:avLst/>
            </a:prstGeom>
            <a:noFill/>
            <a:ln w="9525" cmpd="sng">
              <a:noFill/>
              <a:miter lim="800000"/>
              <a:headEnd/>
              <a:tailEnd/>
            </a:ln>
          </p:spPr>
          <p:txBody>
            <a:bodyPr wrap="square">
              <a:spAutoFit/>
            </a:bodyPr>
            <a:lstStyle/>
            <a:p>
              <a:r>
                <a:rPr lang="en-US" sz="2400" b="1" dirty="0">
                  <a:latin typeface="楷体_GB2312" pitchFamily="49" charset="-122"/>
                  <a:ea typeface="楷体_GB2312" pitchFamily="49" charset="-122"/>
                  <a:sym typeface="Arial" pitchFamily="34" charset="0"/>
                </a:rPr>
                <a:t>①</a:t>
              </a:r>
              <a:r>
                <a:rPr lang="zh-CN" altLang="en-US" sz="2400" b="1" dirty="0">
                  <a:latin typeface="楷体_GB2312" pitchFamily="49" charset="-122"/>
                  <a:ea typeface="楷体_GB2312" pitchFamily="49" charset="-122"/>
                  <a:sym typeface="Arial" pitchFamily="34" charset="0"/>
                </a:rPr>
                <a:t>表面淬火</a:t>
              </a:r>
              <a:r>
                <a:rPr lang="en-US" sz="2400" b="1" dirty="0">
                  <a:latin typeface="楷体_GB2312" pitchFamily="49" charset="-122"/>
                  <a:ea typeface="楷体_GB2312" pitchFamily="49" charset="-122"/>
                  <a:sym typeface="Arial" pitchFamily="34" charset="0"/>
                </a:rPr>
                <a:t>; </a:t>
              </a:r>
              <a:endParaRPr lang="zh-CN" altLang="en-US" sz="2400" b="1" dirty="0">
                <a:latin typeface="楷体_GB2312" pitchFamily="49" charset="-122"/>
                <a:ea typeface="楷体_GB2312" pitchFamily="49" charset="-122"/>
                <a:sym typeface="Arial" pitchFamily="34" charset="0"/>
              </a:endParaRPr>
            </a:p>
            <a:p>
              <a:r>
                <a:rPr lang="en-US" sz="2400" b="1" dirty="0">
                  <a:latin typeface="楷体_GB2312" pitchFamily="49" charset="-122"/>
                  <a:ea typeface="楷体_GB2312" pitchFamily="49" charset="-122"/>
                  <a:sym typeface="Arial" pitchFamily="34" charset="0"/>
                </a:rPr>
                <a:t>②</a:t>
              </a:r>
              <a:r>
                <a:rPr lang="zh-CN" altLang="en-US" sz="2400" b="1" dirty="0">
                  <a:latin typeface="楷体_GB2312" pitchFamily="49" charset="-122"/>
                  <a:ea typeface="楷体_GB2312" pitchFamily="49" charset="-122"/>
                  <a:sym typeface="Arial" pitchFamily="34" charset="0"/>
                </a:rPr>
                <a:t>化学热处理</a:t>
              </a:r>
              <a:r>
                <a:rPr lang="en-US" sz="2400" b="1" dirty="0">
                  <a:latin typeface="楷体_GB2312" pitchFamily="49" charset="-122"/>
                  <a:ea typeface="楷体_GB2312" pitchFamily="49" charset="-122"/>
                  <a:sym typeface="Arial" pitchFamily="34" charset="0"/>
                </a:rPr>
                <a:t>(</a:t>
              </a:r>
              <a:r>
                <a:rPr lang="zh-CN" altLang="en-US" sz="2400" b="1" dirty="0">
                  <a:latin typeface="楷体_GB2312" pitchFamily="49" charset="-122"/>
                  <a:ea typeface="楷体_GB2312" pitchFamily="49" charset="-122"/>
                  <a:sym typeface="Arial" pitchFamily="34" charset="0"/>
                </a:rPr>
                <a:t>如氮化</a:t>
              </a:r>
              <a:r>
                <a:rPr lang="en-US" sz="2400" b="1" dirty="0">
                  <a:latin typeface="楷体_GB2312" pitchFamily="49" charset="-122"/>
                  <a:ea typeface="楷体_GB2312" pitchFamily="49" charset="-122"/>
                  <a:sym typeface="Arial" pitchFamily="34" charset="0"/>
                </a:rPr>
                <a:t>)</a:t>
              </a:r>
              <a:endParaRPr lang="zh-CN" altLang="en-US" sz="2400" b="1" dirty="0">
                <a:latin typeface="楷体_GB2312" pitchFamily="49" charset="-122"/>
                <a:ea typeface="楷体_GB2312" pitchFamily="49" charset="-122"/>
                <a:sym typeface="Arial" pitchFamily="34" charset="0"/>
              </a:endParaRPr>
            </a:p>
            <a:p>
              <a:r>
                <a:rPr lang="en-US" sz="2400" b="1" dirty="0">
                  <a:latin typeface="楷体_GB2312" pitchFamily="49" charset="-122"/>
                  <a:ea typeface="楷体_GB2312" pitchFamily="49" charset="-122"/>
                  <a:sym typeface="Arial" pitchFamily="34" charset="0"/>
                </a:rPr>
                <a:t> (</a:t>
              </a:r>
              <a:r>
                <a:rPr lang="en-US" sz="2400" b="1" dirty="0" err="1">
                  <a:latin typeface="楷体_GB2312" pitchFamily="49" charset="-122"/>
                  <a:ea typeface="楷体_GB2312" pitchFamily="49" charset="-122"/>
                  <a:sym typeface="Arial" pitchFamily="34" charset="0"/>
                </a:rPr>
                <a:t>38CrMoAl</a:t>
              </a:r>
              <a:r>
                <a:rPr lang="zh-CN" altLang="en-US" sz="2400" b="1" dirty="0">
                  <a:latin typeface="楷体_GB2312" pitchFamily="49" charset="-122"/>
                  <a:ea typeface="楷体_GB2312" pitchFamily="49" charset="-122"/>
                  <a:sym typeface="Arial" pitchFamily="34" charset="0"/>
                </a:rPr>
                <a:t>氮化钢</a:t>
              </a:r>
              <a:r>
                <a:rPr lang="en-US" sz="2400" b="1" dirty="0">
                  <a:latin typeface="楷体_GB2312" pitchFamily="49" charset="-122"/>
                  <a:ea typeface="楷体_GB2312" pitchFamily="49" charset="-122"/>
                  <a:sym typeface="Arial" pitchFamily="34" charset="0"/>
                </a:rPr>
                <a:t>) </a:t>
              </a:r>
              <a:endParaRPr lang="en-US" sz="2400" b="1" dirty="0">
                <a:latin typeface="楷体_GB2312" pitchFamily="49" charset="-122"/>
                <a:ea typeface="楷体_GB2312" pitchFamily="49" charset="-122"/>
              </a:endParaRPr>
            </a:p>
          </p:txBody>
        </p:sp>
      </p:grpSp>
      <p:pic>
        <p:nvPicPr>
          <p:cNvPr id="14" name="Picture 2"/>
          <p:cNvPicPr>
            <a:picLocks noChangeAspect="1" noChangeArrowheads="1"/>
          </p:cNvPicPr>
          <p:nvPr/>
        </p:nvPicPr>
        <p:blipFill>
          <a:blip r:embed="rId3" cstate="print"/>
          <a:srcRect t="3734" b="18089"/>
          <a:stretch>
            <a:fillRect/>
          </a:stretch>
        </p:blipFill>
        <p:spPr bwMode="auto">
          <a:xfrm>
            <a:off x="294099" y="4872238"/>
            <a:ext cx="2071487" cy="1432930"/>
          </a:xfrm>
          <a:prstGeom prst="rect">
            <a:avLst/>
          </a:prstGeom>
          <a:noFill/>
          <a:ln w="9525" cap="flat" cmpd="sng">
            <a:noFill/>
            <a:miter lim="800000"/>
            <a:headEnd/>
            <a:tailEnd/>
          </a:ln>
          <a:effectLst/>
        </p:spPr>
      </p:pic>
      <p:sp>
        <p:nvSpPr>
          <p:cNvPr id="15" name="Text Box 13"/>
          <p:cNvSpPr txBox="1">
            <a:spLocks noChangeArrowheads="1"/>
          </p:cNvSpPr>
          <p:nvPr/>
        </p:nvSpPr>
        <p:spPr bwMode="auto">
          <a:xfrm>
            <a:off x="2370534" y="5877272"/>
            <a:ext cx="761306" cy="400110"/>
          </a:xfrm>
          <a:prstGeom prst="rect">
            <a:avLst/>
          </a:prstGeom>
          <a:solidFill>
            <a:schemeClr val="bg1"/>
          </a:solidFill>
          <a:ln w="9525">
            <a:noFill/>
            <a:miter lim="800000"/>
            <a:headEnd/>
            <a:tailEnd/>
          </a:ln>
        </p:spPr>
        <p:txBody>
          <a:bodyPr wrap="square">
            <a:spAutoFit/>
          </a:bodyPr>
          <a:lstStyle/>
          <a:p>
            <a:r>
              <a:rPr lang="zh-CN" altLang="en-US" sz="2000" b="1" dirty="0">
                <a:solidFill>
                  <a:srgbClr val="0000FF"/>
                </a:solidFill>
                <a:ea typeface="黑体" pitchFamily="2" charset="-122"/>
                <a:sym typeface="Arial" pitchFamily="34" charset="0"/>
              </a:rPr>
              <a:t>调质</a:t>
            </a:r>
          </a:p>
        </p:txBody>
      </p:sp>
      <p:pic>
        <p:nvPicPr>
          <p:cNvPr id="16" name="Picture 11"/>
          <p:cNvPicPr>
            <a:picLocks noChangeAspect="1" noChangeArrowheads="1"/>
          </p:cNvPicPr>
          <p:nvPr/>
        </p:nvPicPr>
        <p:blipFill>
          <a:blip r:embed="rId4" cstate="print"/>
          <a:srcRect r="15164" b="8960"/>
          <a:stretch>
            <a:fillRect/>
          </a:stretch>
        </p:blipFill>
        <p:spPr bwMode="auto">
          <a:xfrm rot="16200000">
            <a:off x="3378929" y="4574964"/>
            <a:ext cx="1402932" cy="1991321"/>
          </a:xfrm>
          <a:prstGeom prst="rect">
            <a:avLst/>
          </a:prstGeom>
          <a:noFill/>
          <a:ln w="9525" cap="flat" cmpd="sng">
            <a:noFill/>
            <a:miter lim="800000"/>
            <a:headEnd/>
            <a:tailEnd/>
          </a:ln>
          <a:effectLst/>
        </p:spPr>
      </p:pic>
      <p:sp>
        <p:nvSpPr>
          <p:cNvPr id="17" name="Text Box 12"/>
          <p:cNvSpPr txBox="1">
            <a:spLocks noChangeArrowheads="1"/>
          </p:cNvSpPr>
          <p:nvPr/>
        </p:nvSpPr>
        <p:spPr bwMode="auto">
          <a:xfrm>
            <a:off x="5076056" y="5877272"/>
            <a:ext cx="1210588" cy="400110"/>
          </a:xfrm>
          <a:prstGeom prst="rect">
            <a:avLst/>
          </a:prstGeom>
          <a:solidFill>
            <a:schemeClr val="bg1"/>
          </a:solidFill>
          <a:ln w="9525">
            <a:noFill/>
            <a:miter lim="800000"/>
            <a:headEnd/>
            <a:tailEnd/>
          </a:ln>
        </p:spPr>
        <p:txBody>
          <a:bodyPr wrap="none">
            <a:spAutoFit/>
          </a:bodyPr>
          <a:lstStyle/>
          <a:p>
            <a:r>
              <a:rPr lang="zh-CN" altLang="en-US" sz="2000" b="1" dirty="0">
                <a:solidFill>
                  <a:srgbClr val="0000FF"/>
                </a:solidFill>
                <a:ea typeface="黑体" pitchFamily="2" charset="-122"/>
                <a:sym typeface="Arial" pitchFamily="34" charset="0"/>
              </a:rPr>
              <a:t>表面淬火</a:t>
            </a:r>
          </a:p>
        </p:txBody>
      </p:sp>
      <p:sp>
        <p:nvSpPr>
          <p:cNvPr id="18" name="矩形 17"/>
          <p:cNvSpPr/>
          <p:nvPr/>
        </p:nvSpPr>
        <p:spPr>
          <a:xfrm>
            <a:off x="5868144" y="879103"/>
            <a:ext cx="2736304" cy="461665"/>
          </a:xfrm>
          <a:prstGeom prst="rect">
            <a:avLst/>
          </a:prstGeom>
          <a:solidFill>
            <a:schemeClr val="bg2">
              <a:lumMod val="20000"/>
              <a:lumOff val="80000"/>
            </a:schemeClr>
          </a:solidFill>
          <a:ln>
            <a:solidFill>
              <a:srgbClr val="C00000"/>
            </a:solidFill>
          </a:ln>
        </p:spPr>
        <p:txBody>
          <a:bodyPr wrap="square">
            <a:spAutoFit/>
          </a:bodyPr>
          <a:lstStyle/>
          <a:p>
            <a:pPr marL="971550" lvl="1" indent="-457200">
              <a:spcBef>
                <a:spcPct val="20000"/>
              </a:spcBef>
              <a:buClr>
                <a:srgbClr val="0000FF"/>
              </a:buClr>
            </a:pPr>
            <a:r>
              <a:rPr lang="zh-CN" altLang="en-US" sz="2400" b="1" kern="0" dirty="0" smtClean="0">
                <a:solidFill>
                  <a:srgbClr val="0000FF"/>
                </a:solidFill>
                <a:latin typeface="黑体" pitchFamily="2" charset="-122"/>
                <a:ea typeface="黑体" pitchFamily="2" charset="-122"/>
                <a:sym typeface="华文细黑" pitchFamily="2" charset="-122"/>
              </a:rPr>
              <a:t>→调质</a:t>
            </a:r>
            <a:r>
              <a:rPr lang="zh-CN" altLang="en-US" sz="2400" b="1" kern="0" dirty="0" smtClean="0">
                <a:solidFill>
                  <a:srgbClr val="0000FF"/>
                </a:solidFill>
                <a:latin typeface="黑体" pitchFamily="2" charset="-122"/>
                <a:ea typeface="黑体" pitchFamily="2" charset="-122"/>
              </a:rPr>
              <a:t>处理</a:t>
            </a:r>
            <a:endParaRPr lang="zh-CN" altLang="en-US" sz="2400" b="1" kern="0" dirty="0" smtClean="0">
              <a:solidFill>
                <a:srgbClr val="000000"/>
              </a:solidFill>
              <a:latin typeface="黑体" pitchFamily="2" charset="-122"/>
              <a:ea typeface="黑体" pitchFamily="2" charset="-122"/>
            </a:endParaRPr>
          </a:p>
        </p:txBody>
      </p:sp>
      <p:sp>
        <p:nvSpPr>
          <p:cNvPr id="21" name="矩形 20"/>
          <p:cNvSpPr/>
          <p:nvPr/>
        </p:nvSpPr>
        <p:spPr>
          <a:xfrm flipH="1">
            <a:off x="273971" y="4768123"/>
            <a:ext cx="697628" cy="461665"/>
          </a:xfrm>
          <a:prstGeom prst="rect">
            <a:avLst/>
          </a:prstGeom>
        </p:spPr>
        <p:txBody>
          <a:bodyPr wrap="square">
            <a:spAutoFit/>
          </a:bodyPr>
          <a:lstStyle/>
          <a:p>
            <a:r>
              <a:rPr lang="en-US" altLang="zh-CN" sz="2400" b="1" kern="0" dirty="0" smtClean="0">
                <a:solidFill>
                  <a:srgbClr val="C00000"/>
                </a:solidFill>
                <a:latin typeface="黑体" pitchFamily="2" charset="-122"/>
                <a:ea typeface="黑体" pitchFamily="2" charset="-122"/>
              </a:rPr>
              <a:t>S’</a:t>
            </a:r>
            <a:endParaRPr lang="zh-CN" altLang="en-US" dirty="0">
              <a:solidFill>
                <a:srgbClr val="C00000"/>
              </a:solidFill>
            </a:endParaRPr>
          </a:p>
        </p:txBody>
      </p:sp>
      <p:sp>
        <p:nvSpPr>
          <p:cNvPr id="22" name="矩形 21"/>
          <p:cNvSpPr/>
          <p:nvPr/>
        </p:nvSpPr>
        <p:spPr>
          <a:xfrm>
            <a:off x="3059832" y="4768123"/>
            <a:ext cx="553832" cy="461665"/>
          </a:xfrm>
          <a:prstGeom prst="rect">
            <a:avLst/>
          </a:prstGeom>
        </p:spPr>
        <p:txBody>
          <a:bodyPr wrap="square">
            <a:spAutoFit/>
          </a:bodyPr>
          <a:lstStyle/>
          <a:p>
            <a:r>
              <a:rPr lang="en-US" altLang="zh-CN" sz="2400" b="1" kern="0" dirty="0" smtClean="0">
                <a:solidFill>
                  <a:srgbClr val="C00000"/>
                </a:solidFill>
                <a:latin typeface="黑体" pitchFamily="2" charset="-122"/>
                <a:ea typeface="黑体" pitchFamily="2" charset="-122"/>
              </a:rPr>
              <a:t>M</a:t>
            </a:r>
            <a:r>
              <a:rPr lang="en-US" altLang="zh-CN" sz="2400" b="1" kern="0" dirty="0" smtClean="0">
                <a:solidFill>
                  <a:srgbClr val="C00000"/>
                </a:solidFill>
                <a:latin typeface="黑体" pitchFamily="2" charset="-122"/>
                <a:ea typeface="黑体" pitchFamily="2" charset="-122"/>
                <a:sym typeface="华文细黑" pitchFamily="2" charset="-122"/>
              </a:rPr>
              <a:t>’</a:t>
            </a:r>
            <a:endParaRPr lang="zh-CN" altLang="en-US" dirty="0">
              <a:solidFill>
                <a:srgbClr val="C00000"/>
              </a:solidFill>
            </a:endParaRPr>
          </a:p>
        </p:txBody>
      </p:sp>
      <p:sp>
        <p:nvSpPr>
          <p:cNvPr id="19" name="矩形 18"/>
          <p:cNvSpPr/>
          <p:nvPr/>
        </p:nvSpPr>
        <p:spPr>
          <a:xfrm>
            <a:off x="5252375" y="3645024"/>
            <a:ext cx="3280065" cy="461665"/>
          </a:xfrm>
          <a:prstGeom prst="rect">
            <a:avLst/>
          </a:prstGeom>
          <a:solidFill>
            <a:schemeClr val="bg2">
              <a:lumMod val="20000"/>
              <a:lumOff val="80000"/>
            </a:schemeClr>
          </a:solidFill>
          <a:ln>
            <a:solidFill>
              <a:srgbClr val="C00000"/>
            </a:solidFill>
          </a:ln>
        </p:spPr>
        <p:txBody>
          <a:bodyPr wrap="none">
            <a:spAutoFit/>
          </a:bodyPr>
          <a:lstStyle/>
          <a:p>
            <a:r>
              <a:rPr lang="zh-CN" altLang="en-US" sz="2400" b="1" kern="0" dirty="0" smtClean="0">
                <a:latin typeface="黑体" pitchFamily="2" charset="-122"/>
                <a:ea typeface="黑体" pitchFamily="2" charset="-122"/>
              </a:rPr>
              <a:t>组织：</a:t>
            </a:r>
            <a:r>
              <a:rPr lang="en-US" altLang="zh-CN" sz="2400" b="1" kern="0" dirty="0" smtClean="0">
                <a:solidFill>
                  <a:srgbClr val="0000FF"/>
                </a:solidFill>
                <a:latin typeface="黑体" pitchFamily="2" charset="-122"/>
                <a:ea typeface="黑体" pitchFamily="2" charset="-122"/>
              </a:rPr>
              <a:t>S</a:t>
            </a:r>
            <a:r>
              <a:rPr lang="en-US" altLang="zh-CN" sz="2400" b="1" kern="0" dirty="0" smtClean="0">
                <a:solidFill>
                  <a:srgbClr val="0000FF"/>
                </a:solidFill>
                <a:latin typeface="黑体" pitchFamily="2" charset="-122"/>
                <a:ea typeface="黑体" pitchFamily="2" charset="-122"/>
              </a:rPr>
              <a:t>’</a:t>
            </a:r>
            <a:r>
              <a:rPr lang="zh-CN" altLang="en-US" sz="2400" b="1" kern="0" dirty="0" smtClean="0">
                <a:solidFill>
                  <a:srgbClr val="000000"/>
                </a:solidFill>
                <a:latin typeface="黑体" pitchFamily="2" charset="-122"/>
                <a:ea typeface="黑体" pitchFamily="2" charset="-122"/>
              </a:rPr>
              <a:t>（表面</a:t>
            </a:r>
            <a:r>
              <a:rPr lang="en-US" altLang="zh-CN" sz="2400" b="1" kern="0" dirty="0" smtClean="0">
                <a:solidFill>
                  <a:srgbClr val="000000"/>
                </a:solidFill>
                <a:latin typeface="黑体" pitchFamily="2" charset="-122"/>
                <a:ea typeface="黑体" pitchFamily="2" charset="-122"/>
              </a:rPr>
              <a:t>M</a:t>
            </a:r>
            <a:r>
              <a:rPr lang="en-US" altLang="zh-CN" sz="2400" b="1" kern="0" dirty="0" smtClean="0">
                <a:solidFill>
                  <a:srgbClr val="000000"/>
                </a:solidFill>
                <a:latin typeface="黑体" pitchFamily="2" charset="-122"/>
                <a:ea typeface="黑体" pitchFamily="2" charset="-122"/>
                <a:sym typeface="华文细黑" pitchFamily="2" charset="-122"/>
              </a:rPr>
              <a:t>’</a:t>
            </a:r>
            <a:r>
              <a:rPr lang="zh-CN" altLang="en-US" sz="2400" b="1" kern="0" dirty="0" smtClean="0">
                <a:solidFill>
                  <a:srgbClr val="000000"/>
                </a:solidFill>
                <a:latin typeface="黑体" pitchFamily="2" charset="-122"/>
                <a:ea typeface="黑体" pitchFamily="2" charset="-122"/>
              </a:rPr>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8130">
                                            <p:txEl>
                                              <p:pRg st="1" end="1"/>
                                            </p:txEl>
                                          </p:spTgt>
                                        </p:tgtEl>
                                        <p:attrNameLst>
                                          <p:attrName>style.visibility</p:attrName>
                                        </p:attrNameLst>
                                      </p:cBhvr>
                                      <p:to>
                                        <p:strVal val="visible"/>
                                      </p:to>
                                    </p:set>
                                    <p:animEffect transition="in" filter="blinds(horizontal)">
                                      <p:cBhvr>
                                        <p:cTn id="7" dur="500"/>
                                        <p:tgtEl>
                                          <p:spTgt spid="48130">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8130">
                                            <p:txEl>
                                              <p:pRg st="2" end="2"/>
                                            </p:txEl>
                                          </p:spTgt>
                                        </p:tgtEl>
                                        <p:attrNameLst>
                                          <p:attrName>style.visibility</p:attrName>
                                        </p:attrNameLst>
                                      </p:cBhvr>
                                      <p:to>
                                        <p:strVal val="visible"/>
                                      </p:to>
                                    </p:set>
                                    <p:animEffect transition="in" filter="blinds(horizontal)">
                                      <p:cBhvr>
                                        <p:cTn id="10" dur="500"/>
                                        <p:tgtEl>
                                          <p:spTgt spid="48130">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linds(horizontal)">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48130">
                                            <p:txEl>
                                              <p:pRg st="3" end="3"/>
                                            </p:txEl>
                                          </p:spTgt>
                                        </p:tgtEl>
                                        <p:attrNameLst>
                                          <p:attrName>style.visibility</p:attrName>
                                        </p:attrNameLst>
                                      </p:cBhvr>
                                      <p:to>
                                        <p:strVal val="visible"/>
                                      </p:to>
                                    </p:set>
                                    <p:animEffect transition="in" filter="blinds(horizontal)">
                                      <p:cBhvr>
                                        <p:cTn id="20" dur="500"/>
                                        <p:tgtEl>
                                          <p:spTgt spid="48130">
                                            <p:txEl>
                                              <p:pRg st="3" end="3"/>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48130">
                                            <p:txEl>
                                              <p:pRg st="4" end="4"/>
                                            </p:txEl>
                                          </p:spTgt>
                                        </p:tgtEl>
                                        <p:attrNameLst>
                                          <p:attrName>style.visibility</p:attrName>
                                        </p:attrNameLst>
                                      </p:cBhvr>
                                      <p:to>
                                        <p:strVal val="visible"/>
                                      </p:to>
                                    </p:set>
                                    <p:animEffect transition="in" filter="blinds(horizontal)">
                                      <p:cBhvr>
                                        <p:cTn id="23" dur="500"/>
                                        <p:tgtEl>
                                          <p:spTgt spid="48130">
                                            <p:txEl>
                                              <p:pRg st="4" end="4"/>
                                            </p:txEl>
                                          </p:spTgt>
                                        </p:tgtEl>
                                      </p:cBhvr>
                                    </p:animEffect>
                                  </p:childTnLst>
                                </p:cTn>
                              </p:par>
                            </p:childTnLst>
                          </p:cTn>
                        </p:par>
                        <p:par>
                          <p:cTn id="24" fill="hold">
                            <p:stCondLst>
                              <p:cond delay="500"/>
                            </p:stCondLst>
                            <p:childTnLst>
                              <p:par>
                                <p:cTn id="25" presetID="3" presetClass="entr" presetSubtype="10" fill="hold" nodeType="afterEffect">
                                  <p:stCondLst>
                                    <p:cond delay="0"/>
                                  </p:stCondLst>
                                  <p:childTnLst>
                                    <p:set>
                                      <p:cBhvr>
                                        <p:cTn id="26" dur="1" fill="hold">
                                          <p:stCondLst>
                                            <p:cond delay="0"/>
                                          </p:stCondLst>
                                        </p:cTn>
                                        <p:tgtEl>
                                          <p:spTgt spid="48130">
                                            <p:txEl>
                                              <p:pRg st="5" end="5"/>
                                            </p:txEl>
                                          </p:spTgt>
                                        </p:tgtEl>
                                        <p:attrNameLst>
                                          <p:attrName>style.visibility</p:attrName>
                                        </p:attrNameLst>
                                      </p:cBhvr>
                                      <p:to>
                                        <p:strVal val="visible"/>
                                      </p:to>
                                    </p:set>
                                    <p:animEffect transition="in" filter="blinds(horizontal)">
                                      <p:cBhvr>
                                        <p:cTn id="27" dur="500"/>
                                        <p:tgtEl>
                                          <p:spTgt spid="48130">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8130">
                                            <p:txEl>
                                              <p:pRg st="6" end="6"/>
                                            </p:txEl>
                                          </p:spTgt>
                                        </p:tgtEl>
                                        <p:attrNameLst>
                                          <p:attrName>style.visibility</p:attrName>
                                        </p:attrNameLst>
                                      </p:cBhvr>
                                      <p:to>
                                        <p:strVal val="visible"/>
                                      </p:to>
                                    </p:set>
                                    <p:animEffect transition="in" filter="blinds(horizontal)">
                                      <p:cBhvr>
                                        <p:cTn id="32" dur="500"/>
                                        <p:tgtEl>
                                          <p:spTgt spid="48130">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8130">
                                            <p:txEl>
                                              <p:pRg st="7" end="7"/>
                                            </p:txEl>
                                          </p:spTgt>
                                        </p:tgtEl>
                                        <p:attrNameLst>
                                          <p:attrName>style.visibility</p:attrName>
                                        </p:attrNameLst>
                                      </p:cBhvr>
                                      <p:to>
                                        <p:strVal val="visible"/>
                                      </p:to>
                                    </p:set>
                                    <p:animEffect transition="in" filter="blinds(horizontal)">
                                      <p:cBhvr>
                                        <p:cTn id="37" dur="500"/>
                                        <p:tgtEl>
                                          <p:spTgt spid="48130">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blinds(horizontal)">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blinds(horizontal)">
                                      <p:cBhvr>
                                        <p:cTn id="47" dur="500"/>
                                        <p:tgtEl>
                                          <p:spTgt spid="19"/>
                                        </p:tgtEl>
                                      </p:cBhvr>
                                    </p:animEffect>
                                  </p:childTnLst>
                                </p:cTn>
                              </p:par>
                              <p:par>
                                <p:cTn id="48" presetID="3" presetClass="entr" presetSubtype="10" fill="hold"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blinds(horizontal)">
                                      <p:cBhvr>
                                        <p:cTn id="50" dur="500"/>
                                        <p:tgtEl>
                                          <p:spTgt spid="14"/>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blinds(horizontal)">
                                      <p:cBhvr>
                                        <p:cTn id="53" dur="500"/>
                                        <p:tgtEl>
                                          <p:spTgt spid="21"/>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blinds(horizontal)">
                                      <p:cBhvr>
                                        <p:cTn id="56" dur="500"/>
                                        <p:tgtEl>
                                          <p:spTgt spid="15"/>
                                        </p:tgtEl>
                                      </p:cBhvr>
                                    </p:animEffect>
                                  </p:childTnLst>
                                </p:cTn>
                              </p:par>
                              <p:par>
                                <p:cTn id="57" presetID="3" presetClass="entr" presetSubtype="10" fill="hold"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blinds(horizontal)">
                                      <p:cBhvr>
                                        <p:cTn id="59" dur="500"/>
                                        <p:tgtEl>
                                          <p:spTgt spid="16"/>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blinds(horizontal)">
                                      <p:cBhvr>
                                        <p:cTn id="62" dur="500"/>
                                        <p:tgtEl>
                                          <p:spTgt spid="22"/>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blinds(horizontal)">
                                      <p:cBhvr>
                                        <p:cTn id="6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21" grpId="0"/>
      <p:bldP spid="22" grpId="0"/>
      <p:bldP spid="1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noGrp="1" noRot="1" noChangeArrowheads="1"/>
          </p:cNvSpPr>
          <p:nvPr>
            <p:ph type="body" idx="4294967295"/>
          </p:nvPr>
        </p:nvSpPr>
        <p:spPr>
          <a:xfrm>
            <a:off x="251520" y="476522"/>
            <a:ext cx="7200800" cy="5544766"/>
          </a:xfrm>
          <a:ln/>
        </p:spPr>
        <p:txBody>
          <a:bodyPr/>
          <a:lstStyle/>
          <a:p>
            <a:pPr eaLnBrk="1" hangingPunct="1">
              <a:lnSpc>
                <a:spcPct val="120000"/>
              </a:lnSpc>
              <a:spcBef>
                <a:spcPts val="0"/>
              </a:spcBef>
              <a:buClr>
                <a:srgbClr val="0000CC"/>
              </a:buClr>
              <a:buSzPct val="100000"/>
              <a:buFont typeface="Wingdings" pitchFamily="2" charset="2"/>
              <a:buChar char="u"/>
            </a:pPr>
            <a:r>
              <a:rPr lang="zh-CN" altLang="en-US" sz="2400" dirty="0"/>
              <a:t>典型钢号及其应用 </a:t>
            </a:r>
          </a:p>
          <a:p>
            <a:pPr lvl="1" eaLnBrk="1" hangingPunct="1">
              <a:lnSpc>
                <a:spcPct val="120000"/>
              </a:lnSpc>
              <a:spcBef>
                <a:spcPts val="0"/>
              </a:spcBef>
              <a:buFont typeface="Wingdings" pitchFamily="2" charset="2"/>
              <a:buNone/>
            </a:pPr>
            <a:r>
              <a:rPr lang="zh-CN" altLang="en-US" sz="2400" dirty="0"/>
              <a:t>用途：齿轮、轴、连杆、</a:t>
            </a:r>
            <a:r>
              <a:rPr lang="zh-CN" altLang="en-US" sz="2400" dirty="0" smtClean="0"/>
              <a:t>高强螺栓</a:t>
            </a:r>
            <a:endParaRPr lang="zh-CN" altLang="en-US" sz="2400" dirty="0"/>
          </a:p>
          <a:p>
            <a:pPr lvl="1" eaLnBrk="1" hangingPunct="1">
              <a:lnSpc>
                <a:spcPct val="120000"/>
              </a:lnSpc>
              <a:spcBef>
                <a:spcPts val="600"/>
              </a:spcBef>
              <a:spcAft>
                <a:spcPts val="600"/>
              </a:spcAft>
              <a:buFont typeface="Wingdings" pitchFamily="2" charset="2"/>
              <a:buNone/>
            </a:pPr>
            <a:r>
              <a:rPr lang="zh-CN" altLang="en-US" sz="2400" dirty="0" smtClean="0"/>
              <a:t>①</a:t>
            </a:r>
            <a:r>
              <a:rPr lang="zh-CN" altLang="en-US" sz="2400" dirty="0"/>
              <a:t>低淬透性（油淬临界直径</a:t>
            </a:r>
            <a:r>
              <a:rPr lang="en-US" sz="2400" dirty="0"/>
              <a:t>30-</a:t>
            </a:r>
            <a:r>
              <a:rPr lang="en-US" sz="2400" dirty="0" err="1"/>
              <a:t>40mm</a:t>
            </a:r>
            <a:r>
              <a:rPr lang="zh-CN" altLang="en-US" sz="2400" dirty="0"/>
              <a:t>）</a:t>
            </a:r>
            <a:r>
              <a:rPr lang="en-US" sz="2400" dirty="0" smtClean="0"/>
              <a:t>:</a:t>
            </a:r>
            <a:endParaRPr lang="zh-CN" altLang="en-US" sz="2400" dirty="0"/>
          </a:p>
          <a:p>
            <a:pPr lvl="2" eaLnBrk="1" hangingPunct="1">
              <a:lnSpc>
                <a:spcPct val="120000"/>
              </a:lnSpc>
              <a:spcBef>
                <a:spcPts val="0"/>
              </a:spcBef>
              <a:buFont typeface="Wingdings" pitchFamily="2" charset="2"/>
              <a:buChar char="Ø"/>
            </a:pPr>
            <a:r>
              <a:rPr lang="en-US" altLang="zh-CN" dirty="0" err="1" smtClean="0"/>
              <a:t>40Cr,40MnB</a:t>
            </a:r>
            <a:r>
              <a:rPr lang="en-US" altLang="zh-CN" dirty="0" smtClean="0"/>
              <a:t>——</a:t>
            </a:r>
            <a:r>
              <a:rPr lang="zh-CN" altLang="en-US" dirty="0" smtClean="0">
                <a:solidFill>
                  <a:srgbClr val="0000FF"/>
                </a:solidFill>
              </a:rPr>
              <a:t>一般</a:t>
            </a:r>
            <a:r>
              <a:rPr lang="zh-CN" altLang="en-US" dirty="0">
                <a:solidFill>
                  <a:srgbClr val="0000FF"/>
                </a:solidFill>
              </a:rPr>
              <a:t>尺寸重要零件</a:t>
            </a:r>
            <a:r>
              <a:rPr lang="en-US" dirty="0"/>
              <a:t>,</a:t>
            </a:r>
            <a:r>
              <a:rPr lang="zh-CN" altLang="en-US" dirty="0"/>
              <a:t>如齿轮</a:t>
            </a:r>
            <a:r>
              <a:rPr lang="en-US" dirty="0"/>
              <a:t>,</a:t>
            </a:r>
            <a:r>
              <a:rPr lang="zh-CN" altLang="en-US" dirty="0"/>
              <a:t>主轴</a:t>
            </a:r>
          </a:p>
          <a:p>
            <a:pPr lvl="1" eaLnBrk="1" hangingPunct="1">
              <a:lnSpc>
                <a:spcPct val="120000"/>
              </a:lnSpc>
              <a:spcBef>
                <a:spcPts val="0"/>
              </a:spcBef>
              <a:buFont typeface="Wingdings" pitchFamily="2" charset="2"/>
              <a:buNone/>
            </a:pPr>
            <a:r>
              <a:rPr lang="zh-CN" altLang="en-US" sz="2400" dirty="0"/>
              <a:t>②中淬透性（油淬临界直径</a:t>
            </a:r>
            <a:r>
              <a:rPr lang="en-US" sz="2400" dirty="0"/>
              <a:t>40-</a:t>
            </a:r>
            <a:r>
              <a:rPr lang="en-US" sz="2400" dirty="0" err="1"/>
              <a:t>60mm</a:t>
            </a:r>
            <a:r>
              <a:rPr lang="zh-CN" altLang="en-US" sz="2400" dirty="0"/>
              <a:t>）</a:t>
            </a:r>
            <a:r>
              <a:rPr lang="en-US" sz="2400" dirty="0" smtClean="0"/>
              <a:t>:</a:t>
            </a:r>
            <a:endParaRPr lang="zh-CN" altLang="en-US" sz="2400" dirty="0"/>
          </a:p>
          <a:p>
            <a:pPr lvl="2" eaLnBrk="1" hangingPunct="1">
              <a:lnSpc>
                <a:spcPct val="120000"/>
              </a:lnSpc>
              <a:spcBef>
                <a:spcPts val="0"/>
              </a:spcBef>
              <a:buFont typeface="Wingdings" pitchFamily="2" charset="2"/>
              <a:buChar char="Ø"/>
            </a:pPr>
            <a:r>
              <a:rPr lang="en-US" altLang="zh-CN" dirty="0" err="1" smtClean="0"/>
              <a:t>35CrMo</a:t>
            </a:r>
            <a:r>
              <a:rPr lang="en-US" altLang="zh-CN" dirty="0" smtClean="0"/>
              <a:t>——</a:t>
            </a:r>
            <a:r>
              <a:rPr lang="zh-CN" altLang="en-US" dirty="0" smtClean="0">
                <a:solidFill>
                  <a:srgbClr val="0000FF"/>
                </a:solidFill>
              </a:rPr>
              <a:t>截面</a:t>
            </a:r>
            <a:r>
              <a:rPr lang="zh-CN" altLang="en-US" dirty="0">
                <a:solidFill>
                  <a:srgbClr val="0000FF"/>
                </a:solidFill>
              </a:rPr>
              <a:t>尺寸较大零件</a:t>
            </a:r>
            <a:r>
              <a:rPr lang="en-US" dirty="0"/>
              <a:t>,</a:t>
            </a:r>
            <a:r>
              <a:rPr lang="zh-CN" altLang="en-US" dirty="0"/>
              <a:t>如曲轴</a:t>
            </a:r>
            <a:r>
              <a:rPr lang="en-US" dirty="0"/>
              <a:t>,</a:t>
            </a:r>
            <a:r>
              <a:rPr lang="zh-CN" altLang="en-US" dirty="0" smtClean="0"/>
              <a:t>连杆</a:t>
            </a:r>
            <a:endParaRPr lang="zh-CN" altLang="en-US" dirty="0"/>
          </a:p>
          <a:p>
            <a:pPr lvl="1" eaLnBrk="1" hangingPunct="1">
              <a:lnSpc>
                <a:spcPct val="120000"/>
              </a:lnSpc>
              <a:spcBef>
                <a:spcPts val="0"/>
              </a:spcBef>
              <a:buFont typeface="Wingdings" pitchFamily="2" charset="2"/>
              <a:buNone/>
            </a:pPr>
            <a:r>
              <a:rPr lang="en-US" sz="2400" dirty="0"/>
              <a:t>③</a:t>
            </a:r>
            <a:r>
              <a:rPr lang="zh-CN" altLang="en-US" sz="2400" dirty="0"/>
              <a:t>高淬透性（油淬临界直径</a:t>
            </a:r>
            <a:r>
              <a:rPr lang="en-US" sz="2400" dirty="0"/>
              <a:t>60-</a:t>
            </a:r>
            <a:r>
              <a:rPr lang="en-US" sz="2400" dirty="0" err="1"/>
              <a:t>100mm</a:t>
            </a:r>
            <a:r>
              <a:rPr lang="zh-CN" altLang="en-US" sz="2400" dirty="0"/>
              <a:t>）</a:t>
            </a:r>
            <a:r>
              <a:rPr lang="en-US" sz="2400" dirty="0" smtClean="0"/>
              <a:t>:</a:t>
            </a:r>
            <a:endParaRPr lang="zh-CN" altLang="en-US" sz="2400" dirty="0"/>
          </a:p>
          <a:p>
            <a:pPr lvl="2" eaLnBrk="1" hangingPunct="1">
              <a:lnSpc>
                <a:spcPct val="120000"/>
              </a:lnSpc>
              <a:spcBef>
                <a:spcPts val="0"/>
              </a:spcBef>
              <a:buFont typeface="Wingdings" pitchFamily="2" charset="2"/>
              <a:buChar char="Ø"/>
            </a:pPr>
            <a:r>
              <a:rPr lang="en-US" altLang="zh-CN" dirty="0" err="1" smtClean="0"/>
              <a:t>40CrNiMo</a:t>
            </a:r>
            <a:r>
              <a:rPr lang="en-US" altLang="zh-CN" dirty="0" smtClean="0"/>
              <a:t>——</a:t>
            </a:r>
            <a:r>
              <a:rPr lang="zh-CN" altLang="en-US" dirty="0" smtClean="0">
                <a:solidFill>
                  <a:srgbClr val="0000FF"/>
                </a:solidFill>
              </a:rPr>
              <a:t>大</a:t>
            </a:r>
            <a:r>
              <a:rPr lang="zh-CN" altLang="en-US" dirty="0">
                <a:solidFill>
                  <a:srgbClr val="0000FF"/>
                </a:solidFill>
              </a:rPr>
              <a:t>截面重载重要零件</a:t>
            </a:r>
            <a:r>
              <a:rPr lang="zh-CN" altLang="en-US" dirty="0"/>
              <a:t>，大型汽轮机主轴和叶轮</a:t>
            </a:r>
          </a:p>
        </p:txBody>
      </p:sp>
      <p:pic>
        <p:nvPicPr>
          <p:cNvPr id="49155" name="Picture 3"/>
          <p:cNvPicPr>
            <a:picLocks noChangeAspect="1" noChangeArrowheads="1"/>
          </p:cNvPicPr>
          <p:nvPr/>
        </p:nvPicPr>
        <p:blipFill>
          <a:blip r:embed="rId2" cstate="print"/>
          <a:srcRect/>
          <a:stretch>
            <a:fillRect/>
          </a:stretch>
        </p:blipFill>
        <p:spPr bwMode="auto">
          <a:xfrm>
            <a:off x="7884368" y="1914893"/>
            <a:ext cx="1259632" cy="1273505"/>
          </a:xfrm>
          <a:prstGeom prst="rect">
            <a:avLst/>
          </a:prstGeom>
          <a:noFill/>
          <a:ln w="9525" cmpd="sng">
            <a:noFill/>
            <a:miter lim="800000"/>
            <a:headEnd/>
            <a:tailEnd/>
          </a:ln>
        </p:spPr>
      </p:pic>
      <p:pic>
        <p:nvPicPr>
          <p:cNvPr id="49156" name="Picture 4"/>
          <p:cNvPicPr>
            <a:picLocks noChangeAspect="1" noChangeArrowheads="1"/>
          </p:cNvPicPr>
          <p:nvPr/>
        </p:nvPicPr>
        <p:blipFill>
          <a:blip r:embed="rId3" cstate="print"/>
          <a:srcRect/>
          <a:stretch>
            <a:fillRect/>
          </a:stretch>
        </p:blipFill>
        <p:spPr bwMode="auto">
          <a:xfrm>
            <a:off x="7402894" y="404664"/>
            <a:ext cx="1741106" cy="1442099"/>
          </a:xfrm>
          <a:prstGeom prst="rect">
            <a:avLst/>
          </a:prstGeom>
          <a:noFill/>
          <a:ln w="9525" cmpd="sng">
            <a:noFill/>
            <a:miter lim="800000"/>
            <a:headEnd/>
            <a:tailEnd/>
          </a:ln>
        </p:spPr>
      </p:pic>
      <p:pic>
        <p:nvPicPr>
          <p:cNvPr id="49158" name="Picture 6"/>
          <p:cNvPicPr>
            <a:picLocks noChangeAspect="1" noChangeArrowheads="1"/>
          </p:cNvPicPr>
          <p:nvPr/>
        </p:nvPicPr>
        <p:blipFill>
          <a:blip r:embed="rId4" cstate="print"/>
          <a:srcRect l="11874" b="12757"/>
          <a:stretch>
            <a:fillRect/>
          </a:stretch>
        </p:blipFill>
        <p:spPr bwMode="auto">
          <a:xfrm>
            <a:off x="6876256" y="4725144"/>
            <a:ext cx="2267744" cy="1554867"/>
          </a:xfrm>
          <a:prstGeom prst="rect">
            <a:avLst/>
          </a:prstGeom>
          <a:noFill/>
          <a:ln w="9525" cmpd="sng">
            <a:noFill/>
            <a:miter lim="800000"/>
            <a:headEnd/>
            <a:tailEnd/>
          </a:ln>
        </p:spPr>
      </p:pic>
      <p:pic>
        <p:nvPicPr>
          <p:cNvPr id="49160" name="Picture 8"/>
          <p:cNvPicPr>
            <a:picLocks noChangeAspect="1" noChangeArrowheads="1"/>
          </p:cNvPicPr>
          <p:nvPr/>
        </p:nvPicPr>
        <p:blipFill>
          <a:blip r:embed="rId5" cstate="print"/>
          <a:srcRect/>
          <a:stretch>
            <a:fillRect/>
          </a:stretch>
        </p:blipFill>
        <p:spPr bwMode="auto">
          <a:xfrm>
            <a:off x="4499992" y="4725144"/>
            <a:ext cx="2304256" cy="1559250"/>
          </a:xfrm>
          <a:prstGeom prst="rect">
            <a:avLst/>
          </a:prstGeom>
          <a:noFill/>
          <a:ln w="9525" cmpd="sng">
            <a:noFill/>
            <a:miter lim="800000"/>
            <a:headEnd/>
            <a:tailEnd/>
          </a:ln>
        </p:spPr>
      </p:pic>
      <p:cxnSp>
        <p:nvCxnSpPr>
          <p:cNvPr id="10" name="直接箭头连接符 9"/>
          <p:cNvCxnSpPr/>
          <p:nvPr/>
        </p:nvCxnSpPr>
        <p:spPr bwMode="auto">
          <a:xfrm>
            <a:off x="899592" y="1700808"/>
            <a:ext cx="0" cy="3384376"/>
          </a:xfrm>
          <a:prstGeom prst="straightConnector1">
            <a:avLst/>
          </a:prstGeom>
          <a:solidFill>
            <a:schemeClr val="accent1"/>
          </a:solidFill>
          <a:ln w="28575" cap="flat" cmpd="sng" algn="ctr">
            <a:solidFill>
              <a:srgbClr val="C00000"/>
            </a:solidFill>
            <a:prstDash val="solid"/>
            <a:round/>
            <a:headEnd type="none" w="med" len="med"/>
            <a:tailEnd type="arrow"/>
          </a:ln>
          <a:effectLst/>
        </p:spPr>
      </p:cxnSp>
      <p:sp>
        <p:nvSpPr>
          <p:cNvPr id="11" name="TextBox 10"/>
          <p:cNvSpPr txBox="1"/>
          <p:nvPr/>
        </p:nvSpPr>
        <p:spPr>
          <a:xfrm>
            <a:off x="323528" y="1412776"/>
            <a:ext cx="432048" cy="3693319"/>
          </a:xfrm>
          <a:prstGeom prst="rect">
            <a:avLst/>
          </a:prstGeom>
          <a:solidFill>
            <a:schemeClr val="bg2">
              <a:lumMod val="20000"/>
              <a:lumOff val="80000"/>
            </a:schemeClr>
          </a:solidFill>
          <a:ln w="19050">
            <a:solidFill>
              <a:srgbClr val="C00000"/>
            </a:solidFill>
          </a:ln>
        </p:spPr>
        <p:txBody>
          <a:bodyPr wrap="square" rtlCol="0">
            <a:spAutoFit/>
          </a:bodyPr>
          <a:lstStyle/>
          <a:p>
            <a:pPr>
              <a:lnSpc>
                <a:spcPct val="90000"/>
              </a:lnSpc>
            </a:pPr>
            <a:r>
              <a:rPr lang="zh-CN" altLang="en-US" sz="2000" dirty="0" smtClean="0">
                <a:solidFill>
                  <a:srgbClr val="0000FF"/>
                </a:solidFill>
                <a:latin typeface="黑体" pitchFamily="2" charset="-122"/>
                <a:ea typeface="黑体" pitchFamily="2" charset="-122"/>
              </a:rPr>
              <a:t>合金元素种类↑量↑淬透性↑</a:t>
            </a:r>
            <a:endParaRPr lang="en-US" altLang="zh-CN" sz="2000" dirty="0" smtClean="0">
              <a:solidFill>
                <a:srgbClr val="0000FF"/>
              </a:solidFill>
              <a:latin typeface="黑体" pitchFamily="2" charset="-122"/>
              <a:ea typeface="黑体" pitchFamily="2" charset="-122"/>
            </a:endParaRPr>
          </a:p>
        </p:txBody>
      </p:sp>
      <p:sp>
        <p:nvSpPr>
          <p:cNvPr id="12" name="TextBox 11"/>
          <p:cNvSpPr txBox="1"/>
          <p:nvPr/>
        </p:nvSpPr>
        <p:spPr>
          <a:xfrm>
            <a:off x="323528" y="5157192"/>
            <a:ext cx="958917" cy="707886"/>
          </a:xfrm>
          <a:prstGeom prst="rect">
            <a:avLst/>
          </a:prstGeom>
          <a:solidFill>
            <a:schemeClr val="bg2">
              <a:lumMod val="20000"/>
              <a:lumOff val="80000"/>
            </a:schemeClr>
          </a:solidFill>
          <a:ln w="19050">
            <a:solidFill>
              <a:srgbClr val="C00000"/>
            </a:solidFill>
          </a:ln>
        </p:spPr>
        <p:txBody>
          <a:bodyPr wrap="none" rtlCol="0">
            <a:spAutoFit/>
          </a:bodyPr>
          <a:lstStyle/>
          <a:p>
            <a:r>
              <a:rPr lang="zh-CN" altLang="en-US" sz="2000" dirty="0" smtClean="0">
                <a:solidFill>
                  <a:srgbClr val="0000FF"/>
                </a:solidFill>
                <a:latin typeface="黑体" pitchFamily="2" charset="-122"/>
                <a:ea typeface="黑体" pitchFamily="2" charset="-122"/>
              </a:rPr>
              <a:t>承载↑</a:t>
            </a:r>
            <a:endParaRPr lang="en-US" altLang="zh-CN" sz="2000" dirty="0" smtClean="0">
              <a:solidFill>
                <a:srgbClr val="0000FF"/>
              </a:solidFill>
              <a:latin typeface="黑体" pitchFamily="2" charset="-122"/>
              <a:ea typeface="黑体" pitchFamily="2" charset="-122"/>
            </a:endParaRPr>
          </a:p>
          <a:p>
            <a:r>
              <a:rPr lang="zh-CN" altLang="en-US" sz="2000" dirty="0" smtClean="0">
                <a:solidFill>
                  <a:srgbClr val="0000FF"/>
                </a:solidFill>
                <a:latin typeface="黑体" pitchFamily="2" charset="-122"/>
                <a:ea typeface="黑体" pitchFamily="2" charset="-122"/>
              </a:rPr>
              <a:t>尺寸↑</a:t>
            </a:r>
            <a:endParaRPr lang="zh-CN" altLang="en-US" sz="2000" dirty="0">
              <a:solidFill>
                <a:srgbClr val="0000FF"/>
              </a:solidFill>
              <a:latin typeface="黑体" pitchFamily="2" charset="-122"/>
              <a:ea typeface="黑体" pitchFamily="2" charset="-122"/>
            </a:endParaRPr>
          </a:p>
        </p:txBody>
      </p:sp>
      <p:pic>
        <p:nvPicPr>
          <p:cNvPr id="28674" name="Picture 2" descr="c:\DOCUME~1\yangping\APPLIC~1\360se6\USERDA~1\Temp\U_3328~1.JPG"/>
          <p:cNvPicPr>
            <a:picLocks noChangeAspect="1" noChangeArrowheads="1"/>
          </p:cNvPicPr>
          <p:nvPr/>
        </p:nvPicPr>
        <p:blipFill>
          <a:blip r:embed="rId6" cstate="print"/>
          <a:srcRect/>
          <a:stretch>
            <a:fillRect/>
          </a:stretch>
        </p:blipFill>
        <p:spPr bwMode="auto">
          <a:xfrm>
            <a:off x="7413222" y="3283045"/>
            <a:ext cx="1730777" cy="1298083"/>
          </a:xfrm>
          <a:prstGeom prst="rect">
            <a:avLst/>
          </a:prstGeom>
          <a:noFill/>
        </p:spPr>
      </p:pic>
      <p:sp>
        <p:nvSpPr>
          <p:cNvPr id="13" name="矩形 12"/>
          <p:cNvSpPr/>
          <p:nvPr/>
        </p:nvSpPr>
        <p:spPr>
          <a:xfrm>
            <a:off x="1691680" y="5157192"/>
            <a:ext cx="2448272" cy="769441"/>
          </a:xfrm>
          <a:prstGeom prst="rect">
            <a:avLst/>
          </a:prstGeom>
          <a:solidFill>
            <a:schemeClr val="bg2">
              <a:lumMod val="20000"/>
              <a:lumOff val="80000"/>
            </a:schemeClr>
          </a:solidFill>
          <a:ln>
            <a:solidFill>
              <a:srgbClr val="C00000"/>
            </a:solidFill>
          </a:ln>
        </p:spPr>
        <p:txBody>
          <a:bodyPr wrap="square">
            <a:spAutoFit/>
          </a:bodyPr>
          <a:lstStyle/>
          <a:p>
            <a:pPr marL="285750" indent="-285750">
              <a:lnSpc>
                <a:spcPct val="110000"/>
              </a:lnSpc>
              <a:spcBef>
                <a:spcPct val="20000"/>
              </a:spcBef>
              <a:buClr>
                <a:srgbClr val="0000FF"/>
              </a:buClr>
            </a:pPr>
            <a:r>
              <a:rPr lang="zh-CN" altLang="en-US" sz="2000" b="1" kern="0" dirty="0" smtClean="0">
                <a:solidFill>
                  <a:srgbClr val="000000"/>
                </a:solidFill>
                <a:latin typeface="黑体" pitchFamily="2" charset="-122"/>
                <a:ea typeface="黑体" pitchFamily="2" charset="-122"/>
              </a:rPr>
              <a:t>也可选用中碳钢（淬透性低）</a:t>
            </a:r>
            <a:endParaRPr lang="zh-CN" altLang="en-US" sz="2000" b="1" kern="0" dirty="0">
              <a:solidFill>
                <a:srgbClr val="000000"/>
              </a:solidFill>
              <a:latin typeface="黑体" pitchFamily="2" charset="-122"/>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9154">
                                            <p:txEl>
                                              <p:pRg st="1" end="1"/>
                                            </p:txEl>
                                          </p:spTgt>
                                        </p:tgtEl>
                                        <p:attrNameLst>
                                          <p:attrName>style.visibility</p:attrName>
                                        </p:attrNameLst>
                                      </p:cBhvr>
                                      <p:to>
                                        <p:strVal val="visible"/>
                                      </p:to>
                                    </p:set>
                                    <p:animEffect transition="in" filter="box(in)">
                                      <p:cBhvr>
                                        <p:cTn id="7" dur="500"/>
                                        <p:tgtEl>
                                          <p:spTgt spid="49154">
                                            <p:txEl>
                                              <p:pRg st="1" end="1"/>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49156"/>
                                        </p:tgtEl>
                                        <p:attrNameLst>
                                          <p:attrName>style.visibility</p:attrName>
                                        </p:attrNameLst>
                                      </p:cBhvr>
                                      <p:to>
                                        <p:strVal val="visible"/>
                                      </p:to>
                                    </p:set>
                                    <p:animEffect transition="in" filter="blinds(horizontal)">
                                      <p:cBhvr>
                                        <p:cTn id="11" dur="500"/>
                                        <p:tgtEl>
                                          <p:spTgt spid="49156"/>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49155"/>
                                        </p:tgtEl>
                                        <p:attrNameLst>
                                          <p:attrName>style.visibility</p:attrName>
                                        </p:attrNameLst>
                                      </p:cBhvr>
                                      <p:to>
                                        <p:strVal val="visible"/>
                                      </p:to>
                                    </p:set>
                                    <p:animEffect transition="in" filter="blinds(horizontal)">
                                      <p:cBhvr>
                                        <p:cTn id="15" dur="500"/>
                                        <p:tgtEl>
                                          <p:spTgt spid="49155"/>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28674"/>
                                        </p:tgtEl>
                                        <p:attrNameLst>
                                          <p:attrName>style.visibility</p:attrName>
                                        </p:attrNameLst>
                                      </p:cBhvr>
                                      <p:to>
                                        <p:strVal val="visible"/>
                                      </p:to>
                                    </p:set>
                                    <p:animEffect transition="in" filter="blinds(horizontal)">
                                      <p:cBhvr>
                                        <p:cTn id="19" dur="500"/>
                                        <p:tgtEl>
                                          <p:spTgt spid="28674"/>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49154">
                                            <p:txEl>
                                              <p:pRg st="2" end="2"/>
                                            </p:txEl>
                                          </p:spTgt>
                                        </p:tgtEl>
                                        <p:attrNameLst>
                                          <p:attrName>style.visibility</p:attrName>
                                        </p:attrNameLst>
                                      </p:cBhvr>
                                      <p:to>
                                        <p:strVal val="visible"/>
                                      </p:to>
                                    </p:set>
                                    <p:animEffect transition="in" filter="blinds(horizontal)">
                                      <p:cBhvr>
                                        <p:cTn id="24" dur="500"/>
                                        <p:tgtEl>
                                          <p:spTgt spid="49154">
                                            <p:txEl>
                                              <p:pRg st="2" end="2"/>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49154">
                                            <p:txEl>
                                              <p:pRg st="3" end="3"/>
                                            </p:txEl>
                                          </p:spTgt>
                                        </p:tgtEl>
                                        <p:attrNameLst>
                                          <p:attrName>style.visibility</p:attrName>
                                        </p:attrNameLst>
                                      </p:cBhvr>
                                      <p:to>
                                        <p:strVal val="visible"/>
                                      </p:to>
                                    </p:set>
                                    <p:animEffect transition="in" filter="blinds(horizontal)">
                                      <p:cBhvr>
                                        <p:cTn id="27" dur="500"/>
                                        <p:tgtEl>
                                          <p:spTgt spid="49154">
                                            <p:txEl>
                                              <p:pRg st="3" end="3"/>
                                            </p:txEl>
                                          </p:spTgt>
                                        </p:tgtEl>
                                      </p:cBhvr>
                                    </p:animEffect>
                                  </p:childTnLst>
                                </p:cTn>
                              </p:par>
                            </p:childTnLst>
                          </p:cTn>
                        </p:par>
                        <p:par>
                          <p:cTn id="28" fill="hold">
                            <p:stCondLst>
                              <p:cond delay="500"/>
                            </p:stCondLst>
                            <p:childTnLst>
                              <p:par>
                                <p:cTn id="29" presetID="3" presetClass="entr" presetSubtype="10" fill="hold" nodeType="afterEffect">
                                  <p:stCondLst>
                                    <p:cond delay="0"/>
                                  </p:stCondLst>
                                  <p:childTnLst>
                                    <p:set>
                                      <p:cBhvr>
                                        <p:cTn id="30" dur="1" fill="hold">
                                          <p:stCondLst>
                                            <p:cond delay="0"/>
                                          </p:stCondLst>
                                        </p:cTn>
                                        <p:tgtEl>
                                          <p:spTgt spid="49154">
                                            <p:txEl>
                                              <p:pRg st="4" end="4"/>
                                            </p:txEl>
                                          </p:spTgt>
                                        </p:tgtEl>
                                        <p:attrNameLst>
                                          <p:attrName>style.visibility</p:attrName>
                                        </p:attrNameLst>
                                      </p:cBhvr>
                                      <p:to>
                                        <p:strVal val="visible"/>
                                      </p:to>
                                    </p:set>
                                    <p:animEffect transition="in" filter="blinds(horizontal)">
                                      <p:cBhvr>
                                        <p:cTn id="31" dur="1000"/>
                                        <p:tgtEl>
                                          <p:spTgt spid="49154">
                                            <p:txEl>
                                              <p:pRg st="4" end="4"/>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49154">
                                            <p:txEl>
                                              <p:pRg st="5" end="5"/>
                                            </p:txEl>
                                          </p:spTgt>
                                        </p:tgtEl>
                                        <p:attrNameLst>
                                          <p:attrName>style.visibility</p:attrName>
                                        </p:attrNameLst>
                                      </p:cBhvr>
                                      <p:to>
                                        <p:strVal val="visible"/>
                                      </p:to>
                                    </p:set>
                                    <p:animEffect transition="in" filter="blinds(horizontal)">
                                      <p:cBhvr>
                                        <p:cTn id="34" dur="500"/>
                                        <p:tgtEl>
                                          <p:spTgt spid="49154">
                                            <p:txEl>
                                              <p:pRg st="5" end="5"/>
                                            </p:txEl>
                                          </p:spTgt>
                                        </p:tgtEl>
                                      </p:cBhvr>
                                    </p:animEffect>
                                  </p:childTnLst>
                                </p:cTn>
                              </p:par>
                            </p:childTnLst>
                          </p:cTn>
                        </p:par>
                        <p:par>
                          <p:cTn id="35" fill="hold">
                            <p:stCondLst>
                              <p:cond delay="1500"/>
                            </p:stCondLst>
                            <p:childTnLst>
                              <p:par>
                                <p:cTn id="36" presetID="3" presetClass="entr" presetSubtype="10" fill="hold" nodeType="afterEffect">
                                  <p:stCondLst>
                                    <p:cond delay="0"/>
                                  </p:stCondLst>
                                  <p:childTnLst>
                                    <p:set>
                                      <p:cBhvr>
                                        <p:cTn id="37" dur="1" fill="hold">
                                          <p:stCondLst>
                                            <p:cond delay="0"/>
                                          </p:stCondLst>
                                        </p:cTn>
                                        <p:tgtEl>
                                          <p:spTgt spid="49154">
                                            <p:txEl>
                                              <p:pRg st="6" end="6"/>
                                            </p:txEl>
                                          </p:spTgt>
                                        </p:tgtEl>
                                        <p:attrNameLst>
                                          <p:attrName>style.visibility</p:attrName>
                                        </p:attrNameLst>
                                      </p:cBhvr>
                                      <p:to>
                                        <p:strVal val="visible"/>
                                      </p:to>
                                    </p:set>
                                    <p:animEffect transition="in" filter="blinds(horizontal)">
                                      <p:cBhvr>
                                        <p:cTn id="38" dur="1000"/>
                                        <p:tgtEl>
                                          <p:spTgt spid="49154">
                                            <p:txEl>
                                              <p:pRg st="6" end="6"/>
                                            </p:txEl>
                                          </p:spTgt>
                                        </p:tgtEl>
                                      </p:cBhvr>
                                    </p:animEffect>
                                  </p:childTnLst>
                                </p:cTn>
                              </p:par>
                              <p:par>
                                <p:cTn id="39" presetID="3" presetClass="entr" presetSubtype="10" fill="hold" nodeType="withEffect">
                                  <p:stCondLst>
                                    <p:cond delay="0"/>
                                  </p:stCondLst>
                                  <p:childTnLst>
                                    <p:set>
                                      <p:cBhvr>
                                        <p:cTn id="40" dur="1" fill="hold">
                                          <p:stCondLst>
                                            <p:cond delay="0"/>
                                          </p:stCondLst>
                                        </p:cTn>
                                        <p:tgtEl>
                                          <p:spTgt spid="49154">
                                            <p:txEl>
                                              <p:pRg st="7" end="7"/>
                                            </p:txEl>
                                          </p:spTgt>
                                        </p:tgtEl>
                                        <p:attrNameLst>
                                          <p:attrName>style.visibility</p:attrName>
                                        </p:attrNameLst>
                                      </p:cBhvr>
                                      <p:to>
                                        <p:strVal val="visible"/>
                                      </p:to>
                                    </p:set>
                                    <p:animEffect transition="in" filter="blinds(horizontal)">
                                      <p:cBhvr>
                                        <p:cTn id="41" dur="500"/>
                                        <p:tgtEl>
                                          <p:spTgt spid="49154">
                                            <p:txEl>
                                              <p:pRg st="7" end="7"/>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blinds(horizontal)">
                                      <p:cBhvr>
                                        <p:cTn id="46" dur="500"/>
                                        <p:tgtEl>
                                          <p:spTgt spid="10"/>
                                        </p:tgtEl>
                                      </p:cBhvr>
                                    </p:animEffect>
                                  </p:childTnLst>
                                </p:cTn>
                              </p:par>
                            </p:childTnLst>
                          </p:cTn>
                        </p:par>
                        <p:par>
                          <p:cTn id="47" fill="hold">
                            <p:stCondLst>
                              <p:cond delay="500"/>
                            </p:stCondLst>
                            <p:childTnLst>
                              <p:par>
                                <p:cTn id="48" presetID="3" presetClass="entr" presetSubtype="10" fill="hold" grpId="0" nodeType="after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blinds(horizontal)">
                                      <p:cBhvr>
                                        <p:cTn id="50" dur="500"/>
                                        <p:tgtEl>
                                          <p:spTgt spid="11"/>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blinds(horizontal)">
                                      <p:cBhvr>
                                        <p:cTn id="55" dur="500"/>
                                        <p:tgtEl>
                                          <p:spTgt spid="12"/>
                                        </p:tgtEl>
                                      </p:cBhvr>
                                    </p:animEffect>
                                  </p:childTnLst>
                                </p:cTn>
                              </p:par>
                            </p:childTnLst>
                          </p:cTn>
                        </p:par>
                        <p:par>
                          <p:cTn id="56" fill="hold">
                            <p:stCondLst>
                              <p:cond delay="500"/>
                            </p:stCondLst>
                            <p:childTnLst>
                              <p:par>
                                <p:cTn id="57" presetID="3" presetClass="entr" presetSubtype="10" fill="hold" nodeType="afterEffect">
                                  <p:stCondLst>
                                    <p:cond delay="0"/>
                                  </p:stCondLst>
                                  <p:childTnLst>
                                    <p:set>
                                      <p:cBhvr>
                                        <p:cTn id="58" dur="1" fill="hold">
                                          <p:stCondLst>
                                            <p:cond delay="0"/>
                                          </p:stCondLst>
                                        </p:cTn>
                                        <p:tgtEl>
                                          <p:spTgt spid="49158"/>
                                        </p:tgtEl>
                                        <p:attrNameLst>
                                          <p:attrName>style.visibility</p:attrName>
                                        </p:attrNameLst>
                                      </p:cBhvr>
                                      <p:to>
                                        <p:strVal val="visible"/>
                                      </p:to>
                                    </p:set>
                                    <p:animEffect transition="in" filter="blinds(horizontal)">
                                      <p:cBhvr>
                                        <p:cTn id="59" dur="500"/>
                                        <p:tgtEl>
                                          <p:spTgt spid="49158"/>
                                        </p:tgtEl>
                                      </p:cBhvr>
                                    </p:animEffect>
                                  </p:childTnLst>
                                </p:cTn>
                              </p:par>
                            </p:childTnLst>
                          </p:cTn>
                        </p:par>
                        <p:par>
                          <p:cTn id="60" fill="hold">
                            <p:stCondLst>
                              <p:cond delay="1000"/>
                            </p:stCondLst>
                            <p:childTnLst>
                              <p:par>
                                <p:cTn id="61" presetID="3" presetClass="entr" presetSubtype="10" fill="hold" nodeType="afterEffect">
                                  <p:stCondLst>
                                    <p:cond delay="0"/>
                                  </p:stCondLst>
                                  <p:childTnLst>
                                    <p:set>
                                      <p:cBhvr>
                                        <p:cTn id="62" dur="1" fill="hold">
                                          <p:stCondLst>
                                            <p:cond delay="0"/>
                                          </p:stCondLst>
                                        </p:cTn>
                                        <p:tgtEl>
                                          <p:spTgt spid="49160"/>
                                        </p:tgtEl>
                                        <p:attrNameLst>
                                          <p:attrName>style.visibility</p:attrName>
                                        </p:attrNameLst>
                                      </p:cBhvr>
                                      <p:to>
                                        <p:strVal val="visible"/>
                                      </p:to>
                                    </p:set>
                                    <p:animEffect transition="in" filter="blinds(horizontal)">
                                      <p:cBhvr>
                                        <p:cTn id="63" dur="500"/>
                                        <p:tgtEl>
                                          <p:spTgt spid="49160"/>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blinds(horizontal)">
                                      <p:cBhvr>
                                        <p:cTn id="6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p:cNvSpPr>
            <a:spLocks noGrp="1" noRot="1" noChangeArrowheads="1"/>
          </p:cNvSpPr>
          <p:nvPr>
            <p:ph type="body" idx="4294967295"/>
          </p:nvPr>
        </p:nvSpPr>
        <p:spPr>
          <a:xfrm>
            <a:off x="301625" y="332656"/>
            <a:ext cx="8540750" cy="6048375"/>
          </a:xfrm>
          <a:ln/>
        </p:spPr>
        <p:txBody>
          <a:bodyPr/>
          <a:lstStyle/>
          <a:p>
            <a:pPr marL="609600" indent="-609600" eaLnBrk="1" hangingPunct="1">
              <a:lnSpc>
                <a:spcPct val="110000"/>
              </a:lnSpc>
              <a:buNone/>
            </a:pPr>
            <a:r>
              <a:rPr lang="en-US" altLang="zh-CN" dirty="0" smtClean="0">
                <a:solidFill>
                  <a:srgbClr val="0000CC"/>
                </a:solidFill>
              </a:rPr>
              <a:t>4. </a:t>
            </a:r>
            <a:r>
              <a:rPr lang="zh-CN" altLang="en-US" dirty="0" smtClean="0">
                <a:solidFill>
                  <a:srgbClr val="0000CC"/>
                </a:solidFill>
              </a:rPr>
              <a:t>合金</a:t>
            </a:r>
            <a:r>
              <a:rPr lang="zh-CN" altLang="en-US" dirty="0">
                <a:solidFill>
                  <a:srgbClr val="0000CC"/>
                </a:solidFill>
              </a:rPr>
              <a:t>弹簧钢（</a:t>
            </a:r>
            <a:r>
              <a:rPr lang="en-US" dirty="0">
                <a:solidFill>
                  <a:srgbClr val="0000CC"/>
                </a:solidFill>
              </a:rPr>
              <a:t>0.5-</a:t>
            </a:r>
            <a:r>
              <a:rPr lang="en-US" dirty="0" err="1">
                <a:solidFill>
                  <a:srgbClr val="0000CC"/>
                </a:solidFill>
              </a:rPr>
              <a:t>0.7%C</a:t>
            </a:r>
            <a:r>
              <a:rPr lang="zh-CN" altLang="en-US" dirty="0">
                <a:solidFill>
                  <a:srgbClr val="0000CC"/>
                </a:solidFill>
              </a:rPr>
              <a:t>）</a:t>
            </a:r>
          </a:p>
          <a:p>
            <a:pPr marL="990600" lvl="1" indent="-533400" eaLnBrk="1" hangingPunct="1">
              <a:lnSpc>
                <a:spcPct val="110000"/>
              </a:lnSpc>
            </a:pPr>
            <a:r>
              <a:rPr lang="zh-CN" altLang="en-US" sz="2400" dirty="0">
                <a:latin typeface="黑体" pitchFamily="2" charset="-122"/>
                <a:ea typeface="黑体" pitchFamily="2" charset="-122"/>
              </a:rPr>
              <a:t>性能特点 </a:t>
            </a:r>
          </a:p>
          <a:p>
            <a:pPr marL="1371600" lvl="2" indent="-457200" eaLnBrk="1" hangingPunct="1">
              <a:lnSpc>
                <a:spcPct val="110000"/>
              </a:lnSpc>
              <a:buFont typeface="Wingdings" pitchFamily="2" charset="2"/>
              <a:buNone/>
            </a:pPr>
            <a:r>
              <a:rPr lang="zh-CN" altLang="en-US" dirty="0"/>
              <a:t>①高</a:t>
            </a:r>
            <a:r>
              <a:rPr lang="en-US" dirty="0" err="1"/>
              <a:t>σ</a:t>
            </a:r>
            <a:r>
              <a:rPr lang="en-US" baseline="-25000" dirty="0" err="1"/>
              <a:t>e</a:t>
            </a:r>
            <a:r>
              <a:rPr lang="en-US" dirty="0"/>
              <a:t> </a:t>
            </a:r>
            <a:r>
              <a:rPr lang="zh-CN" altLang="en-US" dirty="0"/>
              <a:t>和</a:t>
            </a:r>
            <a:r>
              <a:rPr lang="en-US" dirty="0" err="1"/>
              <a:t>σ</a:t>
            </a:r>
            <a:r>
              <a:rPr lang="en-US" baseline="-25000" dirty="0" err="1"/>
              <a:t>s</a:t>
            </a:r>
            <a:r>
              <a:rPr lang="en-US" dirty="0"/>
              <a:t> ,</a:t>
            </a:r>
            <a:r>
              <a:rPr lang="zh-CN" altLang="en-US" dirty="0"/>
              <a:t>高屈强比</a:t>
            </a:r>
          </a:p>
          <a:p>
            <a:pPr marL="1371600" lvl="2" indent="-457200" eaLnBrk="1" hangingPunct="1">
              <a:lnSpc>
                <a:spcPct val="110000"/>
              </a:lnSpc>
              <a:buFont typeface="Wingdings" pitchFamily="2" charset="2"/>
              <a:buNone/>
            </a:pPr>
            <a:r>
              <a:rPr lang="zh-CN" altLang="en-US" dirty="0"/>
              <a:t>②高疲劳抗力</a:t>
            </a:r>
          </a:p>
          <a:p>
            <a:pPr marL="1371600" lvl="2" indent="-457200" eaLnBrk="1" hangingPunct="1">
              <a:lnSpc>
                <a:spcPct val="110000"/>
              </a:lnSpc>
              <a:buFont typeface="Wingdings" pitchFamily="2" charset="2"/>
              <a:buNone/>
            </a:pPr>
            <a:r>
              <a:rPr lang="zh-CN" altLang="en-US" dirty="0"/>
              <a:t>③足够塑韧性</a:t>
            </a:r>
            <a:r>
              <a:rPr lang="en-US" dirty="0"/>
              <a:t>,</a:t>
            </a:r>
            <a:r>
              <a:rPr lang="zh-CN" altLang="en-US" dirty="0"/>
              <a:t>能承受震动</a:t>
            </a:r>
            <a:r>
              <a:rPr lang="en-US" dirty="0"/>
              <a:t>,</a:t>
            </a:r>
            <a:r>
              <a:rPr lang="zh-CN" altLang="en-US" dirty="0"/>
              <a:t>冲击</a:t>
            </a:r>
          </a:p>
          <a:p>
            <a:pPr marL="1371600" lvl="2" indent="-457200" eaLnBrk="1" hangingPunct="1">
              <a:lnSpc>
                <a:spcPct val="110000"/>
              </a:lnSpc>
              <a:buFont typeface="Wingdings" pitchFamily="2" charset="2"/>
              <a:buNone/>
            </a:pPr>
            <a:r>
              <a:rPr lang="zh-CN" altLang="en-US" dirty="0"/>
              <a:t>④有较好淬透性</a:t>
            </a:r>
            <a:r>
              <a:rPr lang="en-US" dirty="0"/>
              <a:t>,</a:t>
            </a:r>
            <a:r>
              <a:rPr lang="zh-CN" altLang="en-US" dirty="0"/>
              <a:t>不易脱</a:t>
            </a:r>
            <a:r>
              <a:rPr lang="en-US" dirty="0"/>
              <a:t>C ,</a:t>
            </a:r>
            <a:r>
              <a:rPr lang="zh-CN" altLang="en-US" dirty="0"/>
              <a:t>易绕卷成形 </a:t>
            </a:r>
          </a:p>
          <a:p>
            <a:pPr marL="990600" lvl="1" indent="-533400" eaLnBrk="1" hangingPunct="1">
              <a:lnSpc>
                <a:spcPct val="110000"/>
              </a:lnSpc>
            </a:pPr>
            <a:r>
              <a:rPr lang="zh-CN" altLang="en-US" sz="2400" dirty="0">
                <a:latin typeface="黑体" pitchFamily="2" charset="-122"/>
                <a:ea typeface="黑体" pitchFamily="2" charset="-122"/>
              </a:rPr>
              <a:t>成分特点与合金化原则： </a:t>
            </a:r>
          </a:p>
          <a:p>
            <a:pPr marL="1371600" lvl="2" indent="-457200" eaLnBrk="1" hangingPunct="1">
              <a:lnSpc>
                <a:spcPct val="110000"/>
              </a:lnSpc>
              <a:buFont typeface="Wingdings" pitchFamily="2" charset="2"/>
              <a:buNone/>
            </a:pPr>
            <a:r>
              <a:rPr lang="zh-CN" altLang="en-US" dirty="0"/>
              <a:t>①</a:t>
            </a:r>
            <a:r>
              <a:rPr lang="zh-CN" altLang="en-US" dirty="0">
                <a:solidFill>
                  <a:srgbClr val="0000FF"/>
                </a:solidFill>
              </a:rPr>
              <a:t>中高</a:t>
            </a:r>
            <a:r>
              <a:rPr lang="en-US" dirty="0">
                <a:solidFill>
                  <a:srgbClr val="0000FF"/>
                </a:solidFill>
              </a:rPr>
              <a:t>C</a:t>
            </a:r>
            <a:r>
              <a:rPr lang="zh-CN" altLang="en-US" dirty="0"/>
              <a:t>：</a:t>
            </a:r>
            <a:r>
              <a:rPr lang="en-US" dirty="0"/>
              <a:t>0.45%</a:t>
            </a:r>
            <a:r>
              <a:rPr lang="zh-CN" altLang="en-US" dirty="0"/>
              <a:t>～</a:t>
            </a:r>
            <a:r>
              <a:rPr lang="en-US" dirty="0"/>
              <a:t>0.70%</a:t>
            </a:r>
            <a:endParaRPr lang="zh-CN" altLang="en-US" dirty="0"/>
          </a:p>
          <a:p>
            <a:pPr marL="1371600" lvl="2" indent="-457200" eaLnBrk="1" hangingPunct="1">
              <a:lnSpc>
                <a:spcPct val="110000"/>
              </a:lnSpc>
              <a:buFont typeface="Wingdings" pitchFamily="2" charset="2"/>
              <a:buNone/>
            </a:pPr>
            <a:r>
              <a:rPr lang="en-US" dirty="0"/>
              <a:t>②</a:t>
            </a:r>
            <a:r>
              <a:rPr lang="zh-CN" altLang="en-US" dirty="0"/>
              <a:t>主</a:t>
            </a:r>
            <a:r>
              <a:rPr lang="en-US" dirty="0"/>
              <a:t>:  </a:t>
            </a:r>
            <a:r>
              <a:rPr lang="en-US" dirty="0" err="1"/>
              <a:t>Si,Mn,Cr</a:t>
            </a:r>
            <a:r>
              <a:rPr lang="en-US" dirty="0"/>
              <a:t> </a:t>
            </a:r>
            <a:r>
              <a:rPr lang="en-US" altLang="zh-CN" dirty="0" smtClean="0"/>
              <a:t>——</a:t>
            </a:r>
            <a:r>
              <a:rPr lang="zh-CN" altLang="en-US" dirty="0" smtClean="0">
                <a:solidFill>
                  <a:srgbClr val="0000FF"/>
                </a:solidFill>
              </a:rPr>
              <a:t>提高</a:t>
            </a:r>
            <a:r>
              <a:rPr lang="zh-CN" altLang="en-US" dirty="0">
                <a:solidFill>
                  <a:srgbClr val="0000FF"/>
                </a:solidFill>
              </a:rPr>
              <a:t>淬透性，提高屈强比</a:t>
            </a:r>
          </a:p>
          <a:p>
            <a:pPr marL="1371600" lvl="2" indent="-457200" eaLnBrk="1" hangingPunct="1">
              <a:lnSpc>
                <a:spcPct val="110000"/>
              </a:lnSpc>
              <a:buFont typeface="Wingdings" pitchFamily="2" charset="2"/>
              <a:buNone/>
            </a:pPr>
            <a:r>
              <a:rPr lang="zh-CN" altLang="en-US" dirty="0"/>
              <a:t>③辅</a:t>
            </a:r>
            <a:r>
              <a:rPr lang="en-US" dirty="0"/>
              <a:t>:  Mo, W, </a:t>
            </a:r>
            <a:r>
              <a:rPr lang="en-US" dirty="0" smtClean="0"/>
              <a:t>V</a:t>
            </a:r>
            <a:r>
              <a:rPr lang="en-US" altLang="zh-CN" dirty="0" smtClean="0"/>
              <a:t>——</a:t>
            </a:r>
            <a:r>
              <a:rPr lang="zh-CN" altLang="en-US" dirty="0" smtClean="0">
                <a:solidFill>
                  <a:srgbClr val="0000FF"/>
                </a:solidFill>
              </a:rPr>
              <a:t>细化</a:t>
            </a:r>
            <a:r>
              <a:rPr lang="zh-CN" altLang="en-US" dirty="0">
                <a:solidFill>
                  <a:srgbClr val="0000FF"/>
                </a:solidFill>
              </a:rPr>
              <a:t>晶粒</a:t>
            </a:r>
            <a:r>
              <a:rPr lang="en-US" dirty="0">
                <a:solidFill>
                  <a:srgbClr val="0000FF"/>
                </a:solidFill>
              </a:rPr>
              <a:t>, </a:t>
            </a:r>
            <a:r>
              <a:rPr lang="zh-CN" altLang="en-US" dirty="0">
                <a:solidFill>
                  <a:srgbClr val="0000FF"/>
                </a:solidFill>
              </a:rPr>
              <a:t>耐冲击</a:t>
            </a:r>
            <a:r>
              <a:rPr lang="en-US" dirty="0">
                <a:solidFill>
                  <a:srgbClr val="0000FF"/>
                </a:solidFill>
              </a:rPr>
              <a:t>, </a:t>
            </a:r>
            <a:r>
              <a:rPr lang="zh-CN" altLang="en-US" dirty="0">
                <a:solidFill>
                  <a:srgbClr val="0000FF"/>
                </a:solidFill>
              </a:rPr>
              <a:t>高温强度好</a:t>
            </a:r>
          </a:p>
          <a:p>
            <a:pPr marL="1371600" lvl="2" indent="-457200" eaLnBrk="1" hangingPunct="1">
              <a:lnSpc>
                <a:spcPct val="110000"/>
              </a:lnSpc>
              <a:buFont typeface="Wingdings" pitchFamily="2" charset="2"/>
              <a:buNone/>
            </a:pPr>
            <a:r>
              <a:rPr lang="zh-CN" altLang="en-US" dirty="0"/>
              <a:t>④</a:t>
            </a:r>
            <a:r>
              <a:rPr lang="zh-CN" altLang="en-US" dirty="0">
                <a:solidFill>
                  <a:srgbClr val="0000FF"/>
                </a:solidFill>
              </a:rPr>
              <a:t>控制杂质</a:t>
            </a:r>
            <a:r>
              <a:rPr lang="zh-CN" altLang="en-US" dirty="0"/>
              <a:t>：优质（</a:t>
            </a:r>
            <a:r>
              <a:rPr lang="en-US" dirty="0" err="1"/>
              <a:t>S≤0.04</a:t>
            </a:r>
            <a:r>
              <a:rPr lang="en-US" dirty="0"/>
              <a:t>%, P ≤0.04% </a:t>
            </a:r>
            <a:r>
              <a:rPr lang="zh-CN" altLang="en-US" dirty="0"/>
              <a:t>）</a:t>
            </a:r>
          </a:p>
          <a:p>
            <a:pPr marL="1371600" lvl="2" indent="-457200" eaLnBrk="1" hangingPunct="1">
              <a:lnSpc>
                <a:spcPct val="110000"/>
              </a:lnSpc>
              <a:buFont typeface="Wingdings" pitchFamily="2" charset="2"/>
              <a:buNone/>
            </a:pPr>
            <a:r>
              <a:rPr lang="zh-CN" altLang="en-US" dirty="0" smtClean="0"/>
              <a:t>或</a:t>
            </a:r>
            <a:r>
              <a:rPr lang="zh-CN" altLang="en-US" dirty="0"/>
              <a:t>高级优质（</a:t>
            </a:r>
            <a:r>
              <a:rPr lang="en-US" dirty="0" err="1"/>
              <a:t>S≤0.03</a:t>
            </a:r>
            <a:r>
              <a:rPr lang="en-US" dirty="0"/>
              <a:t>%, P ≤0.035% </a:t>
            </a:r>
            <a:r>
              <a:rPr lang="zh-CN" altLang="en-US" dirty="0"/>
              <a:t>） </a:t>
            </a:r>
          </a:p>
        </p:txBody>
      </p:sp>
      <p:sp>
        <p:nvSpPr>
          <p:cNvPr id="3" name="右弧形箭头 2"/>
          <p:cNvSpPr/>
          <p:nvPr/>
        </p:nvSpPr>
        <p:spPr bwMode="auto">
          <a:xfrm rot="10800000">
            <a:off x="793703" y="1989014"/>
            <a:ext cx="371355" cy="2093457"/>
          </a:xfrm>
          <a:prstGeom prst="curved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itchFamily="34" charset="0"/>
              <a:ea typeface="宋体" pitchFamily="2" charset="-122"/>
            </a:endParaRPr>
          </a:p>
        </p:txBody>
      </p:sp>
      <p:sp>
        <p:nvSpPr>
          <p:cNvPr id="4" name="右弧形箭头 3"/>
          <p:cNvSpPr/>
          <p:nvPr/>
        </p:nvSpPr>
        <p:spPr bwMode="auto">
          <a:xfrm rot="10800000">
            <a:off x="682217" y="1484784"/>
            <a:ext cx="460685" cy="2597688"/>
          </a:xfrm>
          <a:prstGeom prst="curved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itchFamily="34" charset="0"/>
              <a:ea typeface="宋体" pitchFamily="2" charset="-122"/>
            </a:endParaRPr>
          </a:p>
        </p:txBody>
      </p:sp>
      <p:sp>
        <p:nvSpPr>
          <p:cNvPr id="5" name="左弧形箭头 4"/>
          <p:cNvSpPr/>
          <p:nvPr/>
        </p:nvSpPr>
        <p:spPr bwMode="auto">
          <a:xfrm rot="9033785">
            <a:off x="6151158" y="1189841"/>
            <a:ext cx="535430" cy="3260840"/>
          </a:xfrm>
          <a:prstGeom prst="curvedRightArrow">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itchFamily="34" charset="0"/>
              <a:ea typeface="宋体" pitchFamily="2" charset="-122"/>
            </a:endParaRPr>
          </a:p>
        </p:txBody>
      </p:sp>
      <p:sp>
        <p:nvSpPr>
          <p:cNvPr id="7" name="矩形 6"/>
          <p:cNvSpPr/>
          <p:nvPr/>
        </p:nvSpPr>
        <p:spPr>
          <a:xfrm>
            <a:off x="3660322" y="908720"/>
            <a:ext cx="2563522" cy="461665"/>
          </a:xfrm>
          <a:prstGeom prst="rect">
            <a:avLst/>
          </a:prstGeom>
          <a:solidFill>
            <a:schemeClr val="bg2">
              <a:lumMod val="20000"/>
              <a:lumOff val="80000"/>
            </a:schemeClr>
          </a:solidFill>
          <a:ln>
            <a:solidFill>
              <a:srgbClr val="C00000"/>
            </a:solidFill>
          </a:ln>
        </p:spPr>
        <p:txBody>
          <a:bodyPr wrap="none">
            <a:spAutoFit/>
          </a:bodyPr>
          <a:lstStyle/>
          <a:p>
            <a:pPr marL="514350" indent="-457200" algn="ctr"/>
            <a:r>
              <a:rPr lang="zh-CN" altLang="en-US" sz="2400" b="1" dirty="0" smtClean="0">
                <a:solidFill>
                  <a:srgbClr val="0000FF"/>
                </a:solidFill>
                <a:latin typeface="黑体" pitchFamily="2" charset="-122"/>
                <a:ea typeface="黑体" pitchFamily="2" charset="-122"/>
                <a:sym typeface="华文细黑" pitchFamily="2" charset="-122"/>
              </a:rPr>
              <a:t>→淬火</a:t>
            </a:r>
            <a:r>
              <a:rPr lang="en-US" altLang="zh-CN" sz="2400" b="1" dirty="0" smtClean="0">
                <a:solidFill>
                  <a:srgbClr val="0000FF"/>
                </a:solidFill>
                <a:latin typeface="黑体" pitchFamily="2" charset="-122"/>
                <a:ea typeface="黑体" pitchFamily="2" charset="-122"/>
                <a:sym typeface="华文细黑" pitchFamily="2" charset="-122"/>
              </a:rPr>
              <a:t>+</a:t>
            </a:r>
            <a:r>
              <a:rPr lang="zh-CN" altLang="en-US" sz="2400" b="1" dirty="0" smtClean="0">
                <a:solidFill>
                  <a:srgbClr val="0000FF"/>
                </a:solidFill>
                <a:latin typeface="黑体" pitchFamily="2" charset="-122"/>
                <a:ea typeface="黑体" pitchFamily="2" charset="-122"/>
                <a:sym typeface="华文细黑" pitchFamily="2" charset="-122"/>
              </a:rPr>
              <a:t>中温回火</a:t>
            </a:r>
            <a:endParaRPr lang="zh-CN" altLang="en-US" sz="2400" b="1" dirty="0" smtClean="0">
              <a:latin typeface="黑体" pitchFamily="2" charset="-122"/>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202">
                                            <p:txEl>
                                              <p:pRg st="1" end="1"/>
                                            </p:txEl>
                                          </p:spTgt>
                                        </p:tgtEl>
                                        <p:attrNameLst>
                                          <p:attrName>style.visibility</p:attrName>
                                        </p:attrNameLst>
                                      </p:cBhvr>
                                      <p:to>
                                        <p:strVal val="visible"/>
                                      </p:to>
                                    </p:set>
                                    <p:animEffect transition="in" filter="blinds(horizontal)">
                                      <p:cBhvr>
                                        <p:cTn id="7" dur="500"/>
                                        <p:tgtEl>
                                          <p:spTgt spid="51202">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1202">
                                            <p:txEl>
                                              <p:pRg st="2" end="2"/>
                                            </p:txEl>
                                          </p:spTgt>
                                        </p:tgtEl>
                                        <p:attrNameLst>
                                          <p:attrName>style.visibility</p:attrName>
                                        </p:attrNameLst>
                                      </p:cBhvr>
                                      <p:to>
                                        <p:strVal val="visible"/>
                                      </p:to>
                                    </p:set>
                                    <p:animEffect transition="in" filter="blinds(horizontal)">
                                      <p:cBhvr>
                                        <p:cTn id="10" dur="500"/>
                                        <p:tgtEl>
                                          <p:spTgt spid="51202">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1202">
                                            <p:txEl>
                                              <p:pRg st="3" end="3"/>
                                            </p:txEl>
                                          </p:spTgt>
                                        </p:tgtEl>
                                        <p:attrNameLst>
                                          <p:attrName>style.visibility</p:attrName>
                                        </p:attrNameLst>
                                      </p:cBhvr>
                                      <p:to>
                                        <p:strVal val="visible"/>
                                      </p:to>
                                    </p:set>
                                    <p:animEffect transition="in" filter="blinds(horizontal)">
                                      <p:cBhvr>
                                        <p:cTn id="13" dur="500"/>
                                        <p:tgtEl>
                                          <p:spTgt spid="51202">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51202">
                                            <p:txEl>
                                              <p:pRg st="4" end="4"/>
                                            </p:txEl>
                                          </p:spTgt>
                                        </p:tgtEl>
                                        <p:attrNameLst>
                                          <p:attrName>style.visibility</p:attrName>
                                        </p:attrNameLst>
                                      </p:cBhvr>
                                      <p:to>
                                        <p:strVal val="visible"/>
                                      </p:to>
                                    </p:set>
                                    <p:animEffect transition="in" filter="blinds(horizontal)">
                                      <p:cBhvr>
                                        <p:cTn id="16" dur="500"/>
                                        <p:tgtEl>
                                          <p:spTgt spid="51202">
                                            <p:txEl>
                                              <p:pRg st="4" end="4"/>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51202">
                                            <p:txEl>
                                              <p:pRg st="5" end="5"/>
                                            </p:txEl>
                                          </p:spTgt>
                                        </p:tgtEl>
                                        <p:attrNameLst>
                                          <p:attrName>style.visibility</p:attrName>
                                        </p:attrNameLst>
                                      </p:cBhvr>
                                      <p:to>
                                        <p:strVal val="visible"/>
                                      </p:to>
                                    </p:set>
                                    <p:animEffect transition="in" filter="blinds(horizontal)">
                                      <p:cBhvr>
                                        <p:cTn id="19" dur="500"/>
                                        <p:tgtEl>
                                          <p:spTgt spid="51202">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ox(i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51202">
                                            <p:txEl>
                                              <p:pRg st="6" end="6"/>
                                            </p:txEl>
                                          </p:spTgt>
                                        </p:tgtEl>
                                        <p:attrNameLst>
                                          <p:attrName>style.visibility</p:attrName>
                                        </p:attrNameLst>
                                      </p:cBhvr>
                                      <p:to>
                                        <p:strVal val="visible"/>
                                      </p:to>
                                    </p:set>
                                    <p:animEffect transition="in" filter="blinds(horizontal)">
                                      <p:cBhvr>
                                        <p:cTn id="29" dur="500"/>
                                        <p:tgtEl>
                                          <p:spTgt spid="51202">
                                            <p:txEl>
                                              <p:pRg st="6" end="6"/>
                                            </p:txEl>
                                          </p:spTgt>
                                        </p:tgtEl>
                                      </p:cBhvr>
                                    </p:animEffect>
                                  </p:childTnLst>
                                </p:cTn>
                              </p:par>
                            </p:childTnLst>
                          </p:cTn>
                        </p:par>
                        <p:par>
                          <p:cTn id="30" fill="hold">
                            <p:stCondLst>
                              <p:cond delay="500"/>
                            </p:stCondLst>
                            <p:childTnLst>
                              <p:par>
                                <p:cTn id="31" presetID="3" presetClass="entr" presetSubtype="10" fill="hold" nodeType="afterEffect">
                                  <p:stCondLst>
                                    <p:cond delay="0"/>
                                  </p:stCondLst>
                                  <p:childTnLst>
                                    <p:set>
                                      <p:cBhvr>
                                        <p:cTn id="32" dur="1" fill="hold">
                                          <p:stCondLst>
                                            <p:cond delay="0"/>
                                          </p:stCondLst>
                                        </p:cTn>
                                        <p:tgtEl>
                                          <p:spTgt spid="51202">
                                            <p:txEl>
                                              <p:pRg st="7" end="7"/>
                                            </p:txEl>
                                          </p:spTgt>
                                        </p:tgtEl>
                                        <p:attrNameLst>
                                          <p:attrName>style.visibility</p:attrName>
                                        </p:attrNameLst>
                                      </p:cBhvr>
                                      <p:to>
                                        <p:strVal val="visible"/>
                                      </p:to>
                                    </p:set>
                                    <p:animEffect transition="in" filter="blinds(horizontal)">
                                      <p:cBhvr>
                                        <p:cTn id="33" dur="500"/>
                                        <p:tgtEl>
                                          <p:spTgt spid="51202">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blinds(horizontal)">
                                      <p:cBhvr>
                                        <p:cTn id="38" dur="500"/>
                                        <p:tgtEl>
                                          <p:spTgt spid="4"/>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blinds(horizontal)">
                                      <p:cBhvr>
                                        <p:cTn id="41" dur="500"/>
                                        <p:tgtEl>
                                          <p:spTgt spid="3"/>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51202">
                                            <p:txEl>
                                              <p:pRg st="8" end="8"/>
                                            </p:txEl>
                                          </p:spTgt>
                                        </p:tgtEl>
                                        <p:attrNameLst>
                                          <p:attrName>style.visibility</p:attrName>
                                        </p:attrNameLst>
                                      </p:cBhvr>
                                      <p:to>
                                        <p:strVal val="visible"/>
                                      </p:to>
                                    </p:set>
                                    <p:animEffect transition="in" filter="blinds(horizontal)">
                                      <p:cBhvr>
                                        <p:cTn id="46" dur="500"/>
                                        <p:tgtEl>
                                          <p:spTgt spid="51202">
                                            <p:txEl>
                                              <p:pRg st="8" end="8"/>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blinds(horizontal)">
                                      <p:cBhvr>
                                        <p:cTn id="51" dur="500"/>
                                        <p:tgtEl>
                                          <p:spTgt spid="5"/>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nodeType="clickEffect">
                                  <p:stCondLst>
                                    <p:cond delay="0"/>
                                  </p:stCondLst>
                                  <p:childTnLst>
                                    <p:set>
                                      <p:cBhvr>
                                        <p:cTn id="55" dur="1" fill="hold">
                                          <p:stCondLst>
                                            <p:cond delay="0"/>
                                          </p:stCondLst>
                                        </p:cTn>
                                        <p:tgtEl>
                                          <p:spTgt spid="51202">
                                            <p:txEl>
                                              <p:pRg st="9" end="9"/>
                                            </p:txEl>
                                          </p:spTgt>
                                        </p:tgtEl>
                                        <p:attrNameLst>
                                          <p:attrName>style.visibility</p:attrName>
                                        </p:attrNameLst>
                                      </p:cBhvr>
                                      <p:to>
                                        <p:strVal val="visible"/>
                                      </p:to>
                                    </p:set>
                                    <p:animEffect transition="in" filter="blinds(horizontal)">
                                      <p:cBhvr>
                                        <p:cTn id="56" dur="500"/>
                                        <p:tgtEl>
                                          <p:spTgt spid="51202">
                                            <p:txEl>
                                              <p:pRg st="9" end="9"/>
                                            </p:txEl>
                                          </p:spTgt>
                                        </p:tgtEl>
                                      </p:cBhvr>
                                    </p:animEffect>
                                  </p:childTnLst>
                                </p:cTn>
                              </p:par>
                              <p:par>
                                <p:cTn id="57" presetID="3" presetClass="entr" presetSubtype="10" fill="hold" nodeType="withEffect">
                                  <p:stCondLst>
                                    <p:cond delay="0"/>
                                  </p:stCondLst>
                                  <p:childTnLst>
                                    <p:set>
                                      <p:cBhvr>
                                        <p:cTn id="58" dur="1" fill="hold">
                                          <p:stCondLst>
                                            <p:cond delay="0"/>
                                          </p:stCondLst>
                                        </p:cTn>
                                        <p:tgtEl>
                                          <p:spTgt spid="51202">
                                            <p:txEl>
                                              <p:pRg st="10" end="10"/>
                                            </p:txEl>
                                          </p:spTgt>
                                        </p:tgtEl>
                                        <p:attrNameLst>
                                          <p:attrName>style.visibility</p:attrName>
                                        </p:attrNameLst>
                                      </p:cBhvr>
                                      <p:to>
                                        <p:strVal val="visible"/>
                                      </p:to>
                                    </p:set>
                                    <p:animEffect transition="in" filter="blinds(horizontal)">
                                      <p:cBhvr>
                                        <p:cTn id="59" dur="500"/>
                                        <p:tgtEl>
                                          <p:spTgt spid="51202">
                                            <p:txEl>
                                              <p:pRg st="10" end="10"/>
                                            </p:txEl>
                                          </p:spTgt>
                                        </p:tgtEl>
                                      </p:cBhvr>
                                    </p:animEffect>
                                  </p:childTnLst>
                                </p:cTn>
                              </p:par>
                              <p:par>
                                <p:cTn id="60" presetID="3" presetClass="entr" presetSubtype="10" fill="hold" nodeType="withEffect">
                                  <p:stCondLst>
                                    <p:cond delay="0"/>
                                  </p:stCondLst>
                                  <p:childTnLst>
                                    <p:set>
                                      <p:cBhvr>
                                        <p:cTn id="61" dur="1" fill="hold">
                                          <p:stCondLst>
                                            <p:cond delay="0"/>
                                          </p:stCondLst>
                                        </p:cTn>
                                        <p:tgtEl>
                                          <p:spTgt spid="51202">
                                            <p:txEl>
                                              <p:pRg st="11" end="11"/>
                                            </p:txEl>
                                          </p:spTgt>
                                        </p:tgtEl>
                                        <p:attrNameLst>
                                          <p:attrName>style.visibility</p:attrName>
                                        </p:attrNameLst>
                                      </p:cBhvr>
                                      <p:to>
                                        <p:strVal val="visible"/>
                                      </p:to>
                                    </p:set>
                                    <p:animEffect transition="in" filter="blinds(horizontal)">
                                      <p:cBhvr>
                                        <p:cTn id="62" dur="500"/>
                                        <p:tgtEl>
                                          <p:spTgt spid="5120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3"/>
          <p:cNvSpPr>
            <a:spLocks noGrp="1" noRot="1" noChangeArrowheads="1"/>
          </p:cNvSpPr>
          <p:nvPr>
            <p:ph type="body" idx="4294967295"/>
          </p:nvPr>
        </p:nvSpPr>
        <p:spPr>
          <a:xfrm>
            <a:off x="301625" y="476250"/>
            <a:ext cx="8540750" cy="6121400"/>
          </a:xfrm>
          <a:ln/>
        </p:spPr>
        <p:txBody>
          <a:bodyPr/>
          <a:lstStyle/>
          <a:p>
            <a:pPr lvl="1" eaLnBrk="1" hangingPunct="1"/>
            <a:r>
              <a:rPr lang="zh-CN" altLang="en-US" sz="2400" dirty="0">
                <a:latin typeface="黑体" pitchFamily="2" charset="-122"/>
                <a:ea typeface="黑体" pitchFamily="2" charset="-122"/>
              </a:rPr>
              <a:t>热处理</a:t>
            </a:r>
            <a:r>
              <a:rPr lang="zh-CN" altLang="en-US" sz="2400" dirty="0" smtClean="0">
                <a:latin typeface="黑体" pitchFamily="2" charset="-122"/>
                <a:ea typeface="黑体" pitchFamily="2" charset="-122"/>
              </a:rPr>
              <a:t>特点及使用</a:t>
            </a:r>
            <a:r>
              <a:rPr lang="zh-CN" altLang="en-US" sz="2400" dirty="0">
                <a:latin typeface="黑体" pitchFamily="2" charset="-122"/>
                <a:ea typeface="黑体" pitchFamily="2" charset="-122"/>
              </a:rPr>
              <a:t>态组织 </a:t>
            </a:r>
          </a:p>
          <a:p>
            <a:pPr lvl="2" eaLnBrk="1" hangingPunct="1">
              <a:lnSpc>
                <a:spcPct val="110000"/>
              </a:lnSpc>
              <a:buFont typeface="Wingdings" pitchFamily="2" charset="2"/>
              <a:buNone/>
            </a:pPr>
            <a:r>
              <a:rPr lang="zh-CN" altLang="en-US" dirty="0"/>
              <a:t>①大型弹簧：热成形</a:t>
            </a:r>
          </a:p>
          <a:p>
            <a:pPr lvl="3" eaLnBrk="1" hangingPunct="1">
              <a:buClr>
                <a:srgbClr val="7030A0"/>
              </a:buClr>
            </a:pPr>
            <a:r>
              <a:rPr lang="zh-CN" altLang="en-US" dirty="0"/>
              <a:t>热轧钢丝、钢板→热成形法弯曲成型 → </a:t>
            </a:r>
            <a:r>
              <a:rPr lang="zh-CN" altLang="en-US" dirty="0">
                <a:solidFill>
                  <a:srgbClr val="0000FF"/>
                </a:solidFill>
              </a:rPr>
              <a:t>淬火</a:t>
            </a:r>
            <a:r>
              <a:rPr lang="en-US" dirty="0">
                <a:solidFill>
                  <a:srgbClr val="0000FF"/>
                </a:solidFill>
              </a:rPr>
              <a:t>+</a:t>
            </a:r>
            <a:r>
              <a:rPr lang="zh-CN" altLang="en-US" dirty="0">
                <a:solidFill>
                  <a:srgbClr val="0000FF"/>
                </a:solidFill>
              </a:rPr>
              <a:t>中温回火</a:t>
            </a:r>
            <a:r>
              <a:rPr lang="zh-CN" altLang="en-US" dirty="0"/>
              <a:t>→喷丸</a:t>
            </a:r>
          </a:p>
          <a:p>
            <a:pPr lvl="2" eaLnBrk="1" hangingPunct="1">
              <a:buFont typeface="Wingdings" pitchFamily="2" charset="2"/>
              <a:buNone/>
            </a:pPr>
            <a:r>
              <a:rPr lang="zh-CN" altLang="en-US" dirty="0"/>
              <a:t>②小尺寸弹簧：冷成形法</a:t>
            </a:r>
          </a:p>
          <a:p>
            <a:pPr lvl="3" eaLnBrk="1" hangingPunct="1">
              <a:buClr>
                <a:srgbClr val="7030A0"/>
              </a:buClr>
            </a:pPr>
            <a:r>
              <a:rPr lang="zh-CN" altLang="en-US" dirty="0"/>
              <a:t>铅浴</a:t>
            </a:r>
            <a:r>
              <a:rPr lang="en-US" dirty="0" smtClean="0"/>
              <a:t>450-</a:t>
            </a:r>
            <a:r>
              <a:rPr lang="en-US" dirty="0" err="1" smtClean="0"/>
              <a:t>550</a:t>
            </a:r>
            <a:r>
              <a:rPr lang="en-US" altLang="zh-CN" dirty="0" err="1" smtClean="0"/>
              <a:t>°</a:t>
            </a:r>
            <a:r>
              <a:rPr lang="en-US" dirty="0" err="1" smtClean="0"/>
              <a:t>C</a:t>
            </a:r>
            <a:r>
              <a:rPr lang="zh-CN" altLang="en-US" dirty="0"/>
              <a:t>等温→冷拔钢丝→冷卷成型→去应力退火→喷丸 →</a:t>
            </a:r>
            <a:r>
              <a:rPr lang="zh-CN" altLang="en-US" dirty="0">
                <a:solidFill>
                  <a:srgbClr val="0000FF"/>
                </a:solidFill>
              </a:rPr>
              <a:t>淬火</a:t>
            </a:r>
            <a:r>
              <a:rPr lang="en-US" dirty="0">
                <a:solidFill>
                  <a:srgbClr val="0000FF"/>
                </a:solidFill>
              </a:rPr>
              <a:t>+</a:t>
            </a:r>
            <a:r>
              <a:rPr lang="zh-CN" altLang="en-US" dirty="0">
                <a:solidFill>
                  <a:srgbClr val="0000FF"/>
                </a:solidFill>
              </a:rPr>
              <a:t>中温</a:t>
            </a:r>
            <a:r>
              <a:rPr lang="zh-CN" altLang="en-US" dirty="0" smtClean="0">
                <a:solidFill>
                  <a:srgbClr val="0000FF"/>
                </a:solidFill>
              </a:rPr>
              <a:t>回火</a:t>
            </a:r>
            <a:endParaRPr lang="zh-CN" altLang="en-US" dirty="0"/>
          </a:p>
          <a:p>
            <a:pPr lvl="2" eaLnBrk="1" hangingPunct="1">
              <a:lnSpc>
                <a:spcPct val="110000"/>
              </a:lnSpc>
              <a:buNone/>
            </a:pPr>
            <a:r>
              <a:rPr lang="zh-CN" altLang="en-US" dirty="0">
                <a:latin typeface="黑体" pitchFamily="2" charset="-122"/>
                <a:ea typeface="黑体" pitchFamily="2" charset="-122"/>
              </a:rPr>
              <a:t>使用态组织 </a:t>
            </a:r>
            <a:r>
              <a:rPr lang="zh-CN" altLang="en-US" dirty="0" smtClean="0">
                <a:latin typeface="黑体" pitchFamily="2" charset="-122"/>
                <a:ea typeface="黑体" pitchFamily="2" charset="-122"/>
              </a:rPr>
              <a:t> </a:t>
            </a:r>
            <a:r>
              <a:rPr lang="en-US" dirty="0" smtClean="0"/>
              <a:t>T</a:t>
            </a:r>
            <a:r>
              <a:rPr lang="en-US" dirty="0"/>
              <a:t>' </a:t>
            </a:r>
            <a:endParaRPr lang="zh-CN" altLang="en-US" dirty="0"/>
          </a:p>
        </p:txBody>
      </p:sp>
      <p:pic>
        <p:nvPicPr>
          <p:cNvPr id="52227" name="Picture 3"/>
          <p:cNvPicPr>
            <a:picLocks noChangeAspect="1" noChangeArrowheads="1"/>
          </p:cNvPicPr>
          <p:nvPr/>
        </p:nvPicPr>
        <p:blipFill>
          <a:blip r:embed="rId2" cstate="print"/>
          <a:srcRect/>
          <a:stretch>
            <a:fillRect/>
          </a:stretch>
        </p:blipFill>
        <p:spPr bwMode="auto">
          <a:xfrm>
            <a:off x="3059113" y="4113585"/>
            <a:ext cx="3049587" cy="2024062"/>
          </a:xfrm>
          <a:prstGeom prst="rect">
            <a:avLst/>
          </a:prstGeom>
          <a:noFill/>
          <a:ln w="9525" cap="flat" cmpd="sng">
            <a:noFill/>
            <a:miter lim="800000"/>
            <a:headEnd/>
            <a:tailEnd/>
          </a:ln>
        </p:spPr>
      </p:pic>
      <p:pic>
        <p:nvPicPr>
          <p:cNvPr id="52228" name="Picture 4"/>
          <p:cNvPicPr>
            <a:picLocks noChangeAspect="1" noChangeArrowheads="1"/>
          </p:cNvPicPr>
          <p:nvPr/>
        </p:nvPicPr>
        <p:blipFill>
          <a:blip r:embed="rId3" cstate="print"/>
          <a:srcRect/>
          <a:stretch>
            <a:fillRect/>
          </a:stretch>
        </p:blipFill>
        <p:spPr bwMode="auto">
          <a:xfrm>
            <a:off x="6157913" y="4077072"/>
            <a:ext cx="2786062" cy="2087563"/>
          </a:xfrm>
          <a:prstGeom prst="rect">
            <a:avLst/>
          </a:prstGeom>
          <a:noFill/>
          <a:ln w="9525" cmpd="sng">
            <a:noFill/>
            <a:miter lim="800000"/>
            <a:headEnd/>
            <a:tailEnd/>
          </a:ln>
        </p:spPr>
      </p:pic>
      <p:pic>
        <p:nvPicPr>
          <p:cNvPr id="52229" name="Picture 5"/>
          <p:cNvPicPr>
            <a:picLocks noChangeAspect="1" noChangeArrowheads="1"/>
          </p:cNvPicPr>
          <p:nvPr/>
        </p:nvPicPr>
        <p:blipFill>
          <a:blip r:embed="rId4" cstate="print"/>
          <a:srcRect/>
          <a:stretch>
            <a:fillRect/>
          </a:stretch>
        </p:blipFill>
        <p:spPr bwMode="auto">
          <a:xfrm>
            <a:off x="322263" y="4113585"/>
            <a:ext cx="2684462" cy="201612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2226">
                                            <p:txEl>
                                              <p:pRg st="1" end="1"/>
                                            </p:txEl>
                                          </p:spTgt>
                                        </p:tgtEl>
                                        <p:attrNameLst>
                                          <p:attrName>style.visibility</p:attrName>
                                        </p:attrNameLst>
                                      </p:cBhvr>
                                      <p:to>
                                        <p:strVal val="visible"/>
                                      </p:to>
                                    </p:set>
                                    <p:animEffect transition="in" filter="blinds(horizontal)">
                                      <p:cBhvr>
                                        <p:cTn id="7" dur="500"/>
                                        <p:tgtEl>
                                          <p:spTgt spid="52226">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2226">
                                            <p:txEl>
                                              <p:pRg st="2" end="2"/>
                                            </p:txEl>
                                          </p:spTgt>
                                        </p:tgtEl>
                                        <p:attrNameLst>
                                          <p:attrName>style.visibility</p:attrName>
                                        </p:attrNameLst>
                                      </p:cBhvr>
                                      <p:to>
                                        <p:strVal val="visible"/>
                                      </p:to>
                                    </p:set>
                                    <p:animEffect transition="in" filter="blinds(horizontal)">
                                      <p:cBhvr>
                                        <p:cTn id="10" dur="500"/>
                                        <p:tgtEl>
                                          <p:spTgt spid="52226">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2228"/>
                                        </p:tgtEl>
                                        <p:attrNameLst>
                                          <p:attrName>style.visibility</p:attrName>
                                        </p:attrNameLst>
                                      </p:cBhvr>
                                      <p:to>
                                        <p:strVal val="visible"/>
                                      </p:to>
                                    </p:set>
                                    <p:animEffect transition="in" filter="blinds(horizontal)">
                                      <p:cBhvr>
                                        <p:cTn id="13" dur="500"/>
                                        <p:tgtEl>
                                          <p:spTgt spid="52228"/>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52226">
                                            <p:txEl>
                                              <p:pRg st="3" end="3"/>
                                            </p:txEl>
                                          </p:spTgt>
                                        </p:tgtEl>
                                        <p:attrNameLst>
                                          <p:attrName>style.visibility</p:attrName>
                                        </p:attrNameLst>
                                      </p:cBhvr>
                                      <p:to>
                                        <p:strVal val="visible"/>
                                      </p:to>
                                    </p:set>
                                    <p:animEffect transition="in" filter="blinds(horizontal)">
                                      <p:cBhvr>
                                        <p:cTn id="18" dur="500"/>
                                        <p:tgtEl>
                                          <p:spTgt spid="52226">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52226">
                                            <p:txEl>
                                              <p:pRg st="4" end="4"/>
                                            </p:txEl>
                                          </p:spTgt>
                                        </p:tgtEl>
                                        <p:attrNameLst>
                                          <p:attrName>style.visibility</p:attrName>
                                        </p:attrNameLst>
                                      </p:cBhvr>
                                      <p:to>
                                        <p:strVal val="visible"/>
                                      </p:to>
                                    </p:set>
                                    <p:animEffect transition="in" filter="blinds(horizontal)">
                                      <p:cBhvr>
                                        <p:cTn id="21" dur="500"/>
                                        <p:tgtEl>
                                          <p:spTgt spid="52226">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52227"/>
                                        </p:tgtEl>
                                        <p:attrNameLst>
                                          <p:attrName>style.visibility</p:attrName>
                                        </p:attrNameLst>
                                      </p:cBhvr>
                                      <p:to>
                                        <p:strVal val="visible"/>
                                      </p:to>
                                    </p:set>
                                    <p:animEffect transition="in" filter="blinds(horizontal)">
                                      <p:cBhvr>
                                        <p:cTn id="24" dur="500"/>
                                        <p:tgtEl>
                                          <p:spTgt spid="52227"/>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52226">
                                            <p:txEl>
                                              <p:pRg st="5" end="5"/>
                                            </p:txEl>
                                          </p:spTgt>
                                        </p:tgtEl>
                                        <p:attrNameLst>
                                          <p:attrName>style.visibility</p:attrName>
                                        </p:attrNameLst>
                                      </p:cBhvr>
                                      <p:to>
                                        <p:strVal val="visible"/>
                                      </p:to>
                                    </p:set>
                                    <p:animEffect transition="in" filter="blinds(horizontal)">
                                      <p:cBhvr>
                                        <p:cTn id="29" dur="500"/>
                                        <p:tgtEl>
                                          <p:spTgt spid="52226">
                                            <p:txEl>
                                              <p:pRg st="5" end="5"/>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52229"/>
                                        </p:tgtEl>
                                        <p:attrNameLst>
                                          <p:attrName>style.visibility</p:attrName>
                                        </p:attrNameLst>
                                      </p:cBhvr>
                                      <p:to>
                                        <p:strVal val="visible"/>
                                      </p:to>
                                    </p:set>
                                    <p:animEffect transition="in" filter="blinds(horizontal)">
                                      <p:cBhvr>
                                        <p:cTn id="32" dur="500"/>
                                        <p:tgtEl>
                                          <p:spTgt spid="52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p:cNvSpPr>
            <a:spLocks noGrp="1" noRot="1" noChangeArrowheads="1"/>
          </p:cNvSpPr>
          <p:nvPr>
            <p:ph type="body" idx="4294967295"/>
          </p:nvPr>
        </p:nvSpPr>
        <p:spPr>
          <a:xfrm>
            <a:off x="301625" y="332656"/>
            <a:ext cx="5638800" cy="6121400"/>
          </a:xfrm>
          <a:ln/>
        </p:spPr>
        <p:txBody>
          <a:bodyPr/>
          <a:lstStyle/>
          <a:p>
            <a:pPr lvl="1" eaLnBrk="1" hangingPunct="1"/>
            <a:r>
              <a:rPr lang="zh-CN" altLang="en-US" sz="2400" dirty="0">
                <a:latin typeface="黑体" pitchFamily="2" charset="-122"/>
                <a:ea typeface="黑体" pitchFamily="2" charset="-122"/>
              </a:rPr>
              <a:t>典型钢号及其应用</a:t>
            </a:r>
          </a:p>
          <a:p>
            <a:pPr lvl="1" eaLnBrk="1" hangingPunct="1">
              <a:lnSpc>
                <a:spcPct val="110000"/>
              </a:lnSpc>
              <a:buFont typeface="Wingdings" pitchFamily="2" charset="2"/>
              <a:buNone/>
            </a:pPr>
            <a:r>
              <a:rPr lang="zh-CN" altLang="en-US" sz="2400" dirty="0"/>
              <a:t>用途：弹簧</a:t>
            </a:r>
          </a:p>
          <a:p>
            <a:pPr lvl="1" eaLnBrk="1" hangingPunct="1">
              <a:buFont typeface="Wingdings" pitchFamily="2" charset="2"/>
              <a:buNone/>
            </a:pPr>
            <a:r>
              <a:rPr lang="zh-CN" altLang="en-US" dirty="0"/>
              <a:t>①</a:t>
            </a:r>
            <a:r>
              <a:rPr lang="zh-CN" altLang="en-US" sz="2400" dirty="0"/>
              <a:t>以</a:t>
            </a:r>
            <a:r>
              <a:rPr lang="en-US" sz="2400" dirty="0" err="1"/>
              <a:t>Si,Mn</a:t>
            </a:r>
            <a:r>
              <a:rPr lang="zh-CN" altLang="en-US" sz="2400" dirty="0"/>
              <a:t>合金化：</a:t>
            </a:r>
            <a:r>
              <a:rPr lang="en-US" sz="2400" dirty="0" err="1"/>
              <a:t>65Mn</a:t>
            </a:r>
            <a:r>
              <a:rPr lang="en-US" sz="2400" dirty="0"/>
              <a:t>, </a:t>
            </a:r>
            <a:r>
              <a:rPr lang="en-US" sz="2400" dirty="0" err="1"/>
              <a:t>60Si2Mn</a:t>
            </a:r>
            <a:endParaRPr lang="zh-CN" altLang="en-US" sz="2400" dirty="0"/>
          </a:p>
          <a:p>
            <a:pPr lvl="2" eaLnBrk="1" hangingPunct="1">
              <a:buFont typeface="Wingdings" pitchFamily="2" charset="2"/>
              <a:buChar char="n"/>
            </a:pPr>
            <a:r>
              <a:rPr lang="zh-CN" altLang="en-US" dirty="0"/>
              <a:t>用于汽车、拖拉机、机车的板簧和螺旋弹簧</a:t>
            </a:r>
          </a:p>
          <a:p>
            <a:pPr lvl="1" eaLnBrk="1" hangingPunct="1">
              <a:buFont typeface="Wingdings" pitchFamily="2" charset="2"/>
              <a:buNone/>
            </a:pPr>
            <a:r>
              <a:rPr lang="zh-CN" altLang="en-US" sz="2400" dirty="0"/>
              <a:t>②以</a:t>
            </a:r>
            <a:r>
              <a:rPr lang="en-US" sz="2400" dirty="0" err="1"/>
              <a:t>Cr,V,W</a:t>
            </a:r>
            <a:r>
              <a:rPr lang="zh-CN" altLang="en-US" sz="2400" dirty="0"/>
              <a:t>合金化：</a:t>
            </a:r>
            <a:r>
              <a:rPr lang="en-US" sz="2400" dirty="0" err="1"/>
              <a:t>50CrVA</a:t>
            </a:r>
            <a:endParaRPr lang="zh-CN" altLang="en-US" sz="2400" dirty="0"/>
          </a:p>
          <a:p>
            <a:pPr lvl="2" eaLnBrk="1" hangingPunct="1">
              <a:buFont typeface="Wingdings" pitchFamily="2" charset="2"/>
              <a:buChar char="n"/>
            </a:pPr>
            <a:r>
              <a:rPr lang="en-US" dirty="0"/>
              <a:t> </a:t>
            </a:r>
            <a:r>
              <a:rPr lang="en-US" dirty="0">
                <a:solidFill>
                  <a:srgbClr val="0000FF"/>
                </a:solidFill>
              </a:rPr>
              <a:t>350℃</a:t>
            </a:r>
            <a:r>
              <a:rPr lang="zh-CN" altLang="en-US" dirty="0">
                <a:solidFill>
                  <a:srgbClr val="0000FF"/>
                </a:solidFill>
              </a:rPr>
              <a:t>～</a:t>
            </a:r>
            <a:r>
              <a:rPr lang="en-US" dirty="0">
                <a:solidFill>
                  <a:srgbClr val="0000FF"/>
                </a:solidFill>
              </a:rPr>
              <a:t>400℃</a:t>
            </a:r>
            <a:r>
              <a:rPr lang="zh-CN" altLang="en-US" dirty="0">
                <a:solidFill>
                  <a:srgbClr val="0000FF"/>
                </a:solidFill>
              </a:rPr>
              <a:t>以下重载、较大型弹簧</a:t>
            </a:r>
            <a:r>
              <a:rPr lang="zh-CN" altLang="en-US" dirty="0"/>
              <a:t>，如阀门弹簧、高速柴油机气门弹簧</a:t>
            </a:r>
            <a:r>
              <a:rPr lang="en-US" dirty="0"/>
              <a:t>. </a:t>
            </a:r>
            <a:endParaRPr lang="zh-CN" altLang="en-US" dirty="0"/>
          </a:p>
        </p:txBody>
      </p:sp>
      <p:pic>
        <p:nvPicPr>
          <p:cNvPr id="53251" name="Picture 3"/>
          <p:cNvPicPr>
            <a:picLocks noChangeAspect="1" noChangeArrowheads="1"/>
          </p:cNvPicPr>
          <p:nvPr/>
        </p:nvPicPr>
        <p:blipFill>
          <a:blip r:embed="rId2" cstate="print"/>
          <a:srcRect/>
          <a:stretch>
            <a:fillRect/>
          </a:stretch>
        </p:blipFill>
        <p:spPr bwMode="auto">
          <a:xfrm>
            <a:off x="5843588" y="4652814"/>
            <a:ext cx="3206750" cy="1574800"/>
          </a:xfrm>
          <a:prstGeom prst="rect">
            <a:avLst/>
          </a:prstGeom>
          <a:noFill/>
          <a:ln w="9525" cmpd="sng">
            <a:noFill/>
            <a:miter lim="800000"/>
            <a:headEnd/>
            <a:tailEnd/>
          </a:ln>
        </p:spPr>
      </p:pic>
      <p:pic>
        <p:nvPicPr>
          <p:cNvPr id="53252" name="Picture 4"/>
          <p:cNvPicPr>
            <a:picLocks noChangeAspect="1" noChangeArrowheads="1"/>
          </p:cNvPicPr>
          <p:nvPr/>
        </p:nvPicPr>
        <p:blipFill>
          <a:blip r:embed="rId3" cstate="print"/>
          <a:srcRect/>
          <a:stretch>
            <a:fillRect/>
          </a:stretch>
        </p:blipFill>
        <p:spPr bwMode="auto">
          <a:xfrm>
            <a:off x="6156325" y="404664"/>
            <a:ext cx="2879725" cy="2165350"/>
          </a:xfrm>
          <a:prstGeom prst="rect">
            <a:avLst/>
          </a:prstGeom>
          <a:noFill/>
          <a:ln w="9525" cmpd="sng">
            <a:noFill/>
            <a:miter lim="800000"/>
            <a:headEnd/>
            <a:tailEnd/>
          </a:ln>
        </p:spPr>
      </p:pic>
      <p:pic>
        <p:nvPicPr>
          <p:cNvPr id="53253" name="Picture 5"/>
          <p:cNvPicPr>
            <a:picLocks noChangeAspect="1" noChangeArrowheads="1"/>
          </p:cNvPicPr>
          <p:nvPr/>
        </p:nvPicPr>
        <p:blipFill>
          <a:blip r:embed="rId4" cstate="print"/>
          <a:srcRect/>
          <a:stretch>
            <a:fillRect/>
          </a:stretch>
        </p:blipFill>
        <p:spPr bwMode="auto">
          <a:xfrm>
            <a:off x="6013450" y="2873227"/>
            <a:ext cx="3024188" cy="1347787"/>
          </a:xfrm>
          <a:prstGeom prst="rect">
            <a:avLst/>
          </a:prstGeom>
          <a:noFill/>
          <a:ln w="9525" cmpd="sng">
            <a:noFill/>
            <a:miter lim="800000"/>
            <a:headEnd/>
            <a:tailEnd/>
          </a:ln>
        </p:spPr>
      </p:pic>
      <p:pic>
        <p:nvPicPr>
          <p:cNvPr id="53254" name="Picture 6"/>
          <p:cNvPicPr>
            <a:picLocks noChangeAspect="1" noChangeArrowheads="1"/>
          </p:cNvPicPr>
          <p:nvPr/>
        </p:nvPicPr>
        <p:blipFill>
          <a:blip r:embed="rId5" cstate="print"/>
          <a:srcRect b="11020"/>
          <a:stretch>
            <a:fillRect/>
          </a:stretch>
        </p:blipFill>
        <p:spPr bwMode="auto">
          <a:xfrm>
            <a:off x="2987824" y="4293096"/>
            <a:ext cx="2593975" cy="1945091"/>
          </a:xfrm>
          <a:prstGeom prst="rect">
            <a:avLst/>
          </a:prstGeom>
          <a:noFill/>
          <a:ln w="9525" cmpd="sng">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3250">
                                            <p:txEl>
                                              <p:pRg st="2" end="2"/>
                                            </p:txEl>
                                          </p:spTgt>
                                        </p:tgtEl>
                                        <p:attrNameLst>
                                          <p:attrName>style.visibility</p:attrName>
                                        </p:attrNameLst>
                                      </p:cBhvr>
                                      <p:to>
                                        <p:strVal val="visible"/>
                                      </p:to>
                                    </p:set>
                                    <p:animEffect transition="in" filter="blinds(horizontal)">
                                      <p:cBhvr>
                                        <p:cTn id="7" dur="500"/>
                                        <p:tgtEl>
                                          <p:spTgt spid="53250">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3250">
                                            <p:txEl>
                                              <p:pRg st="3" end="3"/>
                                            </p:txEl>
                                          </p:spTgt>
                                        </p:tgtEl>
                                        <p:attrNameLst>
                                          <p:attrName>style.visibility</p:attrName>
                                        </p:attrNameLst>
                                      </p:cBhvr>
                                      <p:to>
                                        <p:strVal val="visible"/>
                                      </p:to>
                                    </p:set>
                                    <p:animEffect transition="in" filter="blinds(horizontal)">
                                      <p:cBhvr>
                                        <p:cTn id="10" dur="500"/>
                                        <p:tgtEl>
                                          <p:spTgt spid="53250">
                                            <p:txEl>
                                              <p:pRg st="3" end="3"/>
                                            </p:txEl>
                                          </p:spTgt>
                                        </p:tgtEl>
                                      </p:cBhvr>
                                    </p:animEffect>
                                  </p:childTnLst>
                                </p:cTn>
                              </p:par>
                            </p:childTnLst>
                          </p:cTn>
                        </p:par>
                        <p:par>
                          <p:cTn id="11" fill="hold">
                            <p:stCondLst>
                              <p:cond delay="500"/>
                            </p:stCondLst>
                            <p:childTnLst>
                              <p:par>
                                <p:cTn id="12" presetID="3" presetClass="entr" presetSubtype="10" fill="hold" nodeType="afterEffect">
                                  <p:stCondLst>
                                    <p:cond delay="0"/>
                                  </p:stCondLst>
                                  <p:childTnLst>
                                    <p:set>
                                      <p:cBhvr>
                                        <p:cTn id="13" dur="1" fill="hold">
                                          <p:stCondLst>
                                            <p:cond delay="0"/>
                                          </p:stCondLst>
                                        </p:cTn>
                                        <p:tgtEl>
                                          <p:spTgt spid="53252"/>
                                        </p:tgtEl>
                                        <p:attrNameLst>
                                          <p:attrName>style.visibility</p:attrName>
                                        </p:attrNameLst>
                                      </p:cBhvr>
                                      <p:to>
                                        <p:strVal val="visible"/>
                                      </p:to>
                                    </p:set>
                                    <p:animEffect transition="in" filter="blinds(horizontal)">
                                      <p:cBhvr>
                                        <p:cTn id="14" dur="500"/>
                                        <p:tgtEl>
                                          <p:spTgt spid="53252"/>
                                        </p:tgtEl>
                                      </p:cBhvr>
                                    </p:animEffect>
                                  </p:childTnLst>
                                </p:cTn>
                              </p:par>
                            </p:childTnLst>
                          </p:cTn>
                        </p:par>
                        <p:par>
                          <p:cTn id="15" fill="hold">
                            <p:stCondLst>
                              <p:cond delay="1000"/>
                            </p:stCondLst>
                            <p:childTnLst>
                              <p:par>
                                <p:cTn id="16" presetID="3" presetClass="entr" presetSubtype="10" fill="hold" nodeType="afterEffect">
                                  <p:stCondLst>
                                    <p:cond delay="0"/>
                                  </p:stCondLst>
                                  <p:childTnLst>
                                    <p:set>
                                      <p:cBhvr>
                                        <p:cTn id="17" dur="1" fill="hold">
                                          <p:stCondLst>
                                            <p:cond delay="0"/>
                                          </p:stCondLst>
                                        </p:cTn>
                                        <p:tgtEl>
                                          <p:spTgt spid="53253"/>
                                        </p:tgtEl>
                                        <p:attrNameLst>
                                          <p:attrName>style.visibility</p:attrName>
                                        </p:attrNameLst>
                                      </p:cBhvr>
                                      <p:to>
                                        <p:strVal val="visible"/>
                                      </p:to>
                                    </p:set>
                                    <p:animEffect transition="in" filter="blinds(horizontal)">
                                      <p:cBhvr>
                                        <p:cTn id="18" dur="500"/>
                                        <p:tgtEl>
                                          <p:spTgt spid="53253"/>
                                        </p:tgtEl>
                                      </p:cBhvr>
                                    </p:animEffect>
                                  </p:childTnLst>
                                </p:cTn>
                              </p:par>
                            </p:childTnLst>
                          </p:cTn>
                        </p:par>
                        <p:par>
                          <p:cTn id="19" fill="hold">
                            <p:stCondLst>
                              <p:cond delay="1500"/>
                            </p:stCondLst>
                            <p:childTnLst>
                              <p:par>
                                <p:cTn id="20" presetID="3" presetClass="entr" presetSubtype="10" fill="hold" nodeType="afterEffect">
                                  <p:stCondLst>
                                    <p:cond delay="0"/>
                                  </p:stCondLst>
                                  <p:childTnLst>
                                    <p:set>
                                      <p:cBhvr>
                                        <p:cTn id="21" dur="1" fill="hold">
                                          <p:stCondLst>
                                            <p:cond delay="0"/>
                                          </p:stCondLst>
                                        </p:cTn>
                                        <p:tgtEl>
                                          <p:spTgt spid="53251"/>
                                        </p:tgtEl>
                                        <p:attrNameLst>
                                          <p:attrName>style.visibility</p:attrName>
                                        </p:attrNameLst>
                                      </p:cBhvr>
                                      <p:to>
                                        <p:strVal val="visible"/>
                                      </p:to>
                                    </p:set>
                                    <p:animEffect transition="in" filter="blinds(horizontal)">
                                      <p:cBhvr>
                                        <p:cTn id="22" dur="500"/>
                                        <p:tgtEl>
                                          <p:spTgt spid="5325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3250">
                                            <p:txEl>
                                              <p:pRg st="4" end="4"/>
                                            </p:txEl>
                                          </p:spTgt>
                                        </p:tgtEl>
                                        <p:attrNameLst>
                                          <p:attrName>style.visibility</p:attrName>
                                        </p:attrNameLst>
                                      </p:cBhvr>
                                      <p:to>
                                        <p:strVal val="visible"/>
                                      </p:to>
                                    </p:set>
                                    <p:animEffect transition="in" filter="blinds(horizontal)">
                                      <p:cBhvr>
                                        <p:cTn id="27" dur="500"/>
                                        <p:tgtEl>
                                          <p:spTgt spid="53250">
                                            <p:txEl>
                                              <p:pRg st="4" end="4"/>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53250">
                                            <p:txEl>
                                              <p:pRg st="5" end="5"/>
                                            </p:txEl>
                                          </p:spTgt>
                                        </p:tgtEl>
                                        <p:attrNameLst>
                                          <p:attrName>style.visibility</p:attrName>
                                        </p:attrNameLst>
                                      </p:cBhvr>
                                      <p:to>
                                        <p:strVal val="visible"/>
                                      </p:to>
                                    </p:set>
                                    <p:animEffect transition="in" filter="blinds(horizontal)">
                                      <p:cBhvr>
                                        <p:cTn id="30" dur="500"/>
                                        <p:tgtEl>
                                          <p:spTgt spid="53250">
                                            <p:txEl>
                                              <p:pRg st="5" end="5"/>
                                            </p:txEl>
                                          </p:spTgt>
                                        </p:tgtEl>
                                      </p:cBhvr>
                                    </p:animEffect>
                                  </p:childTnLst>
                                </p:cTn>
                              </p:par>
                            </p:childTnLst>
                          </p:cTn>
                        </p:par>
                        <p:par>
                          <p:cTn id="31" fill="hold">
                            <p:stCondLst>
                              <p:cond delay="500"/>
                            </p:stCondLst>
                            <p:childTnLst>
                              <p:par>
                                <p:cTn id="32" presetID="3" presetClass="entr" presetSubtype="10" fill="hold" nodeType="afterEffect">
                                  <p:stCondLst>
                                    <p:cond delay="0"/>
                                  </p:stCondLst>
                                  <p:childTnLst>
                                    <p:set>
                                      <p:cBhvr>
                                        <p:cTn id="33" dur="1" fill="hold">
                                          <p:stCondLst>
                                            <p:cond delay="0"/>
                                          </p:stCondLst>
                                        </p:cTn>
                                        <p:tgtEl>
                                          <p:spTgt spid="53254"/>
                                        </p:tgtEl>
                                        <p:attrNameLst>
                                          <p:attrName>style.visibility</p:attrName>
                                        </p:attrNameLst>
                                      </p:cBhvr>
                                      <p:to>
                                        <p:strVal val="visible"/>
                                      </p:to>
                                    </p:set>
                                    <p:animEffect transition="in" filter="blinds(horizontal)">
                                      <p:cBhvr>
                                        <p:cTn id="34" dur="500"/>
                                        <p:tgtEl>
                                          <p:spTgt spid="53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p:cNvSpPr>
            <a:spLocks noGrp="1" noRot="1" noChangeArrowheads="1"/>
          </p:cNvSpPr>
          <p:nvPr>
            <p:ph type="body" idx="4294967295"/>
          </p:nvPr>
        </p:nvSpPr>
        <p:spPr>
          <a:xfrm>
            <a:off x="301625" y="332656"/>
            <a:ext cx="8540750" cy="6191969"/>
          </a:xfrm>
          <a:ln/>
        </p:spPr>
        <p:txBody>
          <a:bodyPr/>
          <a:lstStyle/>
          <a:p>
            <a:pPr marL="609600" indent="-609600" eaLnBrk="1" hangingPunct="1">
              <a:lnSpc>
                <a:spcPct val="120000"/>
              </a:lnSpc>
              <a:spcBef>
                <a:spcPts val="600"/>
              </a:spcBef>
              <a:buNone/>
            </a:pPr>
            <a:r>
              <a:rPr lang="en-US" altLang="zh-CN" sz="2800" dirty="0" smtClean="0">
                <a:solidFill>
                  <a:srgbClr val="0000CC"/>
                </a:solidFill>
              </a:rPr>
              <a:t>5. </a:t>
            </a:r>
            <a:r>
              <a:rPr lang="zh-CN" altLang="en-US" sz="2800" dirty="0" smtClean="0">
                <a:solidFill>
                  <a:srgbClr val="0000CC"/>
                </a:solidFill>
              </a:rPr>
              <a:t>滚珠轴承</a:t>
            </a:r>
            <a:r>
              <a:rPr lang="zh-CN" altLang="en-US" sz="2800" dirty="0">
                <a:solidFill>
                  <a:srgbClr val="0000CC"/>
                </a:solidFill>
              </a:rPr>
              <a:t>钢 （</a:t>
            </a:r>
            <a:r>
              <a:rPr lang="en-US" sz="2800" dirty="0">
                <a:solidFill>
                  <a:srgbClr val="0000CC"/>
                </a:solidFill>
              </a:rPr>
              <a:t>0.95-</a:t>
            </a:r>
            <a:r>
              <a:rPr lang="en-US" sz="2800" dirty="0" err="1">
                <a:solidFill>
                  <a:srgbClr val="0000CC"/>
                </a:solidFill>
              </a:rPr>
              <a:t>1.15%C</a:t>
            </a:r>
            <a:r>
              <a:rPr lang="zh-CN" altLang="en-US" sz="2800" dirty="0">
                <a:solidFill>
                  <a:srgbClr val="0000CC"/>
                </a:solidFill>
              </a:rPr>
              <a:t>）</a:t>
            </a:r>
          </a:p>
          <a:p>
            <a:pPr marL="990600" lvl="1" indent="-533400" eaLnBrk="1" hangingPunct="1">
              <a:lnSpc>
                <a:spcPct val="120000"/>
              </a:lnSpc>
              <a:spcBef>
                <a:spcPts val="600"/>
              </a:spcBef>
            </a:pPr>
            <a:r>
              <a:rPr lang="zh-CN" altLang="en-US" sz="2400" dirty="0">
                <a:latin typeface="黑体" pitchFamily="2" charset="-122"/>
                <a:ea typeface="黑体" pitchFamily="2" charset="-122"/>
              </a:rPr>
              <a:t>性能特点 </a:t>
            </a:r>
          </a:p>
          <a:p>
            <a:pPr marL="1371600" lvl="2" indent="-457200" eaLnBrk="1" hangingPunct="1">
              <a:lnSpc>
                <a:spcPct val="120000"/>
              </a:lnSpc>
              <a:spcBef>
                <a:spcPts val="0"/>
              </a:spcBef>
              <a:buFont typeface="Wingdings" pitchFamily="2" charset="2"/>
              <a:buNone/>
            </a:pPr>
            <a:r>
              <a:rPr lang="zh-CN" altLang="en-US" dirty="0"/>
              <a:t>①高接触疲劳强度              </a:t>
            </a:r>
          </a:p>
          <a:p>
            <a:pPr marL="1371600" lvl="2" indent="-457200" eaLnBrk="1" hangingPunct="1">
              <a:lnSpc>
                <a:spcPct val="120000"/>
              </a:lnSpc>
              <a:spcBef>
                <a:spcPts val="0"/>
              </a:spcBef>
              <a:buFont typeface="Wingdings" pitchFamily="2" charset="2"/>
              <a:buNone/>
            </a:pPr>
            <a:r>
              <a:rPr lang="zh-CN" altLang="en-US" dirty="0"/>
              <a:t>②高硬度和耐磨性</a:t>
            </a:r>
          </a:p>
          <a:p>
            <a:pPr marL="1371600" lvl="2" indent="-457200" eaLnBrk="1" hangingPunct="1">
              <a:lnSpc>
                <a:spcPct val="120000"/>
              </a:lnSpc>
              <a:spcBef>
                <a:spcPts val="0"/>
              </a:spcBef>
              <a:buFont typeface="Wingdings" pitchFamily="2" charset="2"/>
              <a:buNone/>
            </a:pPr>
            <a:r>
              <a:rPr lang="zh-CN" altLang="en-US" dirty="0"/>
              <a:t>③足够的韧性和淬透性       </a:t>
            </a:r>
          </a:p>
          <a:p>
            <a:pPr marL="1371600" lvl="2" indent="-457200" eaLnBrk="1" hangingPunct="1">
              <a:lnSpc>
                <a:spcPct val="120000"/>
              </a:lnSpc>
              <a:spcBef>
                <a:spcPts val="0"/>
              </a:spcBef>
              <a:buFont typeface="Wingdings" pitchFamily="2" charset="2"/>
              <a:buNone/>
            </a:pPr>
            <a:r>
              <a:rPr lang="zh-CN" altLang="en-US" dirty="0"/>
              <a:t>④一定耐蚀能力和良好尺寸稳定性 </a:t>
            </a:r>
          </a:p>
          <a:p>
            <a:pPr marL="990600" lvl="1" indent="-533400" eaLnBrk="1" hangingPunct="1">
              <a:lnSpc>
                <a:spcPct val="120000"/>
              </a:lnSpc>
              <a:spcBef>
                <a:spcPts val="600"/>
              </a:spcBef>
            </a:pPr>
            <a:r>
              <a:rPr lang="zh-CN" altLang="en-US" sz="2400" dirty="0">
                <a:latin typeface="黑体" pitchFamily="2" charset="-122"/>
                <a:ea typeface="黑体" pitchFamily="2" charset="-122"/>
              </a:rPr>
              <a:t>成分特点与合金化原则： </a:t>
            </a:r>
          </a:p>
          <a:p>
            <a:pPr marL="1371600" lvl="2" indent="-457200" eaLnBrk="1" hangingPunct="1">
              <a:lnSpc>
                <a:spcPct val="120000"/>
              </a:lnSpc>
              <a:spcBef>
                <a:spcPts val="600"/>
              </a:spcBef>
              <a:buFont typeface="Wingdings" pitchFamily="2" charset="2"/>
              <a:buNone/>
            </a:pPr>
            <a:r>
              <a:rPr lang="zh-CN" altLang="en-US" dirty="0"/>
              <a:t>①</a:t>
            </a:r>
            <a:r>
              <a:rPr lang="zh-CN" altLang="en-US" dirty="0">
                <a:solidFill>
                  <a:srgbClr val="0000FF"/>
                </a:solidFill>
              </a:rPr>
              <a:t>高</a:t>
            </a:r>
            <a:r>
              <a:rPr lang="en-US" dirty="0">
                <a:solidFill>
                  <a:srgbClr val="0000FF"/>
                </a:solidFill>
              </a:rPr>
              <a:t>C</a:t>
            </a:r>
            <a:r>
              <a:rPr lang="zh-CN" altLang="en-US" dirty="0"/>
              <a:t>：</a:t>
            </a:r>
            <a:r>
              <a:rPr lang="en-US" dirty="0"/>
              <a:t>0.95%</a:t>
            </a:r>
            <a:r>
              <a:rPr lang="zh-CN" altLang="en-US" dirty="0"/>
              <a:t>～</a:t>
            </a:r>
            <a:r>
              <a:rPr lang="en-US" dirty="0"/>
              <a:t>1.10</a:t>
            </a:r>
            <a:r>
              <a:rPr lang="en-US" dirty="0" smtClean="0"/>
              <a:t>%</a:t>
            </a:r>
            <a:endParaRPr lang="zh-CN" altLang="en-US" dirty="0"/>
          </a:p>
          <a:p>
            <a:pPr marL="1371600" lvl="2" indent="-457200" eaLnBrk="1" hangingPunct="1">
              <a:lnSpc>
                <a:spcPct val="120000"/>
              </a:lnSpc>
              <a:spcBef>
                <a:spcPts val="600"/>
              </a:spcBef>
              <a:buNone/>
            </a:pPr>
            <a:r>
              <a:rPr lang="en-US" dirty="0"/>
              <a:t>②</a:t>
            </a:r>
            <a:r>
              <a:rPr lang="zh-CN" altLang="en-US" dirty="0" smtClean="0"/>
              <a:t>主加元素：</a:t>
            </a:r>
            <a:r>
              <a:rPr lang="zh-CN" altLang="en-US" dirty="0"/>
              <a:t>基本合金元素</a:t>
            </a:r>
            <a:r>
              <a:rPr lang="en-US" dirty="0"/>
              <a:t>Cr</a:t>
            </a:r>
            <a:r>
              <a:rPr lang="zh-CN" altLang="en-US" dirty="0"/>
              <a:t>（</a:t>
            </a:r>
            <a:r>
              <a:rPr lang="en-US" dirty="0"/>
              <a:t>0.40-1.65</a:t>
            </a:r>
            <a:r>
              <a:rPr lang="zh-CN" altLang="en-US" dirty="0"/>
              <a:t>％）：</a:t>
            </a:r>
          </a:p>
          <a:p>
            <a:pPr marL="1371600" lvl="2" indent="-457200" eaLnBrk="1" hangingPunct="1">
              <a:lnSpc>
                <a:spcPct val="120000"/>
              </a:lnSpc>
              <a:spcBef>
                <a:spcPts val="600"/>
              </a:spcBef>
              <a:buFont typeface="Wingdings" pitchFamily="2" charset="2"/>
              <a:buNone/>
            </a:pPr>
            <a:r>
              <a:rPr lang="zh-CN" altLang="en-US" dirty="0" smtClean="0">
                <a:solidFill>
                  <a:srgbClr val="0000FF"/>
                </a:solidFill>
              </a:rPr>
              <a:t>  提高</a:t>
            </a:r>
            <a:r>
              <a:rPr lang="zh-CN" altLang="en-US" dirty="0">
                <a:solidFill>
                  <a:srgbClr val="0000FF"/>
                </a:solidFill>
              </a:rPr>
              <a:t>淬透性</a:t>
            </a:r>
            <a:r>
              <a:rPr lang="en-US" dirty="0" smtClean="0"/>
              <a:t>;</a:t>
            </a:r>
            <a:r>
              <a:rPr lang="zh-CN" altLang="en-US" dirty="0" smtClean="0"/>
              <a:t> </a:t>
            </a:r>
            <a:r>
              <a:rPr lang="zh-CN" altLang="en-US" dirty="0" smtClean="0">
                <a:solidFill>
                  <a:srgbClr val="0000FF"/>
                </a:solidFill>
              </a:rPr>
              <a:t>细化ｋ</a:t>
            </a:r>
            <a:r>
              <a:rPr lang="en-US" altLang="zh-CN" dirty="0" smtClean="0"/>
              <a:t>——</a:t>
            </a:r>
            <a:r>
              <a:rPr lang="zh-CN" altLang="en-US" dirty="0" smtClean="0"/>
              <a:t>提高</a:t>
            </a:r>
            <a:r>
              <a:rPr lang="zh-CN" altLang="en-US" dirty="0"/>
              <a:t>耐磨性和接触疲劳</a:t>
            </a:r>
            <a:r>
              <a:rPr lang="zh-CN" altLang="en-US" dirty="0" smtClean="0"/>
              <a:t>抗力</a:t>
            </a:r>
            <a:endParaRPr lang="zh-CN" altLang="en-US" dirty="0"/>
          </a:p>
          <a:p>
            <a:pPr marL="1371600" lvl="2" indent="-457200" eaLnBrk="1" hangingPunct="1">
              <a:lnSpc>
                <a:spcPct val="120000"/>
              </a:lnSpc>
              <a:spcBef>
                <a:spcPts val="600"/>
              </a:spcBef>
              <a:buFont typeface="Wingdings" pitchFamily="2" charset="2"/>
              <a:buNone/>
            </a:pPr>
            <a:r>
              <a:rPr lang="en-US" dirty="0"/>
              <a:t>③</a:t>
            </a:r>
            <a:r>
              <a:rPr lang="zh-CN" altLang="en-US" dirty="0"/>
              <a:t>辅加元素：</a:t>
            </a:r>
            <a:r>
              <a:rPr lang="en-US" dirty="0" err="1"/>
              <a:t>Si,Mn</a:t>
            </a:r>
            <a:r>
              <a:rPr lang="zh-CN" altLang="en-US" dirty="0"/>
              <a:t>提高淬透性</a:t>
            </a:r>
            <a:r>
              <a:rPr lang="en-US" dirty="0" smtClean="0"/>
              <a:t>;V</a:t>
            </a:r>
            <a:r>
              <a:rPr lang="zh-CN" altLang="en-US" dirty="0"/>
              <a:t>提高耐磨性</a:t>
            </a:r>
            <a:r>
              <a:rPr lang="en-US" dirty="0"/>
              <a:t>,</a:t>
            </a:r>
            <a:r>
              <a:rPr lang="zh-CN" altLang="en-US" dirty="0"/>
              <a:t>防止过热</a:t>
            </a:r>
          </a:p>
          <a:p>
            <a:pPr marL="1371600" lvl="2" indent="-457200" eaLnBrk="1" hangingPunct="1">
              <a:lnSpc>
                <a:spcPct val="120000"/>
              </a:lnSpc>
              <a:spcBef>
                <a:spcPts val="600"/>
              </a:spcBef>
              <a:buFont typeface="Wingdings" pitchFamily="2" charset="2"/>
              <a:buNone/>
            </a:pPr>
            <a:r>
              <a:rPr lang="zh-CN" altLang="en-US" dirty="0"/>
              <a:t>④</a:t>
            </a:r>
            <a:r>
              <a:rPr lang="zh-CN" altLang="en-US" dirty="0">
                <a:solidFill>
                  <a:srgbClr val="0000FF"/>
                </a:solidFill>
              </a:rPr>
              <a:t>纯度要求极高</a:t>
            </a:r>
            <a:r>
              <a:rPr lang="zh-CN" altLang="en-US" dirty="0"/>
              <a:t>（</a:t>
            </a:r>
            <a:r>
              <a:rPr lang="en-US" dirty="0"/>
              <a:t>S&lt;0.02%, P&lt;0.027%</a:t>
            </a:r>
            <a:r>
              <a:rPr lang="zh-CN" altLang="en-US" dirty="0"/>
              <a:t>）</a:t>
            </a:r>
          </a:p>
        </p:txBody>
      </p:sp>
      <p:sp>
        <p:nvSpPr>
          <p:cNvPr id="3" name="矩形 2"/>
          <p:cNvSpPr/>
          <p:nvPr/>
        </p:nvSpPr>
        <p:spPr>
          <a:xfrm>
            <a:off x="4561912" y="1616178"/>
            <a:ext cx="2818400" cy="461665"/>
          </a:xfrm>
          <a:prstGeom prst="rect">
            <a:avLst/>
          </a:prstGeom>
          <a:solidFill>
            <a:schemeClr val="bg1">
              <a:lumMod val="85000"/>
            </a:schemeClr>
          </a:solidFill>
          <a:ln>
            <a:solidFill>
              <a:srgbClr val="C00000"/>
            </a:solidFill>
          </a:ln>
        </p:spPr>
        <p:txBody>
          <a:bodyPr wrap="none">
            <a:spAutoFit/>
          </a:bodyPr>
          <a:lstStyle/>
          <a:p>
            <a:r>
              <a:rPr lang="en-US" altLang="zh-CN" sz="2400" b="1" dirty="0" smtClean="0">
                <a:solidFill>
                  <a:srgbClr val="0000FF"/>
                </a:solidFill>
                <a:latin typeface="黑体" pitchFamily="2" charset="-122"/>
                <a:ea typeface="黑体" pitchFamily="2" charset="-122"/>
              </a:rPr>
              <a:t>M' </a:t>
            </a:r>
            <a:r>
              <a:rPr lang="zh-CN" altLang="en-US" sz="2400" b="1" dirty="0" smtClean="0">
                <a:solidFill>
                  <a:srgbClr val="0000FF"/>
                </a:solidFill>
                <a:latin typeface="黑体" pitchFamily="2" charset="-122"/>
                <a:ea typeface="黑体" pitchFamily="2" charset="-122"/>
              </a:rPr>
              <a:t>＋细ｋ</a:t>
            </a:r>
            <a:r>
              <a:rPr lang="en-US" altLang="zh-CN" sz="2400" b="1" dirty="0" smtClean="0">
                <a:solidFill>
                  <a:srgbClr val="0000FF"/>
                </a:solidFill>
                <a:latin typeface="黑体" pitchFamily="2" charset="-122"/>
                <a:ea typeface="黑体" pitchFamily="2" charset="-122"/>
              </a:rPr>
              <a:t>(</a:t>
            </a:r>
            <a:r>
              <a:rPr lang="zh-CN" altLang="en-US" sz="2400" b="1" dirty="0" smtClean="0">
                <a:solidFill>
                  <a:srgbClr val="0000FF"/>
                </a:solidFill>
                <a:latin typeface="黑体" pitchFamily="2" charset="-122"/>
                <a:ea typeface="黑体" pitchFamily="2" charset="-122"/>
              </a:rPr>
              <a:t>碳化物</a:t>
            </a:r>
            <a:r>
              <a:rPr lang="en-US" altLang="zh-CN" sz="2400" b="1" dirty="0" smtClean="0">
                <a:solidFill>
                  <a:srgbClr val="0000FF"/>
                </a:solidFill>
                <a:latin typeface="黑体" pitchFamily="2" charset="-122"/>
                <a:ea typeface="黑体" pitchFamily="2" charset="-122"/>
              </a:rPr>
              <a:t>)</a:t>
            </a:r>
            <a:endParaRPr lang="zh-CN" altLang="en-US" sz="2400" b="1" dirty="0">
              <a:solidFill>
                <a:srgbClr val="0000FF"/>
              </a:solidFill>
              <a:latin typeface="黑体" pitchFamily="2" charset="-122"/>
              <a:ea typeface="黑体" pitchFamily="2" charset="-122"/>
            </a:endParaRPr>
          </a:p>
        </p:txBody>
      </p:sp>
      <p:sp>
        <p:nvSpPr>
          <p:cNvPr id="4" name="矩形 3"/>
          <p:cNvSpPr/>
          <p:nvPr/>
        </p:nvSpPr>
        <p:spPr>
          <a:xfrm>
            <a:off x="6156176" y="2120234"/>
            <a:ext cx="2563522" cy="461665"/>
          </a:xfrm>
          <a:prstGeom prst="rect">
            <a:avLst/>
          </a:prstGeom>
          <a:solidFill>
            <a:schemeClr val="bg1">
              <a:lumMod val="85000"/>
            </a:schemeClr>
          </a:solidFill>
          <a:ln>
            <a:solidFill>
              <a:srgbClr val="C00000"/>
            </a:solidFill>
          </a:ln>
        </p:spPr>
        <p:txBody>
          <a:bodyPr wrap="none">
            <a:spAutoFit/>
          </a:bodyPr>
          <a:lstStyle/>
          <a:p>
            <a:pPr marL="514350" indent="-457200" eaLnBrk="1" hangingPunct="1"/>
            <a:r>
              <a:rPr lang="zh-CN" altLang="en-US" sz="2400" b="1" dirty="0" smtClean="0">
                <a:solidFill>
                  <a:srgbClr val="0000FF"/>
                </a:solidFill>
                <a:latin typeface="黑体" pitchFamily="2" charset="-122"/>
                <a:ea typeface="黑体" pitchFamily="2" charset="-122"/>
                <a:sym typeface="华文细黑" pitchFamily="2" charset="-122"/>
              </a:rPr>
              <a:t>→淬火</a:t>
            </a:r>
            <a:r>
              <a:rPr lang="en-US" altLang="zh-CN" sz="2400" b="1" dirty="0" smtClean="0">
                <a:solidFill>
                  <a:srgbClr val="0000FF"/>
                </a:solidFill>
                <a:latin typeface="黑体" pitchFamily="2" charset="-122"/>
                <a:ea typeface="黑体" pitchFamily="2" charset="-122"/>
                <a:sym typeface="华文细黑" pitchFamily="2" charset="-122"/>
              </a:rPr>
              <a:t>+</a:t>
            </a:r>
            <a:r>
              <a:rPr lang="zh-CN" altLang="en-US" sz="2400" b="1" dirty="0" smtClean="0">
                <a:solidFill>
                  <a:srgbClr val="0000FF"/>
                </a:solidFill>
                <a:latin typeface="黑体" pitchFamily="2" charset="-122"/>
                <a:ea typeface="黑体" pitchFamily="2" charset="-122"/>
                <a:sym typeface="华文细黑" pitchFamily="2" charset="-122"/>
              </a:rPr>
              <a:t>低温回火</a:t>
            </a:r>
            <a:endParaRPr lang="zh-CN" altLang="en-US" sz="2400" b="1" dirty="0" smtClean="0">
              <a:latin typeface="黑体" pitchFamily="2" charset="-122"/>
              <a:ea typeface="黑体" pitchFamily="2" charset="-122"/>
            </a:endParaRPr>
          </a:p>
        </p:txBody>
      </p:sp>
      <p:sp>
        <p:nvSpPr>
          <p:cNvPr id="5" name="右大括号 4"/>
          <p:cNvSpPr/>
          <p:nvPr/>
        </p:nvSpPr>
        <p:spPr bwMode="auto">
          <a:xfrm>
            <a:off x="3851670" y="1616178"/>
            <a:ext cx="144066" cy="504231"/>
          </a:xfrm>
          <a:prstGeom prst="rightBrace">
            <a:avLst/>
          </a:prstGeom>
          <a:solidFill>
            <a:schemeClr val="bg1">
              <a:lumMod val="85000"/>
            </a:schemeClr>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itchFamily="34" charset="0"/>
              <a:ea typeface="宋体" pitchFamily="2" charset="-122"/>
            </a:endParaRPr>
          </a:p>
        </p:txBody>
      </p:sp>
      <p:sp>
        <p:nvSpPr>
          <p:cNvPr id="6" name="左箭头 5"/>
          <p:cNvSpPr/>
          <p:nvPr/>
        </p:nvSpPr>
        <p:spPr bwMode="auto">
          <a:xfrm>
            <a:off x="4139952" y="1731728"/>
            <a:ext cx="216024" cy="288032"/>
          </a:xfrm>
          <a:prstGeom prst="leftArrow">
            <a:avLst/>
          </a:prstGeom>
          <a:solidFill>
            <a:schemeClr val="bg1">
              <a:lumMod val="85000"/>
            </a:schemeClr>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4274">
                                            <p:txEl>
                                              <p:pRg st="1" end="1"/>
                                            </p:txEl>
                                          </p:spTgt>
                                        </p:tgtEl>
                                        <p:attrNameLst>
                                          <p:attrName>style.visibility</p:attrName>
                                        </p:attrNameLst>
                                      </p:cBhvr>
                                      <p:to>
                                        <p:strVal val="visible"/>
                                      </p:to>
                                    </p:set>
                                    <p:animEffect transition="in" filter="blinds(horizontal)">
                                      <p:cBhvr>
                                        <p:cTn id="7" dur="500"/>
                                        <p:tgtEl>
                                          <p:spTgt spid="54274">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4274">
                                            <p:txEl>
                                              <p:pRg st="2" end="2"/>
                                            </p:txEl>
                                          </p:spTgt>
                                        </p:tgtEl>
                                        <p:attrNameLst>
                                          <p:attrName>style.visibility</p:attrName>
                                        </p:attrNameLst>
                                      </p:cBhvr>
                                      <p:to>
                                        <p:strVal val="visible"/>
                                      </p:to>
                                    </p:set>
                                    <p:animEffect transition="in" filter="blinds(horizontal)">
                                      <p:cBhvr>
                                        <p:cTn id="10" dur="500"/>
                                        <p:tgtEl>
                                          <p:spTgt spid="54274">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4274">
                                            <p:txEl>
                                              <p:pRg st="3" end="3"/>
                                            </p:txEl>
                                          </p:spTgt>
                                        </p:tgtEl>
                                        <p:attrNameLst>
                                          <p:attrName>style.visibility</p:attrName>
                                        </p:attrNameLst>
                                      </p:cBhvr>
                                      <p:to>
                                        <p:strVal val="visible"/>
                                      </p:to>
                                    </p:set>
                                    <p:animEffect transition="in" filter="blinds(horizontal)">
                                      <p:cBhvr>
                                        <p:cTn id="13" dur="500"/>
                                        <p:tgtEl>
                                          <p:spTgt spid="54274">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54274">
                                            <p:txEl>
                                              <p:pRg st="4" end="4"/>
                                            </p:txEl>
                                          </p:spTgt>
                                        </p:tgtEl>
                                        <p:attrNameLst>
                                          <p:attrName>style.visibility</p:attrName>
                                        </p:attrNameLst>
                                      </p:cBhvr>
                                      <p:to>
                                        <p:strVal val="visible"/>
                                      </p:to>
                                    </p:set>
                                    <p:animEffect transition="in" filter="blinds(horizontal)">
                                      <p:cBhvr>
                                        <p:cTn id="16" dur="500"/>
                                        <p:tgtEl>
                                          <p:spTgt spid="54274">
                                            <p:txEl>
                                              <p:pRg st="4" end="4"/>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54274">
                                            <p:txEl>
                                              <p:pRg st="5" end="5"/>
                                            </p:txEl>
                                          </p:spTgt>
                                        </p:tgtEl>
                                        <p:attrNameLst>
                                          <p:attrName>style.visibility</p:attrName>
                                        </p:attrNameLst>
                                      </p:cBhvr>
                                      <p:to>
                                        <p:strVal val="visible"/>
                                      </p:to>
                                    </p:set>
                                    <p:animEffect transition="in" filter="blinds(horizontal)">
                                      <p:cBhvr>
                                        <p:cTn id="19" dur="500"/>
                                        <p:tgtEl>
                                          <p:spTgt spid="54274">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childTnLst>
                          </p:cTn>
                        </p:par>
                        <p:par>
                          <p:cTn id="25" fill="hold">
                            <p:stCondLst>
                              <p:cond delay="500"/>
                            </p:stCondLst>
                            <p:childTnLst>
                              <p:par>
                                <p:cTn id="26" presetID="3" presetClass="entr" presetSubtype="1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blinds(horizontal)">
                                      <p:cBhvr>
                                        <p:cTn id="28" dur="500"/>
                                        <p:tgtEl>
                                          <p:spTgt spid="6"/>
                                        </p:tgtEl>
                                      </p:cBhvr>
                                    </p:animEffect>
                                  </p:childTnLst>
                                </p:cTn>
                              </p:par>
                            </p:childTnLst>
                          </p:cTn>
                        </p:par>
                        <p:par>
                          <p:cTn id="29" fill="hold">
                            <p:stCondLst>
                              <p:cond delay="1000"/>
                            </p:stCondLst>
                            <p:childTnLst>
                              <p:par>
                                <p:cTn id="30" presetID="4" presetClass="entr" presetSubtype="16"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box(in)">
                                      <p:cBhvr>
                                        <p:cTn id="32" dur="500"/>
                                        <p:tgtEl>
                                          <p:spTgt spid="3"/>
                                        </p:tgtEl>
                                      </p:cBhvr>
                                    </p:animEffect>
                                  </p:childTnLst>
                                </p:cTn>
                              </p:par>
                            </p:childTnLst>
                          </p:cTn>
                        </p:par>
                        <p:par>
                          <p:cTn id="33" fill="hold">
                            <p:stCondLst>
                              <p:cond delay="1500"/>
                            </p:stCondLst>
                            <p:childTnLst>
                              <p:par>
                                <p:cTn id="34" presetID="4" presetClass="entr" presetSubtype="16" fill="hold" grpId="0" nodeType="after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box(in)">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54274">
                                            <p:txEl>
                                              <p:pRg st="6" end="6"/>
                                            </p:txEl>
                                          </p:spTgt>
                                        </p:tgtEl>
                                        <p:attrNameLst>
                                          <p:attrName>style.visibility</p:attrName>
                                        </p:attrNameLst>
                                      </p:cBhvr>
                                      <p:to>
                                        <p:strVal val="visible"/>
                                      </p:to>
                                    </p:set>
                                    <p:animEffect transition="in" filter="blinds(horizontal)">
                                      <p:cBhvr>
                                        <p:cTn id="41" dur="500"/>
                                        <p:tgtEl>
                                          <p:spTgt spid="54274">
                                            <p:txEl>
                                              <p:pRg st="6" end="6"/>
                                            </p:txEl>
                                          </p:spTgt>
                                        </p:tgtEl>
                                      </p:cBhvr>
                                    </p:animEffect>
                                  </p:childTnLst>
                                </p:cTn>
                              </p:par>
                              <p:par>
                                <p:cTn id="42" presetID="3" presetClass="entr" presetSubtype="10" fill="hold" nodeType="withEffect">
                                  <p:stCondLst>
                                    <p:cond delay="0"/>
                                  </p:stCondLst>
                                  <p:childTnLst>
                                    <p:set>
                                      <p:cBhvr>
                                        <p:cTn id="43" dur="1" fill="hold">
                                          <p:stCondLst>
                                            <p:cond delay="0"/>
                                          </p:stCondLst>
                                        </p:cTn>
                                        <p:tgtEl>
                                          <p:spTgt spid="54274">
                                            <p:txEl>
                                              <p:pRg st="7" end="7"/>
                                            </p:txEl>
                                          </p:spTgt>
                                        </p:tgtEl>
                                        <p:attrNameLst>
                                          <p:attrName>style.visibility</p:attrName>
                                        </p:attrNameLst>
                                      </p:cBhvr>
                                      <p:to>
                                        <p:strVal val="visible"/>
                                      </p:to>
                                    </p:set>
                                    <p:animEffect transition="in" filter="blinds(horizontal)">
                                      <p:cBhvr>
                                        <p:cTn id="44" dur="500"/>
                                        <p:tgtEl>
                                          <p:spTgt spid="54274">
                                            <p:txEl>
                                              <p:pRg st="7" end="7"/>
                                            </p:txEl>
                                          </p:spTgt>
                                        </p:tgtEl>
                                      </p:cBhvr>
                                    </p:animEffect>
                                  </p:childTnLst>
                                </p:cTn>
                              </p:par>
                              <p:par>
                                <p:cTn id="45" presetID="3" presetClass="entr" presetSubtype="10" fill="hold" nodeType="withEffect">
                                  <p:stCondLst>
                                    <p:cond delay="0"/>
                                  </p:stCondLst>
                                  <p:childTnLst>
                                    <p:set>
                                      <p:cBhvr>
                                        <p:cTn id="46" dur="1" fill="hold">
                                          <p:stCondLst>
                                            <p:cond delay="0"/>
                                          </p:stCondLst>
                                        </p:cTn>
                                        <p:tgtEl>
                                          <p:spTgt spid="54274">
                                            <p:txEl>
                                              <p:pRg st="8" end="8"/>
                                            </p:txEl>
                                          </p:spTgt>
                                        </p:tgtEl>
                                        <p:attrNameLst>
                                          <p:attrName>style.visibility</p:attrName>
                                        </p:attrNameLst>
                                      </p:cBhvr>
                                      <p:to>
                                        <p:strVal val="visible"/>
                                      </p:to>
                                    </p:set>
                                    <p:animEffect transition="in" filter="blinds(horizontal)">
                                      <p:cBhvr>
                                        <p:cTn id="47" dur="500"/>
                                        <p:tgtEl>
                                          <p:spTgt spid="54274">
                                            <p:txEl>
                                              <p:pRg st="8" end="8"/>
                                            </p:txEl>
                                          </p:spTgt>
                                        </p:tgtEl>
                                      </p:cBhvr>
                                    </p:animEffect>
                                  </p:childTnLst>
                                </p:cTn>
                              </p:par>
                              <p:par>
                                <p:cTn id="48" presetID="3" presetClass="entr" presetSubtype="10" fill="hold" nodeType="withEffect">
                                  <p:stCondLst>
                                    <p:cond delay="0"/>
                                  </p:stCondLst>
                                  <p:childTnLst>
                                    <p:set>
                                      <p:cBhvr>
                                        <p:cTn id="49" dur="1" fill="hold">
                                          <p:stCondLst>
                                            <p:cond delay="0"/>
                                          </p:stCondLst>
                                        </p:cTn>
                                        <p:tgtEl>
                                          <p:spTgt spid="54274">
                                            <p:txEl>
                                              <p:pRg st="9" end="9"/>
                                            </p:txEl>
                                          </p:spTgt>
                                        </p:tgtEl>
                                        <p:attrNameLst>
                                          <p:attrName>style.visibility</p:attrName>
                                        </p:attrNameLst>
                                      </p:cBhvr>
                                      <p:to>
                                        <p:strVal val="visible"/>
                                      </p:to>
                                    </p:set>
                                    <p:animEffect transition="in" filter="blinds(horizontal)">
                                      <p:cBhvr>
                                        <p:cTn id="50" dur="500"/>
                                        <p:tgtEl>
                                          <p:spTgt spid="54274">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54274">
                                            <p:txEl>
                                              <p:pRg st="10" end="10"/>
                                            </p:txEl>
                                          </p:spTgt>
                                        </p:tgtEl>
                                        <p:attrNameLst>
                                          <p:attrName>style.visibility</p:attrName>
                                        </p:attrNameLst>
                                      </p:cBhvr>
                                      <p:to>
                                        <p:strVal val="visible"/>
                                      </p:to>
                                    </p:set>
                                    <p:animEffect transition="in" filter="blinds(horizontal)">
                                      <p:cBhvr>
                                        <p:cTn id="55" dur="500"/>
                                        <p:tgtEl>
                                          <p:spTgt spid="54274">
                                            <p:txEl>
                                              <p:pRg st="10" end="10"/>
                                            </p:txEl>
                                          </p:spTgt>
                                        </p:tgtEl>
                                      </p:cBhvr>
                                    </p:animEffect>
                                  </p:childTnLst>
                                </p:cTn>
                              </p:par>
                              <p:par>
                                <p:cTn id="56" presetID="3" presetClass="entr" presetSubtype="10" fill="hold" nodeType="withEffect">
                                  <p:stCondLst>
                                    <p:cond delay="0"/>
                                  </p:stCondLst>
                                  <p:childTnLst>
                                    <p:set>
                                      <p:cBhvr>
                                        <p:cTn id="57" dur="1" fill="hold">
                                          <p:stCondLst>
                                            <p:cond delay="0"/>
                                          </p:stCondLst>
                                        </p:cTn>
                                        <p:tgtEl>
                                          <p:spTgt spid="54274">
                                            <p:txEl>
                                              <p:pRg st="11" end="11"/>
                                            </p:txEl>
                                          </p:spTgt>
                                        </p:tgtEl>
                                        <p:attrNameLst>
                                          <p:attrName>style.visibility</p:attrName>
                                        </p:attrNameLst>
                                      </p:cBhvr>
                                      <p:to>
                                        <p:strVal val="visible"/>
                                      </p:to>
                                    </p:set>
                                    <p:animEffect transition="in" filter="blinds(horizontal)">
                                      <p:cBhvr>
                                        <p:cTn id="58" dur="500"/>
                                        <p:tgtEl>
                                          <p:spTgt spid="5427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p:cNvSpPr>
            <a:spLocks noGrp="1" noRot="1" noChangeArrowheads="1"/>
          </p:cNvSpPr>
          <p:nvPr>
            <p:ph type="body" idx="4294967295"/>
          </p:nvPr>
        </p:nvSpPr>
        <p:spPr>
          <a:xfrm>
            <a:off x="301625" y="404813"/>
            <a:ext cx="8540750" cy="6192837"/>
          </a:xfrm>
          <a:ln/>
        </p:spPr>
        <p:txBody>
          <a:bodyPr/>
          <a:lstStyle/>
          <a:p>
            <a:pPr eaLnBrk="1" hangingPunct="1">
              <a:buClr>
                <a:srgbClr val="0000CC"/>
              </a:buClr>
              <a:buFont typeface="Wingdings" pitchFamily="2" charset="2"/>
              <a:buChar char="u"/>
            </a:pPr>
            <a:r>
              <a:rPr lang="zh-CN" altLang="en-US" sz="2400" dirty="0">
                <a:latin typeface="黑体" pitchFamily="2" charset="-122"/>
                <a:ea typeface="黑体" pitchFamily="2" charset="-122"/>
              </a:rPr>
              <a:t>热处理特点及使用态组织 </a:t>
            </a:r>
          </a:p>
          <a:p>
            <a:pPr lvl="1" eaLnBrk="1" hangingPunct="1">
              <a:buFont typeface="Wingdings" pitchFamily="2" charset="2"/>
              <a:buNone/>
            </a:pPr>
            <a:r>
              <a:rPr lang="zh-CN" altLang="en-US" sz="2400" dirty="0"/>
              <a:t>①正火：消除网状</a:t>
            </a:r>
            <a:r>
              <a:rPr lang="en-US" sz="2400" dirty="0" err="1"/>
              <a:t>Cem</a:t>
            </a:r>
            <a:endParaRPr lang="zh-CN" altLang="en-US" sz="2400" dirty="0"/>
          </a:p>
          <a:p>
            <a:pPr lvl="1" eaLnBrk="1" hangingPunct="1">
              <a:buFont typeface="Wingdings" pitchFamily="2" charset="2"/>
              <a:buNone/>
            </a:pPr>
            <a:r>
              <a:rPr lang="en-US" sz="2400" dirty="0"/>
              <a:t>②</a:t>
            </a:r>
            <a:r>
              <a:rPr lang="zh-CN" altLang="en-US" sz="2400" dirty="0"/>
              <a:t>球化退火：便于切削</a:t>
            </a:r>
            <a:r>
              <a:rPr lang="en-US" sz="2400" dirty="0"/>
              <a:t>, </a:t>
            </a:r>
            <a:r>
              <a:rPr lang="zh-CN" altLang="en-US" sz="2400" dirty="0"/>
              <a:t>使ｋ</a:t>
            </a:r>
            <a:r>
              <a:rPr lang="en-US" sz="2400" dirty="0"/>
              <a:t>(</a:t>
            </a:r>
            <a:r>
              <a:rPr lang="zh-CN" altLang="en-US" sz="2400" dirty="0"/>
              <a:t>碳化物</a:t>
            </a:r>
            <a:r>
              <a:rPr lang="en-US" sz="2400" dirty="0"/>
              <a:t>)</a:t>
            </a:r>
            <a:r>
              <a:rPr lang="zh-CN" altLang="en-US" sz="2400" dirty="0"/>
              <a:t>细小均匀</a:t>
            </a:r>
            <a:r>
              <a:rPr lang="en-US" sz="2400" dirty="0"/>
              <a:t>,</a:t>
            </a:r>
            <a:r>
              <a:rPr lang="zh-CN" altLang="en-US" sz="2400" dirty="0"/>
              <a:t>为淬火作准备</a:t>
            </a:r>
          </a:p>
          <a:p>
            <a:pPr lvl="1" eaLnBrk="1" hangingPunct="1">
              <a:buFont typeface="Wingdings" pitchFamily="2" charset="2"/>
              <a:buNone/>
            </a:pPr>
            <a:r>
              <a:rPr lang="zh-CN" altLang="en-US" sz="2400" dirty="0"/>
              <a:t>③</a:t>
            </a:r>
            <a:r>
              <a:rPr lang="zh-CN" altLang="en-US" sz="2400" dirty="0">
                <a:solidFill>
                  <a:srgbClr val="0000FF"/>
                </a:solidFill>
              </a:rPr>
              <a:t>淬火</a:t>
            </a:r>
            <a:r>
              <a:rPr lang="zh-CN" altLang="en-US" sz="2400" dirty="0"/>
              <a:t>：细针</a:t>
            </a:r>
            <a:r>
              <a:rPr lang="en-US" sz="2400" dirty="0" err="1"/>
              <a:t>M+A</a:t>
            </a:r>
            <a:r>
              <a:rPr lang="en-US" sz="2400" dirty="0"/>
              <a:t> </a:t>
            </a:r>
            <a:endParaRPr lang="zh-CN" altLang="en-US" sz="2400" dirty="0"/>
          </a:p>
          <a:p>
            <a:pPr lvl="1" eaLnBrk="1" hangingPunct="1">
              <a:buFont typeface="Wingdings" pitchFamily="2" charset="2"/>
              <a:buNone/>
            </a:pPr>
            <a:r>
              <a:rPr lang="en-US" sz="2400" dirty="0"/>
              <a:t>④</a:t>
            </a:r>
            <a:r>
              <a:rPr lang="zh-CN" altLang="en-US" sz="2400" dirty="0"/>
              <a:t>冷处理（</a:t>
            </a:r>
            <a:r>
              <a:rPr lang="en-US" sz="2400" dirty="0"/>
              <a:t>-60</a:t>
            </a:r>
            <a:r>
              <a:rPr lang="zh-CN" altLang="en-US" sz="2400" dirty="0"/>
              <a:t>～</a:t>
            </a:r>
            <a:r>
              <a:rPr lang="en-US" sz="2400" dirty="0"/>
              <a:t>-80℃ </a:t>
            </a:r>
            <a:r>
              <a:rPr lang="zh-CN" altLang="en-US" sz="2400" dirty="0"/>
              <a:t>）：</a:t>
            </a:r>
            <a:r>
              <a:rPr lang="en-US" sz="2400" dirty="0"/>
              <a:t>(</a:t>
            </a:r>
            <a:r>
              <a:rPr lang="zh-CN" altLang="en-US" sz="2400" dirty="0"/>
              <a:t>精密零件</a:t>
            </a:r>
            <a:r>
              <a:rPr lang="en-US" sz="2400" dirty="0"/>
              <a:t>)</a:t>
            </a:r>
            <a:r>
              <a:rPr lang="zh-CN" altLang="en-US" sz="2400" dirty="0"/>
              <a:t>尺寸稳定 </a:t>
            </a:r>
          </a:p>
          <a:p>
            <a:pPr lvl="1" eaLnBrk="1" hangingPunct="1">
              <a:buNone/>
            </a:pPr>
            <a:r>
              <a:rPr lang="zh-CN" altLang="en-US" sz="2400" dirty="0"/>
              <a:t>⑤</a:t>
            </a:r>
            <a:r>
              <a:rPr lang="zh-CN" altLang="en-US" sz="2400" dirty="0">
                <a:solidFill>
                  <a:srgbClr val="0000FF"/>
                </a:solidFill>
              </a:rPr>
              <a:t>低温回火</a:t>
            </a:r>
            <a:r>
              <a:rPr lang="zh-CN" altLang="en-US" sz="2400" dirty="0"/>
              <a:t>： </a:t>
            </a:r>
            <a:r>
              <a:rPr lang="en-US" sz="2400" dirty="0"/>
              <a:t>M</a:t>
            </a:r>
            <a:r>
              <a:rPr lang="en-US" sz="2400" dirty="0" smtClean="0">
                <a:latin typeface="华文细黑" pitchFamily="2" charset="-122"/>
                <a:sym typeface="华文细黑" pitchFamily="2" charset="-122"/>
              </a:rPr>
              <a:t>’</a:t>
            </a:r>
            <a:r>
              <a:rPr lang="zh-CN" altLang="en-US" sz="2400" dirty="0" smtClean="0"/>
              <a:t>＋细ｋ</a:t>
            </a:r>
            <a:r>
              <a:rPr lang="en-US" altLang="zh-CN" sz="2400" dirty="0" smtClean="0"/>
              <a:t>(</a:t>
            </a:r>
            <a:r>
              <a:rPr lang="zh-CN" altLang="en-US" sz="2400" dirty="0" smtClean="0"/>
              <a:t>碳化物</a:t>
            </a:r>
            <a:r>
              <a:rPr lang="en-US" altLang="zh-CN" sz="2400" dirty="0" smtClean="0"/>
              <a:t>)</a:t>
            </a:r>
            <a:r>
              <a:rPr lang="zh-CN" altLang="en-US" sz="2400" dirty="0" smtClean="0"/>
              <a:t>＋少量</a:t>
            </a:r>
            <a:r>
              <a:rPr lang="en-US" altLang="zh-CN" sz="2400" dirty="0" smtClean="0"/>
              <a:t>A' </a:t>
            </a:r>
            <a:endParaRPr lang="zh-CN" altLang="en-US" sz="2400" dirty="0">
              <a:latin typeface="华文细黑" pitchFamily="2" charset="-122"/>
              <a:sym typeface="华文细黑" pitchFamily="2" charset="-122"/>
            </a:endParaRPr>
          </a:p>
          <a:p>
            <a:pPr lvl="1" eaLnBrk="1" hangingPunct="1">
              <a:buFont typeface="Wingdings" pitchFamily="2" charset="2"/>
              <a:buNone/>
            </a:pPr>
            <a:r>
              <a:rPr lang="en-US" sz="2400" dirty="0"/>
              <a:t>⑥</a:t>
            </a:r>
            <a:r>
              <a:rPr lang="zh-CN" altLang="en-US" sz="2400" dirty="0"/>
              <a:t>时效：</a:t>
            </a:r>
            <a:r>
              <a:rPr lang="en-US" sz="2400" dirty="0"/>
              <a:t>120℃</a:t>
            </a:r>
            <a:r>
              <a:rPr lang="zh-CN" altLang="en-US" sz="2400" dirty="0"/>
              <a:t>～</a:t>
            </a:r>
            <a:r>
              <a:rPr lang="en-US" sz="2400" dirty="0"/>
              <a:t>140℃,10</a:t>
            </a:r>
            <a:r>
              <a:rPr lang="zh-CN" altLang="en-US" sz="2400" dirty="0"/>
              <a:t>～</a:t>
            </a:r>
            <a:r>
              <a:rPr lang="en-US" sz="2400" dirty="0" err="1"/>
              <a:t>20h</a:t>
            </a:r>
            <a:r>
              <a:rPr lang="zh-CN" altLang="en-US" sz="2400" dirty="0"/>
              <a:t>去应力</a:t>
            </a:r>
            <a:r>
              <a:rPr lang="en-US" sz="2400" dirty="0"/>
              <a:t>,</a:t>
            </a:r>
            <a:r>
              <a:rPr lang="zh-CN" altLang="en-US" sz="2400" dirty="0"/>
              <a:t>稳定尺寸 </a:t>
            </a:r>
          </a:p>
          <a:p>
            <a:pPr lvl="1" eaLnBrk="1" hangingPunct="1">
              <a:lnSpc>
                <a:spcPct val="110000"/>
              </a:lnSpc>
              <a:buNone/>
            </a:pPr>
            <a:r>
              <a:rPr lang="zh-CN" altLang="en-US" sz="2400" dirty="0">
                <a:latin typeface="黑体" pitchFamily="2" charset="-122"/>
                <a:ea typeface="黑体" pitchFamily="2" charset="-122"/>
              </a:rPr>
              <a:t>使用态</a:t>
            </a:r>
            <a:r>
              <a:rPr lang="zh-CN" altLang="en-US" sz="2400" dirty="0" smtClean="0">
                <a:latin typeface="黑体" pitchFamily="2" charset="-122"/>
                <a:ea typeface="黑体" pitchFamily="2" charset="-122"/>
              </a:rPr>
              <a:t>组织： </a:t>
            </a:r>
            <a:endParaRPr lang="en-US" altLang="zh-CN" sz="2400" dirty="0" smtClean="0">
              <a:latin typeface="黑体" pitchFamily="2" charset="-122"/>
              <a:ea typeface="黑体" pitchFamily="2" charset="-122"/>
            </a:endParaRPr>
          </a:p>
          <a:p>
            <a:pPr lvl="2" eaLnBrk="1" hangingPunct="1">
              <a:lnSpc>
                <a:spcPct val="110000"/>
              </a:lnSpc>
              <a:buNone/>
            </a:pPr>
            <a:r>
              <a:rPr lang="en-US" dirty="0" smtClean="0"/>
              <a:t>M</a:t>
            </a:r>
            <a:r>
              <a:rPr lang="en-US" dirty="0"/>
              <a:t>' </a:t>
            </a:r>
            <a:r>
              <a:rPr lang="zh-CN" altLang="en-US" dirty="0"/>
              <a:t>＋细ｋ</a:t>
            </a:r>
            <a:r>
              <a:rPr lang="en-US" dirty="0"/>
              <a:t>(</a:t>
            </a:r>
            <a:r>
              <a:rPr lang="zh-CN" altLang="en-US" dirty="0"/>
              <a:t>碳化物</a:t>
            </a:r>
            <a:r>
              <a:rPr lang="en-US" dirty="0"/>
              <a:t>)</a:t>
            </a:r>
            <a:r>
              <a:rPr lang="zh-CN" altLang="en-US" dirty="0"/>
              <a:t>＋少量</a:t>
            </a:r>
            <a:r>
              <a:rPr lang="en-US" dirty="0"/>
              <a:t>A' </a:t>
            </a:r>
            <a:endParaRPr lang="zh-CN" altLang="en-US" dirty="0"/>
          </a:p>
        </p:txBody>
      </p:sp>
      <p:pic>
        <p:nvPicPr>
          <p:cNvPr id="55299" name="Picture 3"/>
          <p:cNvPicPr>
            <a:picLocks noChangeAspect="1" noChangeArrowheads="1"/>
          </p:cNvPicPr>
          <p:nvPr/>
        </p:nvPicPr>
        <p:blipFill>
          <a:blip r:embed="rId2" cstate="print"/>
          <a:srcRect b="1711"/>
          <a:stretch>
            <a:fillRect/>
          </a:stretch>
        </p:blipFill>
        <p:spPr bwMode="auto">
          <a:xfrm rot="16200000">
            <a:off x="5828696" y="3642088"/>
            <a:ext cx="2274632" cy="2915816"/>
          </a:xfrm>
          <a:prstGeom prst="rect">
            <a:avLst/>
          </a:prstGeom>
          <a:noFill/>
          <a:ln w="9525">
            <a:noFill/>
            <a:miter lim="800000"/>
            <a:headEnd/>
            <a:tailEnd/>
          </a:ln>
          <a:effectLst/>
        </p:spPr>
      </p:pic>
      <p:sp>
        <p:nvSpPr>
          <p:cNvPr id="55300" name="Text Box 4"/>
          <p:cNvSpPr txBox="1">
            <a:spLocks noChangeArrowheads="1"/>
          </p:cNvSpPr>
          <p:nvPr/>
        </p:nvSpPr>
        <p:spPr bwMode="auto">
          <a:xfrm>
            <a:off x="539552" y="5529426"/>
            <a:ext cx="4970001" cy="707886"/>
          </a:xfrm>
          <a:prstGeom prst="rect">
            <a:avLst/>
          </a:prstGeom>
          <a:noFill/>
          <a:ln w="9525">
            <a:noFill/>
            <a:miter lim="800000"/>
            <a:headEnd/>
            <a:tailEnd/>
          </a:ln>
        </p:spPr>
        <p:txBody>
          <a:bodyPr wrap="square">
            <a:spAutoFit/>
          </a:bodyPr>
          <a:lstStyle/>
          <a:p>
            <a:pPr algn="r">
              <a:buFontTx/>
              <a:buChar char=" "/>
            </a:pPr>
            <a:r>
              <a:rPr lang="zh-CN" altLang="en-US" sz="2000" b="1" dirty="0">
                <a:solidFill>
                  <a:srgbClr val="0000CC"/>
                </a:solidFill>
                <a:latin typeface="黑体" pitchFamily="2" charset="-122"/>
                <a:ea typeface="黑体" pitchFamily="2" charset="-122"/>
              </a:rPr>
              <a:t> 黑区是以板条马氏体为主的隐晶马氏体</a:t>
            </a:r>
          </a:p>
          <a:p>
            <a:pPr algn="r">
              <a:buFontTx/>
              <a:buChar char=" "/>
            </a:pPr>
            <a:r>
              <a:rPr lang="zh-CN" altLang="en-US" sz="2000" b="1" dirty="0">
                <a:solidFill>
                  <a:srgbClr val="0000CC"/>
                </a:solidFill>
                <a:latin typeface="黑体" pitchFamily="2" charset="-122"/>
                <a:ea typeface="黑体" pitchFamily="2" charset="-122"/>
              </a:rPr>
              <a:t> 白区是以孪晶马氏体为主的隐针马氏体</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5298">
                                            <p:txEl>
                                              <p:pRg st="1" end="1"/>
                                            </p:txEl>
                                          </p:spTgt>
                                        </p:tgtEl>
                                        <p:attrNameLst>
                                          <p:attrName>style.visibility</p:attrName>
                                        </p:attrNameLst>
                                      </p:cBhvr>
                                      <p:to>
                                        <p:strVal val="visible"/>
                                      </p:to>
                                    </p:set>
                                    <p:animEffect transition="in" filter="blinds(horizontal)">
                                      <p:cBhvr>
                                        <p:cTn id="7" dur="500"/>
                                        <p:tgtEl>
                                          <p:spTgt spid="55298">
                                            <p:txEl>
                                              <p:pRg st="1" end="1"/>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55298">
                                            <p:txEl>
                                              <p:pRg st="2" end="2"/>
                                            </p:txEl>
                                          </p:spTgt>
                                        </p:tgtEl>
                                        <p:attrNameLst>
                                          <p:attrName>style.visibility</p:attrName>
                                        </p:attrNameLst>
                                      </p:cBhvr>
                                      <p:to>
                                        <p:strVal val="visible"/>
                                      </p:to>
                                    </p:set>
                                    <p:animEffect transition="in" filter="blinds(horizontal)">
                                      <p:cBhvr>
                                        <p:cTn id="11" dur="500"/>
                                        <p:tgtEl>
                                          <p:spTgt spid="55298">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55298">
                                            <p:txEl>
                                              <p:pRg st="3" end="3"/>
                                            </p:txEl>
                                          </p:spTgt>
                                        </p:tgtEl>
                                        <p:attrNameLst>
                                          <p:attrName>style.visibility</p:attrName>
                                        </p:attrNameLst>
                                      </p:cBhvr>
                                      <p:to>
                                        <p:strVal val="visible"/>
                                      </p:to>
                                    </p:set>
                                    <p:animEffect transition="in" filter="blinds(horizontal)">
                                      <p:cBhvr>
                                        <p:cTn id="16" dur="500"/>
                                        <p:tgtEl>
                                          <p:spTgt spid="55298">
                                            <p:txEl>
                                              <p:pRg st="3" end="3"/>
                                            </p:txEl>
                                          </p:spTgt>
                                        </p:tgtEl>
                                      </p:cBhvr>
                                    </p:animEffect>
                                  </p:childTnLst>
                                </p:cTn>
                              </p:par>
                            </p:childTnLst>
                          </p:cTn>
                        </p:par>
                        <p:par>
                          <p:cTn id="17" fill="hold">
                            <p:stCondLst>
                              <p:cond delay="500"/>
                            </p:stCondLst>
                            <p:childTnLst>
                              <p:par>
                                <p:cTn id="18" presetID="3" presetClass="entr" presetSubtype="10" fill="hold" nodeType="afterEffect">
                                  <p:stCondLst>
                                    <p:cond delay="0"/>
                                  </p:stCondLst>
                                  <p:childTnLst>
                                    <p:set>
                                      <p:cBhvr>
                                        <p:cTn id="19" dur="1" fill="hold">
                                          <p:stCondLst>
                                            <p:cond delay="0"/>
                                          </p:stCondLst>
                                        </p:cTn>
                                        <p:tgtEl>
                                          <p:spTgt spid="55298">
                                            <p:txEl>
                                              <p:pRg st="5" end="5"/>
                                            </p:txEl>
                                          </p:spTgt>
                                        </p:tgtEl>
                                        <p:attrNameLst>
                                          <p:attrName>style.visibility</p:attrName>
                                        </p:attrNameLst>
                                      </p:cBhvr>
                                      <p:to>
                                        <p:strVal val="visible"/>
                                      </p:to>
                                    </p:set>
                                    <p:animEffect transition="in" filter="blinds(horizontal)">
                                      <p:cBhvr>
                                        <p:cTn id="20" dur="500"/>
                                        <p:tgtEl>
                                          <p:spTgt spid="55298">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55298">
                                            <p:txEl>
                                              <p:pRg st="4" end="4"/>
                                            </p:txEl>
                                          </p:spTgt>
                                        </p:tgtEl>
                                        <p:attrNameLst>
                                          <p:attrName>style.visibility</p:attrName>
                                        </p:attrNameLst>
                                      </p:cBhvr>
                                      <p:to>
                                        <p:strVal val="visible"/>
                                      </p:to>
                                    </p:set>
                                    <p:animEffect transition="in" filter="blinds(horizontal)">
                                      <p:cBhvr>
                                        <p:cTn id="25" dur="500"/>
                                        <p:tgtEl>
                                          <p:spTgt spid="55298">
                                            <p:txEl>
                                              <p:pRg st="4" end="4"/>
                                            </p:txEl>
                                          </p:spTgt>
                                        </p:tgtEl>
                                      </p:cBhvr>
                                    </p:animEffect>
                                  </p:childTnLst>
                                </p:cTn>
                              </p:par>
                            </p:childTnLst>
                          </p:cTn>
                        </p:par>
                        <p:par>
                          <p:cTn id="26" fill="hold">
                            <p:stCondLst>
                              <p:cond delay="500"/>
                            </p:stCondLst>
                            <p:childTnLst>
                              <p:par>
                                <p:cTn id="27" presetID="3" presetClass="entr" presetSubtype="10" fill="hold" nodeType="afterEffect">
                                  <p:stCondLst>
                                    <p:cond delay="0"/>
                                  </p:stCondLst>
                                  <p:childTnLst>
                                    <p:set>
                                      <p:cBhvr>
                                        <p:cTn id="28" dur="1" fill="hold">
                                          <p:stCondLst>
                                            <p:cond delay="0"/>
                                          </p:stCondLst>
                                        </p:cTn>
                                        <p:tgtEl>
                                          <p:spTgt spid="55298">
                                            <p:txEl>
                                              <p:pRg st="6" end="6"/>
                                            </p:txEl>
                                          </p:spTgt>
                                        </p:tgtEl>
                                        <p:attrNameLst>
                                          <p:attrName>style.visibility</p:attrName>
                                        </p:attrNameLst>
                                      </p:cBhvr>
                                      <p:to>
                                        <p:strVal val="visible"/>
                                      </p:to>
                                    </p:set>
                                    <p:animEffect transition="in" filter="blinds(horizontal)">
                                      <p:cBhvr>
                                        <p:cTn id="29" dur="500"/>
                                        <p:tgtEl>
                                          <p:spTgt spid="55298">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55298">
                                            <p:txEl>
                                              <p:pRg st="7" end="7"/>
                                            </p:txEl>
                                          </p:spTgt>
                                        </p:tgtEl>
                                        <p:attrNameLst>
                                          <p:attrName>style.visibility</p:attrName>
                                        </p:attrNameLst>
                                      </p:cBhvr>
                                      <p:to>
                                        <p:strVal val="visible"/>
                                      </p:to>
                                    </p:set>
                                    <p:animEffect transition="in" filter="blinds(horizontal)">
                                      <p:cBhvr>
                                        <p:cTn id="34" dur="500"/>
                                        <p:tgtEl>
                                          <p:spTgt spid="55298">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55298">
                                            <p:txEl>
                                              <p:pRg st="8" end="8"/>
                                            </p:txEl>
                                          </p:spTgt>
                                        </p:tgtEl>
                                        <p:attrNameLst>
                                          <p:attrName>style.visibility</p:attrName>
                                        </p:attrNameLst>
                                      </p:cBhvr>
                                      <p:to>
                                        <p:strVal val="visible"/>
                                      </p:to>
                                    </p:set>
                                    <p:animEffect transition="in" filter="blinds(horizontal)">
                                      <p:cBhvr>
                                        <p:cTn id="39" dur="500"/>
                                        <p:tgtEl>
                                          <p:spTgt spid="55298">
                                            <p:txEl>
                                              <p:pRg st="8" end="8"/>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55299"/>
                                        </p:tgtEl>
                                        <p:attrNameLst>
                                          <p:attrName>style.visibility</p:attrName>
                                        </p:attrNameLst>
                                      </p:cBhvr>
                                      <p:to>
                                        <p:strVal val="visible"/>
                                      </p:to>
                                    </p:set>
                                    <p:animEffect transition="in" filter="blinds(horizontal)">
                                      <p:cBhvr>
                                        <p:cTn id="42" dur="500"/>
                                        <p:tgtEl>
                                          <p:spTgt spid="55299"/>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55300"/>
                                        </p:tgtEl>
                                        <p:attrNameLst>
                                          <p:attrName>style.visibility</p:attrName>
                                        </p:attrNameLst>
                                      </p:cBhvr>
                                      <p:to>
                                        <p:strVal val="visible"/>
                                      </p:to>
                                    </p:set>
                                    <p:animEffect transition="in" filter="blinds(horizontal)">
                                      <p:cBhvr>
                                        <p:cTn id="45" dur="500"/>
                                        <p:tgtEl>
                                          <p:spTgt spid="553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p:cNvSpPr>
            <a:spLocks noGrp="1" noRot="1" noChangeArrowheads="1"/>
          </p:cNvSpPr>
          <p:nvPr>
            <p:ph type="body" idx="4294967295"/>
          </p:nvPr>
        </p:nvSpPr>
        <p:spPr>
          <a:xfrm>
            <a:off x="303213" y="404813"/>
            <a:ext cx="5853112" cy="6192837"/>
          </a:xfrm>
          <a:ln/>
        </p:spPr>
        <p:txBody>
          <a:bodyPr/>
          <a:lstStyle/>
          <a:p>
            <a:pPr eaLnBrk="1" hangingPunct="1">
              <a:buClr>
                <a:srgbClr val="0000CC"/>
              </a:buClr>
              <a:buFont typeface="Wingdings" pitchFamily="2" charset="2"/>
              <a:buChar char="u"/>
            </a:pPr>
            <a:r>
              <a:rPr lang="zh-CN" altLang="en-US" sz="2400" dirty="0"/>
              <a:t>典型钢号及其应用 </a:t>
            </a:r>
          </a:p>
          <a:p>
            <a:pPr lvl="1" eaLnBrk="1" hangingPunct="1">
              <a:buFont typeface="Wingdings" pitchFamily="2" charset="2"/>
              <a:buNone/>
            </a:pPr>
            <a:r>
              <a:rPr lang="zh-CN" altLang="en-US" sz="2400" dirty="0"/>
              <a:t>用途：滚动轴承的滚动体、内外套圈、精密量具</a:t>
            </a:r>
            <a:r>
              <a:rPr lang="en-US" sz="2400" dirty="0"/>
              <a:t>/</a:t>
            </a:r>
            <a:r>
              <a:rPr lang="zh-CN" altLang="en-US" sz="2400" dirty="0"/>
              <a:t>模具、丝杠</a:t>
            </a:r>
          </a:p>
          <a:p>
            <a:pPr lvl="1" eaLnBrk="1" hangingPunct="1">
              <a:buFont typeface="Wingdings" pitchFamily="2" charset="2"/>
              <a:buNone/>
            </a:pPr>
            <a:r>
              <a:rPr lang="zh-CN" altLang="en-US" sz="2400" dirty="0"/>
              <a:t>①</a:t>
            </a:r>
            <a:r>
              <a:rPr lang="en-US" sz="2400" dirty="0"/>
              <a:t>Cr</a:t>
            </a:r>
            <a:r>
              <a:rPr lang="zh-CN" altLang="en-US" sz="2400" dirty="0"/>
              <a:t>轴承钢：</a:t>
            </a:r>
            <a:r>
              <a:rPr lang="en-US" sz="2400" dirty="0" err="1"/>
              <a:t>GCr15</a:t>
            </a:r>
            <a:endParaRPr lang="zh-CN" altLang="en-US" sz="2400" dirty="0"/>
          </a:p>
          <a:p>
            <a:pPr lvl="2" eaLnBrk="1" hangingPunct="1">
              <a:buFont typeface="Wingdings" pitchFamily="2" charset="2"/>
              <a:buChar char="Ø"/>
            </a:pPr>
            <a:r>
              <a:rPr lang="zh-CN" altLang="en-US" dirty="0"/>
              <a:t>中小型轴承；冷冲模</a:t>
            </a:r>
            <a:r>
              <a:rPr lang="en-US" dirty="0"/>
              <a:t>,</a:t>
            </a:r>
            <a:r>
              <a:rPr lang="zh-CN" altLang="en-US" dirty="0"/>
              <a:t>量具</a:t>
            </a:r>
            <a:r>
              <a:rPr lang="en-US" dirty="0"/>
              <a:t>,</a:t>
            </a:r>
            <a:r>
              <a:rPr lang="zh-CN" altLang="en-US" dirty="0"/>
              <a:t>丝锥。</a:t>
            </a:r>
          </a:p>
          <a:p>
            <a:pPr lvl="1" eaLnBrk="1" hangingPunct="1">
              <a:buFont typeface="Wingdings" pitchFamily="2" charset="2"/>
              <a:buNone/>
            </a:pPr>
            <a:r>
              <a:rPr lang="zh-CN" altLang="en-US" sz="2400" dirty="0"/>
              <a:t>②添加</a:t>
            </a:r>
            <a:r>
              <a:rPr lang="en-US" sz="2400" dirty="0" err="1"/>
              <a:t>Mn,Si,Mo,V</a:t>
            </a:r>
            <a:r>
              <a:rPr lang="zh-CN" altLang="en-US" sz="2400" dirty="0"/>
              <a:t>的轴承钢：</a:t>
            </a:r>
            <a:r>
              <a:rPr lang="en-US" sz="2400" dirty="0" err="1"/>
              <a:t>GCr15SiMo,GSiMnMoV</a:t>
            </a:r>
            <a:endParaRPr lang="zh-CN" altLang="en-US" sz="2400" dirty="0"/>
          </a:p>
          <a:p>
            <a:pPr lvl="2" eaLnBrk="1" hangingPunct="1">
              <a:buFont typeface="Wingdings" pitchFamily="2" charset="2"/>
              <a:buChar char="Ø"/>
            </a:pPr>
            <a:r>
              <a:rPr lang="zh-CN" altLang="en-US" dirty="0"/>
              <a:t>大型轴承</a:t>
            </a:r>
            <a:r>
              <a:rPr lang="en-US" dirty="0"/>
              <a:t>. </a:t>
            </a:r>
            <a:endParaRPr lang="zh-CN" altLang="en-US" dirty="0"/>
          </a:p>
        </p:txBody>
      </p:sp>
      <p:pic>
        <p:nvPicPr>
          <p:cNvPr id="56323" name="Picture 3"/>
          <p:cNvPicPr>
            <a:picLocks noChangeAspect="1" noChangeArrowheads="1"/>
          </p:cNvPicPr>
          <p:nvPr/>
        </p:nvPicPr>
        <p:blipFill>
          <a:blip r:embed="rId2" cstate="print"/>
          <a:srcRect/>
          <a:stretch>
            <a:fillRect/>
          </a:stretch>
        </p:blipFill>
        <p:spPr bwMode="auto">
          <a:xfrm>
            <a:off x="2699792" y="3861048"/>
            <a:ext cx="3240459" cy="2430694"/>
          </a:xfrm>
          <a:prstGeom prst="rect">
            <a:avLst/>
          </a:prstGeom>
          <a:noFill/>
          <a:ln w="9525" cmpd="sng">
            <a:noFill/>
            <a:miter lim="800000"/>
            <a:headEnd/>
            <a:tailEnd/>
          </a:ln>
        </p:spPr>
      </p:pic>
      <p:pic>
        <p:nvPicPr>
          <p:cNvPr id="56324" name="Picture 4"/>
          <p:cNvPicPr>
            <a:picLocks noChangeAspect="1" noChangeArrowheads="1"/>
          </p:cNvPicPr>
          <p:nvPr/>
        </p:nvPicPr>
        <p:blipFill>
          <a:blip r:embed="rId3" cstate="print"/>
          <a:srcRect/>
          <a:stretch>
            <a:fillRect/>
          </a:stretch>
        </p:blipFill>
        <p:spPr bwMode="auto">
          <a:xfrm>
            <a:off x="7410450" y="2204864"/>
            <a:ext cx="1657350" cy="1657350"/>
          </a:xfrm>
          <a:prstGeom prst="rect">
            <a:avLst/>
          </a:prstGeom>
          <a:noFill/>
          <a:ln w="9525" cmpd="sng">
            <a:noFill/>
            <a:miter lim="800000"/>
            <a:headEnd/>
            <a:tailEnd/>
          </a:ln>
        </p:spPr>
      </p:pic>
      <p:pic>
        <p:nvPicPr>
          <p:cNvPr id="56325" name="Picture 5"/>
          <p:cNvPicPr>
            <a:picLocks noChangeAspect="1" noChangeArrowheads="1"/>
          </p:cNvPicPr>
          <p:nvPr/>
        </p:nvPicPr>
        <p:blipFill>
          <a:blip r:embed="rId4" cstate="print"/>
          <a:srcRect/>
          <a:stretch>
            <a:fillRect/>
          </a:stretch>
        </p:blipFill>
        <p:spPr bwMode="auto">
          <a:xfrm>
            <a:off x="6461604" y="3933056"/>
            <a:ext cx="2606196" cy="2160041"/>
          </a:xfrm>
          <a:prstGeom prst="rect">
            <a:avLst/>
          </a:prstGeom>
          <a:noFill/>
          <a:ln w="9525" cmpd="sng">
            <a:noFill/>
            <a:miter lim="800000"/>
            <a:headEnd/>
            <a:tailEnd/>
          </a:ln>
        </p:spPr>
      </p:pic>
      <p:pic>
        <p:nvPicPr>
          <p:cNvPr id="56326" name="Picture 6"/>
          <p:cNvPicPr>
            <a:picLocks noChangeAspect="1" noChangeArrowheads="1"/>
          </p:cNvPicPr>
          <p:nvPr/>
        </p:nvPicPr>
        <p:blipFill>
          <a:blip r:embed="rId5" cstate="print"/>
          <a:srcRect/>
          <a:stretch>
            <a:fillRect/>
          </a:stretch>
        </p:blipFill>
        <p:spPr bwMode="auto">
          <a:xfrm>
            <a:off x="6375400" y="333375"/>
            <a:ext cx="2701925" cy="1800225"/>
          </a:xfrm>
          <a:prstGeom prst="rect">
            <a:avLst/>
          </a:prstGeom>
          <a:noFill/>
          <a:ln w="9525" cmpd="sng">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322">
                                            <p:txEl>
                                              <p:pRg st="2" end="2"/>
                                            </p:txEl>
                                          </p:spTgt>
                                        </p:tgtEl>
                                        <p:attrNameLst>
                                          <p:attrName>style.visibility</p:attrName>
                                        </p:attrNameLst>
                                      </p:cBhvr>
                                      <p:to>
                                        <p:strVal val="visible"/>
                                      </p:to>
                                    </p:set>
                                    <p:animEffect transition="in" filter="blinds(horizontal)">
                                      <p:cBhvr>
                                        <p:cTn id="7" dur="500"/>
                                        <p:tgtEl>
                                          <p:spTgt spid="56322">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6322">
                                            <p:txEl>
                                              <p:pRg st="3" end="3"/>
                                            </p:txEl>
                                          </p:spTgt>
                                        </p:tgtEl>
                                        <p:attrNameLst>
                                          <p:attrName>style.visibility</p:attrName>
                                        </p:attrNameLst>
                                      </p:cBhvr>
                                      <p:to>
                                        <p:strVal val="visible"/>
                                      </p:to>
                                    </p:set>
                                    <p:animEffect transition="in" filter="blinds(horizontal)">
                                      <p:cBhvr>
                                        <p:cTn id="10" dur="500"/>
                                        <p:tgtEl>
                                          <p:spTgt spid="56322">
                                            <p:txEl>
                                              <p:pRg st="3" end="3"/>
                                            </p:txEl>
                                          </p:spTgt>
                                        </p:tgtEl>
                                      </p:cBhvr>
                                    </p:animEffect>
                                  </p:childTnLst>
                                </p:cTn>
                              </p:par>
                            </p:childTnLst>
                          </p:cTn>
                        </p:par>
                        <p:par>
                          <p:cTn id="11" fill="hold">
                            <p:stCondLst>
                              <p:cond delay="500"/>
                            </p:stCondLst>
                            <p:childTnLst>
                              <p:par>
                                <p:cTn id="12" presetID="3" presetClass="entr" presetSubtype="10" fill="hold" nodeType="afterEffect">
                                  <p:stCondLst>
                                    <p:cond delay="0"/>
                                  </p:stCondLst>
                                  <p:childTnLst>
                                    <p:set>
                                      <p:cBhvr>
                                        <p:cTn id="13" dur="1" fill="hold">
                                          <p:stCondLst>
                                            <p:cond delay="0"/>
                                          </p:stCondLst>
                                        </p:cTn>
                                        <p:tgtEl>
                                          <p:spTgt spid="56326"/>
                                        </p:tgtEl>
                                        <p:attrNameLst>
                                          <p:attrName>style.visibility</p:attrName>
                                        </p:attrNameLst>
                                      </p:cBhvr>
                                      <p:to>
                                        <p:strVal val="visible"/>
                                      </p:to>
                                    </p:set>
                                    <p:animEffect transition="in" filter="blinds(horizontal)">
                                      <p:cBhvr>
                                        <p:cTn id="14" dur="500"/>
                                        <p:tgtEl>
                                          <p:spTgt spid="56326"/>
                                        </p:tgtEl>
                                      </p:cBhvr>
                                    </p:animEffect>
                                  </p:childTnLst>
                                </p:cTn>
                              </p:par>
                              <p:par>
                                <p:cTn id="15" presetID="3" presetClass="entr" presetSubtype="10" fill="hold" nodeType="withEffect">
                                  <p:stCondLst>
                                    <p:cond delay="0"/>
                                  </p:stCondLst>
                                  <p:childTnLst>
                                    <p:set>
                                      <p:cBhvr>
                                        <p:cTn id="16" dur="1" fill="hold">
                                          <p:stCondLst>
                                            <p:cond delay="0"/>
                                          </p:stCondLst>
                                        </p:cTn>
                                        <p:tgtEl>
                                          <p:spTgt spid="56324"/>
                                        </p:tgtEl>
                                        <p:attrNameLst>
                                          <p:attrName>style.visibility</p:attrName>
                                        </p:attrNameLst>
                                      </p:cBhvr>
                                      <p:to>
                                        <p:strVal val="visible"/>
                                      </p:to>
                                    </p:set>
                                    <p:animEffect transition="in" filter="blinds(horizontal)">
                                      <p:cBhvr>
                                        <p:cTn id="17" dur="500"/>
                                        <p:tgtEl>
                                          <p:spTgt spid="56324"/>
                                        </p:tgtEl>
                                      </p:cBhvr>
                                    </p:animEffect>
                                  </p:childTnLst>
                                </p:cTn>
                              </p:par>
                              <p:par>
                                <p:cTn id="18" presetID="3" presetClass="entr" presetSubtype="10" fill="hold" nodeType="withEffect">
                                  <p:stCondLst>
                                    <p:cond delay="0"/>
                                  </p:stCondLst>
                                  <p:childTnLst>
                                    <p:set>
                                      <p:cBhvr>
                                        <p:cTn id="19" dur="1" fill="hold">
                                          <p:stCondLst>
                                            <p:cond delay="0"/>
                                          </p:stCondLst>
                                        </p:cTn>
                                        <p:tgtEl>
                                          <p:spTgt spid="56325"/>
                                        </p:tgtEl>
                                        <p:attrNameLst>
                                          <p:attrName>style.visibility</p:attrName>
                                        </p:attrNameLst>
                                      </p:cBhvr>
                                      <p:to>
                                        <p:strVal val="visible"/>
                                      </p:to>
                                    </p:set>
                                    <p:animEffect transition="in" filter="blinds(horizontal)">
                                      <p:cBhvr>
                                        <p:cTn id="20" dur="500"/>
                                        <p:tgtEl>
                                          <p:spTgt spid="56325"/>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56322">
                                            <p:txEl>
                                              <p:pRg st="4" end="4"/>
                                            </p:txEl>
                                          </p:spTgt>
                                        </p:tgtEl>
                                        <p:attrNameLst>
                                          <p:attrName>style.visibility</p:attrName>
                                        </p:attrNameLst>
                                      </p:cBhvr>
                                      <p:to>
                                        <p:strVal val="visible"/>
                                      </p:to>
                                    </p:set>
                                    <p:animEffect transition="in" filter="blinds(horizontal)">
                                      <p:cBhvr>
                                        <p:cTn id="25" dur="500"/>
                                        <p:tgtEl>
                                          <p:spTgt spid="56322">
                                            <p:txEl>
                                              <p:pRg st="4" end="4"/>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56322">
                                            <p:txEl>
                                              <p:pRg st="5" end="5"/>
                                            </p:txEl>
                                          </p:spTgt>
                                        </p:tgtEl>
                                        <p:attrNameLst>
                                          <p:attrName>style.visibility</p:attrName>
                                        </p:attrNameLst>
                                      </p:cBhvr>
                                      <p:to>
                                        <p:strVal val="visible"/>
                                      </p:to>
                                    </p:set>
                                    <p:animEffect transition="in" filter="blinds(horizontal)">
                                      <p:cBhvr>
                                        <p:cTn id="28" dur="500"/>
                                        <p:tgtEl>
                                          <p:spTgt spid="56322">
                                            <p:txEl>
                                              <p:pRg st="5" end="5"/>
                                            </p:txEl>
                                          </p:spTgt>
                                        </p:tgtEl>
                                      </p:cBhvr>
                                    </p:animEffect>
                                  </p:childTnLst>
                                </p:cTn>
                              </p:par>
                            </p:childTnLst>
                          </p:cTn>
                        </p:par>
                        <p:par>
                          <p:cTn id="29" fill="hold">
                            <p:stCondLst>
                              <p:cond delay="500"/>
                            </p:stCondLst>
                            <p:childTnLst>
                              <p:par>
                                <p:cTn id="30" presetID="3" presetClass="entr" presetSubtype="10" fill="hold" nodeType="afterEffect">
                                  <p:stCondLst>
                                    <p:cond delay="0"/>
                                  </p:stCondLst>
                                  <p:childTnLst>
                                    <p:set>
                                      <p:cBhvr>
                                        <p:cTn id="31" dur="1" fill="hold">
                                          <p:stCondLst>
                                            <p:cond delay="0"/>
                                          </p:stCondLst>
                                        </p:cTn>
                                        <p:tgtEl>
                                          <p:spTgt spid="56323"/>
                                        </p:tgtEl>
                                        <p:attrNameLst>
                                          <p:attrName>style.visibility</p:attrName>
                                        </p:attrNameLst>
                                      </p:cBhvr>
                                      <p:to>
                                        <p:strVal val="visible"/>
                                      </p:to>
                                    </p:set>
                                    <p:animEffect transition="in" filter="blinds(horizontal)">
                                      <p:cBhvr>
                                        <p:cTn id="32" dur="500"/>
                                        <p:tgtEl>
                                          <p:spTgt spid="56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p:cNvPicPr>
            <a:picLocks noChangeAspect="1" noChangeArrowheads="1"/>
          </p:cNvPicPr>
          <p:nvPr/>
        </p:nvPicPr>
        <p:blipFill>
          <a:blip r:embed="rId3" cstate="print"/>
          <a:srcRect l="12500" t="9595" r="13971" b="9395"/>
          <a:stretch>
            <a:fillRect/>
          </a:stretch>
        </p:blipFill>
        <p:spPr bwMode="auto">
          <a:xfrm>
            <a:off x="1433840" y="1420713"/>
            <a:ext cx="5219700" cy="4600575"/>
          </a:xfrm>
          <a:prstGeom prst="rect">
            <a:avLst/>
          </a:prstGeom>
          <a:noFill/>
          <a:ln w="9525" cmpd="sng">
            <a:noFill/>
            <a:miter lim="800000"/>
            <a:headEnd/>
            <a:tailEnd/>
          </a:ln>
        </p:spPr>
      </p:pic>
      <p:sp>
        <p:nvSpPr>
          <p:cNvPr id="10" name="矩形 9"/>
          <p:cNvSpPr/>
          <p:nvPr/>
        </p:nvSpPr>
        <p:spPr>
          <a:xfrm>
            <a:off x="4098136" y="692696"/>
            <a:ext cx="3570208" cy="461665"/>
          </a:xfrm>
          <a:prstGeom prst="rect">
            <a:avLst/>
          </a:prstGeom>
          <a:solidFill>
            <a:schemeClr val="bg2">
              <a:lumMod val="20000"/>
              <a:lumOff val="80000"/>
            </a:schemeClr>
          </a:solidFill>
          <a:ln>
            <a:noFill/>
          </a:ln>
        </p:spPr>
        <p:txBody>
          <a:bodyPr wrap="none">
            <a:spAutoFit/>
          </a:bodyPr>
          <a:lstStyle/>
          <a:p>
            <a:r>
              <a:rPr lang="zh-CN" altLang="en-US" sz="2400" dirty="0" smtClean="0">
                <a:latin typeface="黑体" pitchFamily="2" charset="-122"/>
                <a:ea typeface="黑体" pitchFamily="2" charset="-122"/>
              </a:rPr>
              <a:t>刃具钢、模具钢、量具钢</a:t>
            </a:r>
            <a:endParaRPr lang="zh-CN" altLang="en-US" sz="2400" dirty="0">
              <a:latin typeface="黑体" pitchFamily="2" charset="-122"/>
              <a:ea typeface="黑体" pitchFamily="2" charset="-122"/>
            </a:endParaRPr>
          </a:p>
        </p:txBody>
      </p:sp>
      <p:cxnSp>
        <p:nvCxnSpPr>
          <p:cNvPr id="22" name="直接箭头连接符 21"/>
          <p:cNvCxnSpPr>
            <a:endCxn id="10" idx="2"/>
          </p:cNvCxnSpPr>
          <p:nvPr/>
        </p:nvCxnSpPr>
        <p:spPr bwMode="auto">
          <a:xfrm flipV="1">
            <a:off x="4026128" y="1154361"/>
            <a:ext cx="1857112" cy="399205"/>
          </a:xfrm>
          <a:prstGeom prst="straightConnector1">
            <a:avLst/>
          </a:prstGeom>
          <a:solidFill>
            <a:schemeClr val="accent1"/>
          </a:solidFill>
          <a:ln w="19050" cap="flat" cmpd="sng" algn="ctr">
            <a:solidFill>
              <a:srgbClr val="C00000"/>
            </a:solidFill>
            <a:prstDash val="solid"/>
            <a:round/>
            <a:headEnd type="none" w="med" len="med"/>
            <a:tailEnd type="arrow"/>
          </a:ln>
          <a:effectLst/>
        </p:spPr>
      </p:cxnSp>
      <p:sp>
        <p:nvSpPr>
          <p:cNvPr id="18" name="椭圆 17"/>
          <p:cNvSpPr/>
          <p:nvPr/>
        </p:nvSpPr>
        <p:spPr bwMode="auto">
          <a:xfrm>
            <a:off x="3306048" y="1556792"/>
            <a:ext cx="1501807" cy="381938"/>
          </a:xfrm>
          <a:prstGeom prst="ellipse">
            <a:avLst/>
          </a:prstGeom>
          <a:noFill/>
          <a:ln w="2857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pitchFamily="34"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ox(i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linds(horizontal)">
                                      <p:cBhvr>
                                        <p:cTn id="12" dur="500"/>
                                        <p:tgtEl>
                                          <p:spTgt spid="22"/>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rrowheads="1"/>
          </p:cNvSpPr>
          <p:nvPr>
            <p:ph type="title" idx="4294967295"/>
          </p:nvPr>
        </p:nvSpPr>
        <p:spPr>
          <a:xfrm>
            <a:off x="301625" y="380398"/>
            <a:ext cx="8540750" cy="671513"/>
          </a:xfrm>
          <a:prstGeom prst="rect">
            <a:avLst/>
          </a:prstGeom>
          <a:ln/>
        </p:spPr>
        <p:txBody>
          <a:bodyPr/>
          <a:lstStyle/>
          <a:p>
            <a:pPr eaLnBrk="1" hangingPunct="1"/>
            <a:r>
              <a:rPr lang="en-US" altLang="zh-CN" sz="4000" b="1" dirty="0" smtClean="0">
                <a:latin typeface="黑体" pitchFamily="2" charset="-122"/>
                <a:ea typeface="黑体" pitchFamily="2" charset="-122"/>
              </a:rPr>
              <a:t>7.1.3  </a:t>
            </a:r>
            <a:r>
              <a:rPr lang="zh-CN" sz="4000" b="1" dirty="0" smtClean="0">
                <a:latin typeface="黑体" pitchFamily="2" charset="-122"/>
                <a:ea typeface="黑体" pitchFamily="2" charset="-122"/>
              </a:rPr>
              <a:t>工具钢及</a:t>
            </a:r>
            <a:r>
              <a:rPr lang="zh-CN" altLang="en-US" sz="4000" b="1" dirty="0" smtClean="0">
                <a:latin typeface="黑体" pitchFamily="2" charset="-122"/>
                <a:ea typeface="黑体" pitchFamily="2" charset="-122"/>
              </a:rPr>
              <a:t>特殊性能钢</a:t>
            </a:r>
            <a:endParaRPr lang="zh-CN" sz="4800" b="1" dirty="0">
              <a:latin typeface="黑体" pitchFamily="2" charset="-122"/>
              <a:ea typeface="黑体" pitchFamily="2" charset="-122"/>
            </a:endParaRPr>
          </a:p>
        </p:txBody>
      </p:sp>
      <p:sp>
        <p:nvSpPr>
          <p:cNvPr id="57347" name="Rectangle 3"/>
          <p:cNvSpPr>
            <a:spLocks noGrp="1" noRot="1" noChangeArrowheads="1"/>
          </p:cNvSpPr>
          <p:nvPr>
            <p:ph type="body" idx="4294967295"/>
          </p:nvPr>
        </p:nvSpPr>
        <p:spPr>
          <a:xfrm>
            <a:off x="251520" y="1124744"/>
            <a:ext cx="8662988" cy="5254227"/>
          </a:xfrm>
          <a:ln/>
        </p:spPr>
        <p:txBody>
          <a:bodyPr/>
          <a:lstStyle/>
          <a:p>
            <a:pPr marL="590550" indent="-533400" eaLnBrk="1" hangingPunct="1">
              <a:spcBef>
                <a:spcPts val="600"/>
              </a:spcBef>
              <a:buFont typeface="Wingdings" pitchFamily="2" charset="2"/>
              <a:buNone/>
            </a:pPr>
            <a:r>
              <a:rPr lang="zh-CN" altLang="en-US" dirty="0" smtClean="0"/>
              <a:t>一、工具钢</a:t>
            </a:r>
            <a:r>
              <a:rPr lang="zh-CN" altLang="en-US" dirty="0"/>
              <a:t>类别与牌号</a:t>
            </a:r>
          </a:p>
          <a:p>
            <a:pPr marL="590550" lvl="1" indent="-533400" eaLnBrk="1" hangingPunct="1">
              <a:spcBef>
                <a:spcPts val="600"/>
              </a:spcBef>
              <a:buClr>
                <a:srgbClr val="C00000"/>
              </a:buClr>
              <a:buFont typeface="Wingdings" pitchFamily="2" charset="2"/>
              <a:buChar char="p"/>
            </a:pPr>
            <a:r>
              <a:rPr lang="zh-CN" altLang="en-US" dirty="0" smtClean="0">
                <a:solidFill>
                  <a:srgbClr val="0000CC"/>
                </a:solidFill>
                <a:latin typeface="黑体" pitchFamily="2" charset="-122"/>
                <a:ea typeface="黑体" pitchFamily="2" charset="-122"/>
              </a:rPr>
              <a:t>碳素</a:t>
            </a:r>
            <a:r>
              <a:rPr lang="zh-CN" altLang="en-US" dirty="0">
                <a:solidFill>
                  <a:srgbClr val="0000CC"/>
                </a:solidFill>
                <a:latin typeface="黑体" pitchFamily="2" charset="-122"/>
                <a:ea typeface="黑体" pitchFamily="2" charset="-122"/>
              </a:rPr>
              <a:t>工具钢</a:t>
            </a:r>
          </a:p>
          <a:p>
            <a:pPr marL="590550" lvl="1" indent="-533400" eaLnBrk="1" hangingPunct="1">
              <a:spcBef>
                <a:spcPts val="600"/>
              </a:spcBef>
              <a:buNone/>
            </a:pPr>
            <a:r>
              <a:rPr lang="zh-CN" altLang="en-US" sz="2400" dirty="0">
                <a:latin typeface="黑体" pitchFamily="2" charset="-122"/>
                <a:ea typeface="黑体" pitchFamily="2" charset="-122"/>
              </a:rPr>
              <a:t>牌号：</a:t>
            </a:r>
            <a:r>
              <a:rPr lang="en-US" sz="2400" dirty="0" smtClean="0">
                <a:solidFill>
                  <a:srgbClr val="C00000"/>
                </a:solidFill>
              </a:rPr>
              <a:t>T </a:t>
            </a:r>
            <a:r>
              <a:rPr lang="zh-CN" altLang="en-US" sz="2400" dirty="0" smtClean="0"/>
              <a:t>和</a:t>
            </a:r>
            <a:r>
              <a:rPr lang="zh-CN" altLang="en-US" sz="2400" dirty="0"/>
              <a:t>平均碳含量的</a:t>
            </a:r>
            <a:r>
              <a:rPr lang="zh-CN" altLang="en-US" sz="2400" dirty="0">
                <a:solidFill>
                  <a:srgbClr val="C00000"/>
                </a:solidFill>
              </a:rPr>
              <a:t>千分数</a:t>
            </a:r>
            <a:r>
              <a:rPr lang="zh-CN" altLang="en-US" sz="2400" dirty="0"/>
              <a:t>的数字一起表示。</a:t>
            </a:r>
          </a:p>
          <a:p>
            <a:pPr marL="990600" lvl="2" indent="-533400" eaLnBrk="1" hangingPunct="1">
              <a:spcBef>
                <a:spcPts val="600"/>
              </a:spcBef>
              <a:buClr>
                <a:srgbClr val="0000CC"/>
              </a:buClr>
              <a:buFont typeface="Wingdings" pitchFamily="2" charset="2"/>
              <a:buChar char="u"/>
            </a:pPr>
            <a:r>
              <a:rPr lang="zh-CN" altLang="en-US" dirty="0"/>
              <a:t>如：</a:t>
            </a:r>
            <a:r>
              <a:rPr lang="en-US" dirty="0" err="1"/>
              <a:t>T10A</a:t>
            </a:r>
            <a:r>
              <a:rPr lang="en-US" dirty="0"/>
              <a:t> </a:t>
            </a:r>
            <a:r>
              <a:rPr lang="zh-CN" altLang="en-US" dirty="0"/>
              <a:t>（</a:t>
            </a:r>
            <a:r>
              <a:rPr lang="en-US" dirty="0" err="1"/>
              <a:t>1.0%C</a:t>
            </a:r>
            <a:r>
              <a:rPr lang="zh-CN" altLang="en-US" dirty="0"/>
              <a:t>，</a:t>
            </a:r>
            <a:r>
              <a:rPr lang="en-US" dirty="0"/>
              <a:t>A</a:t>
            </a:r>
            <a:r>
              <a:rPr lang="zh-CN" altLang="en-US" dirty="0"/>
              <a:t>表示高级优质碳素工具钢</a:t>
            </a:r>
            <a:r>
              <a:rPr lang="zh-CN" altLang="en-US" dirty="0" smtClean="0"/>
              <a:t>）</a:t>
            </a:r>
            <a:endParaRPr lang="zh-CN" altLang="en-US" dirty="0"/>
          </a:p>
          <a:p>
            <a:pPr marL="590550" lvl="1" indent="-533400" eaLnBrk="1" hangingPunct="1">
              <a:spcBef>
                <a:spcPts val="600"/>
              </a:spcBef>
              <a:buClr>
                <a:srgbClr val="C00000"/>
              </a:buClr>
              <a:buFont typeface="Wingdings" pitchFamily="2" charset="2"/>
              <a:buChar char="p"/>
            </a:pPr>
            <a:r>
              <a:rPr lang="zh-CN" altLang="en-US" dirty="0" smtClean="0">
                <a:solidFill>
                  <a:srgbClr val="0000CC"/>
                </a:solidFill>
                <a:latin typeface="黑体" pitchFamily="2" charset="-122"/>
                <a:ea typeface="黑体" pitchFamily="2" charset="-122"/>
              </a:rPr>
              <a:t>合金</a:t>
            </a:r>
            <a:r>
              <a:rPr lang="zh-CN" altLang="en-US" dirty="0">
                <a:solidFill>
                  <a:srgbClr val="0000CC"/>
                </a:solidFill>
                <a:latin typeface="黑体" pitchFamily="2" charset="-122"/>
                <a:ea typeface="黑体" pitchFamily="2" charset="-122"/>
              </a:rPr>
              <a:t>工具钢</a:t>
            </a:r>
            <a:r>
              <a:rPr lang="zh-CN" altLang="en-US" sz="2400" dirty="0"/>
              <a:t>（合金刃具钢、合金模具钢）</a:t>
            </a:r>
          </a:p>
          <a:p>
            <a:pPr marL="590550" lvl="1" indent="-533400" eaLnBrk="1" hangingPunct="1">
              <a:spcBef>
                <a:spcPts val="600"/>
              </a:spcBef>
              <a:buNone/>
            </a:pPr>
            <a:r>
              <a:rPr lang="zh-CN" altLang="en-US" sz="2400" dirty="0">
                <a:latin typeface="黑体" pitchFamily="2" charset="-122"/>
                <a:ea typeface="黑体" pitchFamily="2" charset="-122"/>
              </a:rPr>
              <a:t>牌号：</a:t>
            </a:r>
          </a:p>
          <a:p>
            <a:pPr marL="990600" lvl="2" indent="-533400" eaLnBrk="1" hangingPunct="1">
              <a:spcBef>
                <a:spcPts val="600"/>
              </a:spcBef>
              <a:buClr>
                <a:srgbClr val="0000CC"/>
              </a:buClr>
              <a:buFont typeface="Wingdings" pitchFamily="2" charset="2"/>
              <a:buChar char="u"/>
            </a:pPr>
            <a:r>
              <a:rPr lang="zh-CN" altLang="en-US" dirty="0"/>
              <a:t>碳含量</a:t>
            </a:r>
            <a:r>
              <a:rPr lang="zh-CN" altLang="en-US" dirty="0">
                <a:solidFill>
                  <a:srgbClr val="C00000"/>
                </a:solidFill>
              </a:rPr>
              <a:t>大于</a:t>
            </a:r>
            <a:r>
              <a:rPr lang="en-US" dirty="0">
                <a:solidFill>
                  <a:srgbClr val="C00000"/>
                </a:solidFill>
              </a:rPr>
              <a:t>1.0%</a:t>
            </a:r>
            <a:r>
              <a:rPr lang="zh-CN" altLang="en-US" dirty="0"/>
              <a:t>时，</a:t>
            </a:r>
            <a:r>
              <a:rPr lang="zh-CN" altLang="en-US" dirty="0">
                <a:solidFill>
                  <a:srgbClr val="C00000"/>
                </a:solidFill>
              </a:rPr>
              <a:t>不标注</a:t>
            </a:r>
            <a:r>
              <a:rPr lang="zh-CN" altLang="en-US" dirty="0"/>
              <a:t>其含量</a:t>
            </a:r>
          </a:p>
          <a:p>
            <a:pPr lvl="2" eaLnBrk="1" hangingPunct="1">
              <a:spcBef>
                <a:spcPts val="600"/>
              </a:spcBef>
              <a:buFont typeface="Wingdings" pitchFamily="2" charset="2"/>
              <a:buChar char="Ø"/>
            </a:pPr>
            <a:r>
              <a:rPr lang="en-US" dirty="0" err="1"/>
              <a:t>Cr12MoV</a:t>
            </a:r>
            <a:r>
              <a:rPr lang="zh-CN" altLang="en-US" dirty="0"/>
              <a:t>， </a:t>
            </a:r>
            <a:r>
              <a:rPr lang="en-US" dirty="0"/>
              <a:t>C</a:t>
            </a:r>
            <a:r>
              <a:rPr lang="zh-CN" altLang="en-US" dirty="0"/>
              <a:t>％﹥</a:t>
            </a:r>
            <a:r>
              <a:rPr lang="en-US" dirty="0"/>
              <a:t>1.0</a:t>
            </a:r>
            <a:r>
              <a:rPr lang="zh-CN" altLang="en-US" dirty="0"/>
              <a:t>％</a:t>
            </a:r>
          </a:p>
          <a:p>
            <a:pPr marL="990600" lvl="2" indent="-533400" eaLnBrk="1" hangingPunct="1">
              <a:spcBef>
                <a:spcPts val="600"/>
              </a:spcBef>
              <a:buClr>
                <a:srgbClr val="0000CC"/>
              </a:buClr>
              <a:buFont typeface="Wingdings" pitchFamily="2" charset="2"/>
              <a:buChar char="u"/>
            </a:pPr>
            <a:r>
              <a:rPr lang="zh-CN" altLang="en-US" dirty="0"/>
              <a:t>碳含量</a:t>
            </a:r>
            <a:r>
              <a:rPr lang="zh-CN" altLang="en-US" dirty="0">
                <a:solidFill>
                  <a:srgbClr val="C00000"/>
                </a:solidFill>
              </a:rPr>
              <a:t>小于</a:t>
            </a:r>
            <a:r>
              <a:rPr lang="en-US" dirty="0">
                <a:solidFill>
                  <a:srgbClr val="C00000"/>
                </a:solidFill>
              </a:rPr>
              <a:t>1.0%</a:t>
            </a:r>
            <a:r>
              <a:rPr lang="zh-CN" altLang="en-US" dirty="0"/>
              <a:t>时，用</a:t>
            </a:r>
            <a:r>
              <a:rPr lang="zh-CN" altLang="en-US" dirty="0">
                <a:solidFill>
                  <a:srgbClr val="C00000"/>
                </a:solidFill>
              </a:rPr>
              <a:t>千分数</a:t>
            </a:r>
            <a:r>
              <a:rPr lang="zh-CN" altLang="en-US" dirty="0"/>
              <a:t>表示：</a:t>
            </a:r>
          </a:p>
          <a:p>
            <a:pPr lvl="2" eaLnBrk="1" hangingPunct="1">
              <a:spcBef>
                <a:spcPts val="600"/>
              </a:spcBef>
              <a:buFont typeface="Wingdings" pitchFamily="2" charset="2"/>
              <a:buChar char="Ø"/>
            </a:pPr>
            <a:r>
              <a:rPr lang="zh-CN" altLang="en-US" dirty="0"/>
              <a:t>如</a:t>
            </a:r>
            <a:r>
              <a:rPr lang="en-US" dirty="0" err="1"/>
              <a:t>5CrMnMo</a:t>
            </a:r>
            <a:r>
              <a:rPr lang="zh-CN" altLang="en-US" dirty="0"/>
              <a:t>，</a:t>
            </a:r>
            <a:r>
              <a:rPr lang="en-US" dirty="0"/>
              <a:t>C</a:t>
            </a:r>
            <a:r>
              <a:rPr lang="zh-CN" altLang="en-US" dirty="0"/>
              <a:t>％～</a:t>
            </a:r>
            <a:r>
              <a:rPr lang="en-US" dirty="0"/>
              <a:t>0.5%</a:t>
            </a:r>
            <a:endParaRPr lang="zh-CN" altLang="en-US" dirty="0"/>
          </a:p>
          <a:p>
            <a:pPr marL="990600" lvl="2" indent="-533400" eaLnBrk="1" hangingPunct="1">
              <a:spcBef>
                <a:spcPts val="600"/>
              </a:spcBef>
              <a:buClr>
                <a:srgbClr val="0000CC"/>
              </a:buClr>
              <a:buFont typeface="Wingdings" pitchFamily="2" charset="2"/>
              <a:buChar char="u"/>
            </a:pPr>
            <a:r>
              <a:rPr lang="zh-CN" altLang="en-US" dirty="0"/>
              <a:t>合金含量（标注与合金结构钢相同</a:t>
            </a:r>
            <a:r>
              <a:rPr lang="zh-CN" altLang="en-US" dirty="0" smtClean="0"/>
              <a:t>）</a:t>
            </a:r>
            <a:endParaRPr lang="zh-CN" altLang="en-US" sz="1800" dirty="0"/>
          </a:p>
        </p:txBody>
      </p:sp>
      <p:sp>
        <p:nvSpPr>
          <p:cNvPr id="4" name="矩形 3"/>
          <p:cNvSpPr/>
          <p:nvPr/>
        </p:nvSpPr>
        <p:spPr>
          <a:xfrm>
            <a:off x="5436096" y="1268760"/>
            <a:ext cx="3168352" cy="907941"/>
          </a:xfrm>
          <a:prstGeom prst="rect">
            <a:avLst/>
          </a:prstGeom>
          <a:solidFill>
            <a:schemeClr val="bg2">
              <a:lumMod val="20000"/>
              <a:lumOff val="80000"/>
            </a:schemeClr>
          </a:solidFill>
          <a:ln>
            <a:solidFill>
              <a:srgbClr val="C00000"/>
            </a:solidFill>
          </a:ln>
        </p:spPr>
        <p:txBody>
          <a:bodyPr wrap="square">
            <a:spAutoFit/>
          </a:bodyPr>
          <a:lstStyle/>
          <a:p>
            <a:pPr marL="228600" indent="-228600">
              <a:spcBef>
                <a:spcPts val="600"/>
              </a:spcBef>
              <a:buClr>
                <a:srgbClr val="00B050"/>
              </a:buClr>
            </a:pPr>
            <a:r>
              <a:rPr lang="zh-CN" altLang="en-US" sz="2400" b="1" kern="0" dirty="0" smtClean="0">
                <a:solidFill>
                  <a:srgbClr val="000000"/>
                </a:solidFill>
                <a:latin typeface="楷体_GB2312" pitchFamily="49" charset="-122"/>
                <a:ea typeface="楷体_GB2312" pitchFamily="49" charset="-122"/>
              </a:rPr>
              <a:t>质量等级符号：</a:t>
            </a:r>
            <a:endParaRPr lang="en-US" altLang="zh-CN" sz="2400" b="1" kern="0" dirty="0" smtClean="0">
              <a:solidFill>
                <a:srgbClr val="000000"/>
              </a:solidFill>
              <a:latin typeface="楷体_GB2312" pitchFamily="49" charset="-122"/>
              <a:ea typeface="楷体_GB2312" pitchFamily="49" charset="-122"/>
            </a:endParaRPr>
          </a:p>
          <a:p>
            <a:pPr marL="228600" indent="-228600">
              <a:spcBef>
                <a:spcPts val="600"/>
              </a:spcBef>
              <a:buClr>
                <a:srgbClr val="00B050"/>
              </a:buClr>
            </a:pPr>
            <a:r>
              <a:rPr lang="en-US" altLang="zh-CN" sz="2400" b="1" kern="0" dirty="0" smtClean="0">
                <a:solidFill>
                  <a:srgbClr val="000000"/>
                </a:solidFill>
                <a:latin typeface="楷体_GB2312" pitchFamily="49" charset="-122"/>
                <a:ea typeface="楷体_GB2312" pitchFamily="49" charset="-122"/>
              </a:rPr>
              <a:t>  A——</a:t>
            </a:r>
            <a:r>
              <a:rPr lang="zh-CN" altLang="en-US" sz="2400" b="1" kern="0" dirty="0" smtClean="0">
                <a:solidFill>
                  <a:srgbClr val="000000"/>
                </a:solidFill>
                <a:latin typeface="楷体_GB2312" pitchFamily="49" charset="-122"/>
                <a:ea typeface="楷体_GB2312" pitchFamily="49" charset="-122"/>
              </a:rPr>
              <a:t>表示高级优质</a:t>
            </a:r>
            <a:endParaRPr lang="zh-CN" altLang="en-US" sz="2400" b="1" kern="0" dirty="0">
              <a:solidFill>
                <a:srgbClr val="000000"/>
              </a:solidFill>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7347">
                                            <p:txEl>
                                              <p:pRg st="4" end="4"/>
                                            </p:txEl>
                                          </p:spTgt>
                                        </p:tgtEl>
                                        <p:attrNameLst>
                                          <p:attrName>style.visibility</p:attrName>
                                        </p:attrNameLst>
                                      </p:cBhvr>
                                      <p:to>
                                        <p:strVal val="visible"/>
                                      </p:to>
                                    </p:set>
                                    <p:animEffect transition="in" filter="blinds(horizontal)">
                                      <p:cBhvr>
                                        <p:cTn id="7" dur="500"/>
                                        <p:tgtEl>
                                          <p:spTgt spid="57347">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7347">
                                            <p:txEl>
                                              <p:pRg st="5" end="5"/>
                                            </p:txEl>
                                          </p:spTgt>
                                        </p:tgtEl>
                                        <p:attrNameLst>
                                          <p:attrName>style.visibility</p:attrName>
                                        </p:attrNameLst>
                                      </p:cBhvr>
                                      <p:to>
                                        <p:strVal val="visible"/>
                                      </p:to>
                                    </p:set>
                                    <p:animEffect transition="in" filter="blinds(horizontal)">
                                      <p:cBhvr>
                                        <p:cTn id="10" dur="500"/>
                                        <p:tgtEl>
                                          <p:spTgt spid="57347">
                                            <p:txEl>
                                              <p:pRg st="5" end="5"/>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7347">
                                            <p:txEl>
                                              <p:pRg st="6" end="6"/>
                                            </p:txEl>
                                          </p:spTgt>
                                        </p:tgtEl>
                                        <p:attrNameLst>
                                          <p:attrName>style.visibility</p:attrName>
                                        </p:attrNameLst>
                                      </p:cBhvr>
                                      <p:to>
                                        <p:strVal val="visible"/>
                                      </p:to>
                                    </p:set>
                                    <p:animEffect transition="in" filter="blinds(horizontal)">
                                      <p:cBhvr>
                                        <p:cTn id="13" dur="500"/>
                                        <p:tgtEl>
                                          <p:spTgt spid="57347">
                                            <p:txEl>
                                              <p:pRg st="6" end="6"/>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57347">
                                            <p:txEl>
                                              <p:pRg st="7" end="7"/>
                                            </p:txEl>
                                          </p:spTgt>
                                        </p:tgtEl>
                                        <p:attrNameLst>
                                          <p:attrName>style.visibility</p:attrName>
                                        </p:attrNameLst>
                                      </p:cBhvr>
                                      <p:to>
                                        <p:strVal val="visible"/>
                                      </p:to>
                                    </p:set>
                                    <p:animEffect transition="in" filter="blinds(horizontal)">
                                      <p:cBhvr>
                                        <p:cTn id="16" dur="500"/>
                                        <p:tgtEl>
                                          <p:spTgt spid="57347">
                                            <p:txEl>
                                              <p:pRg st="7" end="7"/>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57347">
                                            <p:txEl>
                                              <p:pRg st="8" end="8"/>
                                            </p:txEl>
                                          </p:spTgt>
                                        </p:tgtEl>
                                        <p:attrNameLst>
                                          <p:attrName>style.visibility</p:attrName>
                                        </p:attrNameLst>
                                      </p:cBhvr>
                                      <p:to>
                                        <p:strVal val="visible"/>
                                      </p:to>
                                    </p:set>
                                    <p:animEffect transition="in" filter="blinds(horizontal)">
                                      <p:cBhvr>
                                        <p:cTn id="19" dur="500"/>
                                        <p:tgtEl>
                                          <p:spTgt spid="57347">
                                            <p:txEl>
                                              <p:pRg st="8" end="8"/>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57347">
                                            <p:txEl>
                                              <p:pRg st="9" end="9"/>
                                            </p:txEl>
                                          </p:spTgt>
                                        </p:tgtEl>
                                        <p:attrNameLst>
                                          <p:attrName>style.visibility</p:attrName>
                                        </p:attrNameLst>
                                      </p:cBhvr>
                                      <p:to>
                                        <p:strVal val="visible"/>
                                      </p:to>
                                    </p:set>
                                    <p:animEffect transition="in" filter="blinds(horizontal)">
                                      <p:cBhvr>
                                        <p:cTn id="22" dur="500"/>
                                        <p:tgtEl>
                                          <p:spTgt spid="57347">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7347">
                                            <p:txEl>
                                              <p:pRg st="10" end="10"/>
                                            </p:txEl>
                                          </p:spTgt>
                                        </p:tgtEl>
                                        <p:attrNameLst>
                                          <p:attrName>style.visibility</p:attrName>
                                        </p:attrNameLst>
                                      </p:cBhvr>
                                      <p:to>
                                        <p:strVal val="visible"/>
                                      </p:to>
                                    </p:set>
                                    <p:animEffect transition="in" filter="blinds(horizontal)">
                                      <p:cBhvr>
                                        <p:cTn id="27" dur="500"/>
                                        <p:tgtEl>
                                          <p:spTgt spid="57347">
                                            <p:txEl>
                                              <p:pRg st="10" end="1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linds(horizontal)">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cstate="print"/>
          <a:srcRect l="12500" t="9595" r="13971" b="32865"/>
          <a:stretch>
            <a:fillRect/>
          </a:stretch>
        </p:blipFill>
        <p:spPr bwMode="auto">
          <a:xfrm>
            <a:off x="4011919" y="3096419"/>
            <a:ext cx="5132081" cy="3212901"/>
          </a:xfrm>
          <a:prstGeom prst="rect">
            <a:avLst/>
          </a:prstGeom>
          <a:noFill/>
          <a:ln w="9525" cmpd="sng">
            <a:noFill/>
            <a:miter lim="800000"/>
            <a:headEnd/>
            <a:tailEnd/>
          </a:ln>
        </p:spPr>
      </p:pic>
      <p:sp>
        <p:nvSpPr>
          <p:cNvPr id="9218" name="Rectangle 2"/>
          <p:cNvSpPr>
            <a:spLocks noGrp="1" noRot="1" noChangeArrowheads="1"/>
          </p:cNvSpPr>
          <p:nvPr>
            <p:ph type="title" idx="4294967295"/>
          </p:nvPr>
        </p:nvSpPr>
        <p:spPr>
          <a:xfrm>
            <a:off x="301625" y="381000"/>
            <a:ext cx="8540750" cy="744538"/>
          </a:xfrm>
          <a:prstGeom prst="rect">
            <a:avLst/>
          </a:prstGeom>
          <a:ln/>
        </p:spPr>
        <p:txBody>
          <a:bodyPr/>
          <a:lstStyle/>
          <a:p>
            <a:pPr eaLnBrk="1" hangingPunct="1"/>
            <a:r>
              <a:rPr lang="en-US" altLang="zh-CN" sz="4000" b="1" dirty="0" smtClean="0">
                <a:solidFill>
                  <a:schemeClr val="tx1"/>
                </a:solidFill>
                <a:latin typeface="黑体" pitchFamily="2" charset="-122"/>
                <a:ea typeface="黑体" pitchFamily="2" charset="-122"/>
              </a:rPr>
              <a:t>7.1</a:t>
            </a:r>
            <a:r>
              <a:rPr lang="zh-CN" altLang="en-US" sz="4000" b="1" dirty="0" smtClean="0">
                <a:solidFill>
                  <a:schemeClr val="tx1"/>
                </a:solidFill>
                <a:latin typeface="黑体" pitchFamily="2" charset="-122"/>
                <a:ea typeface="黑体" pitchFamily="2" charset="-122"/>
              </a:rPr>
              <a:t>  工业用钢</a:t>
            </a:r>
            <a:endParaRPr lang="zh-CN" altLang="en-US" b="1" dirty="0">
              <a:latin typeface="黑体" pitchFamily="2" charset="-122"/>
              <a:ea typeface="黑体" pitchFamily="2" charset="-122"/>
            </a:endParaRPr>
          </a:p>
        </p:txBody>
      </p:sp>
      <p:sp>
        <p:nvSpPr>
          <p:cNvPr id="9219" name="Rectangle 3"/>
          <p:cNvSpPr>
            <a:spLocks noGrp="1" noRot="1" noChangeArrowheads="1"/>
          </p:cNvSpPr>
          <p:nvPr>
            <p:ph type="body" idx="4294967295"/>
          </p:nvPr>
        </p:nvSpPr>
        <p:spPr>
          <a:xfrm>
            <a:off x="301625" y="1196752"/>
            <a:ext cx="8540750" cy="3529214"/>
          </a:xfrm>
          <a:ln/>
        </p:spPr>
        <p:txBody>
          <a:bodyPr/>
          <a:lstStyle/>
          <a:p>
            <a:pPr marL="812800" indent="-812800" eaLnBrk="1" hangingPunct="1">
              <a:lnSpc>
                <a:spcPct val="120000"/>
              </a:lnSpc>
              <a:spcBef>
                <a:spcPts val="0"/>
              </a:spcBef>
              <a:buFont typeface="Wingdings" pitchFamily="2" charset="2"/>
              <a:buNone/>
            </a:pPr>
            <a:r>
              <a:rPr lang="en-US" altLang="zh-CN" dirty="0" smtClean="0">
                <a:solidFill>
                  <a:srgbClr val="0000CC"/>
                </a:solidFill>
              </a:rPr>
              <a:t>7.1.1 </a:t>
            </a:r>
            <a:r>
              <a:rPr lang="zh-CN" altLang="zh-CN" b="1" dirty="0" smtClean="0">
                <a:solidFill>
                  <a:srgbClr val="0000CC"/>
                </a:solidFill>
              </a:rPr>
              <a:t>工业</a:t>
            </a:r>
            <a:r>
              <a:rPr lang="zh-CN" altLang="zh-CN" b="1" dirty="0">
                <a:solidFill>
                  <a:srgbClr val="0000CC"/>
                </a:solidFill>
              </a:rPr>
              <a:t>用钢概述</a:t>
            </a:r>
            <a:endParaRPr lang="en-US" altLang="zh-CN" b="1" dirty="0">
              <a:solidFill>
                <a:srgbClr val="0000CC"/>
              </a:solidFill>
            </a:endParaRPr>
          </a:p>
          <a:p>
            <a:pPr marL="812800" indent="-812800">
              <a:lnSpc>
                <a:spcPct val="120000"/>
              </a:lnSpc>
              <a:spcBef>
                <a:spcPts val="0"/>
              </a:spcBef>
              <a:buNone/>
            </a:pPr>
            <a:r>
              <a:rPr lang="en-US" altLang="zh-CN" b="1" dirty="0" smtClean="0"/>
              <a:t>7.1.2 </a:t>
            </a:r>
            <a:r>
              <a:rPr lang="zh-CN" altLang="zh-CN" b="1" dirty="0" smtClean="0"/>
              <a:t>结构钢及应用</a:t>
            </a:r>
            <a:endParaRPr lang="en-US" altLang="zh-CN" b="1" dirty="0" smtClean="0"/>
          </a:p>
          <a:p>
            <a:pPr marL="812800" indent="-812800">
              <a:lnSpc>
                <a:spcPct val="120000"/>
              </a:lnSpc>
              <a:spcBef>
                <a:spcPts val="0"/>
              </a:spcBef>
              <a:buNone/>
            </a:pPr>
            <a:r>
              <a:rPr lang="en-US" altLang="zh-CN" b="1" dirty="0" smtClean="0"/>
              <a:t>7.1.3 </a:t>
            </a:r>
            <a:r>
              <a:rPr lang="zh-CN" altLang="zh-CN" b="1" dirty="0" smtClean="0"/>
              <a:t>工具钢</a:t>
            </a:r>
            <a:r>
              <a:rPr lang="zh-CN" altLang="zh-CN" b="1" dirty="0" smtClean="0"/>
              <a:t>及特殊性</a:t>
            </a:r>
            <a:r>
              <a:rPr lang="zh-CN" altLang="zh-CN" b="1" dirty="0"/>
              <a:t>能</a:t>
            </a:r>
            <a:r>
              <a:rPr lang="zh-CN" altLang="zh-CN" b="1" dirty="0" smtClean="0"/>
              <a:t>钢</a:t>
            </a:r>
            <a:endParaRPr lang="zh-CN" b="1" dirty="0">
              <a:solidFill>
                <a:schemeClr val="hlink"/>
              </a:solidFil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p:cNvSpPr>
            <a:spLocks noGrp="1" noRot="1" noChangeArrowheads="1"/>
          </p:cNvSpPr>
          <p:nvPr>
            <p:ph type="body" idx="4294967295"/>
          </p:nvPr>
        </p:nvSpPr>
        <p:spPr>
          <a:xfrm>
            <a:off x="301625" y="404813"/>
            <a:ext cx="8540750" cy="4752975"/>
          </a:xfrm>
          <a:ln/>
        </p:spPr>
        <p:txBody>
          <a:bodyPr/>
          <a:lstStyle/>
          <a:p>
            <a:pPr marL="457200" indent="-457200" eaLnBrk="1" hangingPunct="1">
              <a:lnSpc>
                <a:spcPct val="110000"/>
              </a:lnSpc>
              <a:spcBef>
                <a:spcPts val="1200"/>
              </a:spcBef>
              <a:buNone/>
            </a:pPr>
            <a:r>
              <a:rPr lang="en-US" altLang="zh-CN" sz="2800" dirty="0" smtClean="0">
                <a:solidFill>
                  <a:srgbClr val="0000CC"/>
                </a:solidFill>
              </a:rPr>
              <a:t>1. </a:t>
            </a:r>
            <a:r>
              <a:rPr lang="zh-CN" altLang="en-US" sz="2800" dirty="0" smtClean="0">
                <a:solidFill>
                  <a:srgbClr val="0000CC"/>
                </a:solidFill>
              </a:rPr>
              <a:t>碳素工具钢 </a:t>
            </a:r>
            <a:endParaRPr lang="zh-CN" altLang="en-US" sz="2800" dirty="0">
              <a:solidFill>
                <a:srgbClr val="0000CC"/>
              </a:solidFill>
            </a:endParaRPr>
          </a:p>
          <a:p>
            <a:pPr marL="838200" lvl="1" indent="-381000" eaLnBrk="1" hangingPunct="1">
              <a:lnSpc>
                <a:spcPct val="110000"/>
              </a:lnSpc>
              <a:spcBef>
                <a:spcPts val="1200"/>
              </a:spcBef>
              <a:buNone/>
            </a:pPr>
            <a:r>
              <a:rPr lang="en-US" sz="2400" dirty="0"/>
              <a:t>0.65</a:t>
            </a:r>
            <a:r>
              <a:rPr lang="zh-CN" altLang="en-US" sz="2400" dirty="0"/>
              <a:t>～</a:t>
            </a:r>
            <a:r>
              <a:rPr lang="en-US" sz="2400" dirty="0" err="1"/>
              <a:t>1.35C</a:t>
            </a:r>
            <a:r>
              <a:rPr lang="en-US" sz="2400" dirty="0"/>
              <a:t>%</a:t>
            </a:r>
            <a:r>
              <a:rPr lang="zh-CN" altLang="en-US" sz="2400" dirty="0"/>
              <a:t>， </a:t>
            </a:r>
          </a:p>
          <a:p>
            <a:pPr marL="838200" lvl="1" indent="-381000" eaLnBrk="1" hangingPunct="1">
              <a:lnSpc>
                <a:spcPct val="110000"/>
              </a:lnSpc>
              <a:spcBef>
                <a:spcPts val="1200"/>
              </a:spcBef>
            </a:pPr>
            <a:r>
              <a:rPr lang="zh-CN" altLang="en-US" sz="2400" dirty="0">
                <a:latin typeface="黑体" pitchFamily="2" charset="-122"/>
                <a:ea typeface="黑体" pitchFamily="2" charset="-122"/>
              </a:rPr>
              <a:t>应用</a:t>
            </a:r>
            <a:r>
              <a:rPr lang="zh-CN" altLang="en-US" sz="2400" dirty="0"/>
              <a:t>：用以制作刃具、量具、模具</a:t>
            </a:r>
          </a:p>
          <a:p>
            <a:pPr marL="1257300" lvl="2" indent="-342900" eaLnBrk="1" hangingPunct="1">
              <a:lnSpc>
                <a:spcPct val="110000"/>
              </a:lnSpc>
              <a:spcBef>
                <a:spcPts val="1200"/>
              </a:spcBef>
              <a:buFont typeface="Wingdings" pitchFamily="2" charset="2"/>
              <a:buChar char="Ø"/>
            </a:pPr>
            <a:r>
              <a:rPr lang="en-US" dirty="0" err="1"/>
              <a:t>T7</a:t>
            </a:r>
            <a:r>
              <a:rPr lang="zh-CN" altLang="en-US" dirty="0"/>
              <a:t>，</a:t>
            </a:r>
            <a:r>
              <a:rPr lang="en-US" dirty="0" err="1"/>
              <a:t>T8</a:t>
            </a:r>
            <a:r>
              <a:rPr lang="zh-CN" altLang="en-US" dirty="0"/>
              <a:t>，</a:t>
            </a:r>
            <a:r>
              <a:rPr lang="zh-CN" altLang="en-US" dirty="0">
                <a:solidFill>
                  <a:srgbClr val="0000FF"/>
                </a:solidFill>
              </a:rPr>
              <a:t>强度，韧性较高</a:t>
            </a:r>
            <a:r>
              <a:rPr lang="zh-CN" altLang="en-US" dirty="0"/>
              <a:t>，可制作冲头、凿子、榔头</a:t>
            </a:r>
          </a:p>
          <a:p>
            <a:pPr marL="1257300" lvl="2" indent="-342900" eaLnBrk="1" hangingPunct="1">
              <a:lnSpc>
                <a:spcPct val="110000"/>
              </a:lnSpc>
              <a:spcBef>
                <a:spcPts val="1200"/>
              </a:spcBef>
              <a:buFont typeface="Wingdings" pitchFamily="2" charset="2"/>
              <a:buChar char="Ø"/>
            </a:pPr>
            <a:r>
              <a:rPr lang="en-US" dirty="0" err="1"/>
              <a:t>T9</a:t>
            </a:r>
            <a:r>
              <a:rPr lang="zh-CN" altLang="en-US" dirty="0"/>
              <a:t>、</a:t>
            </a:r>
            <a:r>
              <a:rPr lang="en-US" dirty="0" err="1"/>
              <a:t>T10</a:t>
            </a:r>
            <a:r>
              <a:rPr lang="zh-CN" altLang="en-US" dirty="0"/>
              <a:t>、</a:t>
            </a:r>
            <a:r>
              <a:rPr lang="en-US" dirty="0" err="1"/>
              <a:t>T11</a:t>
            </a:r>
            <a:r>
              <a:rPr lang="zh-CN" altLang="en-US" dirty="0"/>
              <a:t>，</a:t>
            </a:r>
            <a:r>
              <a:rPr lang="zh-CN" altLang="en-US" dirty="0">
                <a:solidFill>
                  <a:srgbClr val="0000FF"/>
                </a:solidFill>
              </a:rPr>
              <a:t>强度，韧性适中</a:t>
            </a:r>
            <a:r>
              <a:rPr lang="zh-CN" altLang="en-US" dirty="0"/>
              <a:t>，可制作钻头、刨刀、丝锥、手锯及冷作模具。</a:t>
            </a:r>
          </a:p>
          <a:p>
            <a:pPr marL="1257300" lvl="2" indent="-342900" eaLnBrk="1" hangingPunct="1">
              <a:lnSpc>
                <a:spcPct val="110000"/>
              </a:lnSpc>
              <a:spcBef>
                <a:spcPts val="1200"/>
              </a:spcBef>
              <a:buFont typeface="Wingdings" pitchFamily="2" charset="2"/>
              <a:buChar char="Ø"/>
            </a:pPr>
            <a:r>
              <a:rPr lang="en-US" dirty="0" err="1"/>
              <a:t>T12</a:t>
            </a:r>
            <a:r>
              <a:rPr lang="zh-CN" altLang="en-US" dirty="0"/>
              <a:t>，</a:t>
            </a:r>
            <a:r>
              <a:rPr lang="en-US" dirty="0" err="1"/>
              <a:t>T13</a:t>
            </a:r>
            <a:r>
              <a:rPr lang="zh-CN" altLang="en-US" dirty="0"/>
              <a:t>， </a:t>
            </a:r>
            <a:r>
              <a:rPr lang="zh-CN" altLang="en-US" dirty="0">
                <a:solidFill>
                  <a:srgbClr val="0000FF"/>
                </a:solidFill>
              </a:rPr>
              <a:t>硬度很高，韧性低</a:t>
            </a:r>
            <a:r>
              <a:rPr lang="zh-CN" altLang="en-US" dirty="0"/>
              <a:t>，可制作锉刀、刮刀、量规</a:t>
            </a:r>
            <a:r>
              <a:rPr lang="zh-CN" altLang="en-US" dirty="0" smtClean="0"/>
              <a:t>。</a:t>
            </a:r>
            <a:endParaRPr lang="zh-CN" altLang="en-US" dirty="0"/>
          </a:p>
        </p:txBody>
      </p:sp>
      <p:cxnSp>
        <p:nvCxnSpPr>
          <p:cNvPr id="3" name="直接箭头连接符 2"/>
          <p:cNvCxnSpPr/>
          <p:nvPr/>
        </p:nvCxnSpPr>
        <p:spPr bwMode="auto">
          <a:xfrm>
            <a:off x="1259632" y="2276872"/>
            <a:ext cx="14514" cy="2232248"/>
          </a:xfrm>
          <a:prstGeom prst="straightConnector1">
            <a:avLst/>
          </a:prstGeom>
          <a:solidFill>
            <a:schemeClr val="accent1"/>
          </a:solidFill>
          <a:ln w="28575" cap="flat" cmpd="sng" algn="ctr">
            <a:solidFill>
              <a:srgbClr val="C00000"/>
            </a:solidFill>
            <a:prstDash val="solid"/>
            <a:round/>
            <a:headEnd type="none" w="med" len="med"/>
            <a:tailEnd type="arrow"/>
          </a:ln>
          <a:effectLst/>
        </p:spPr>
      </p:cxnSp>
      <p:sp>
        <p:nvSpPr>
          <p:cNvPr id="4" name="TextBox 3"/>
          <p:cNvSpPr txBox="1"/>
          <p:nvPr/>
        </p:nvSpPr>
        <p:spPr>
          <a:xfrm>
            <a:off x="611560" y="4581128"/>
            <a:ext cx="1152128" cy="1200329"/>
          </a:xfrm>
          <a:prstGeom prst="rect">
            <a:avLst/>
          </a:prstGeom>
          <a:solidFill>
            <a:schemeClr val="accent6">
              <a:lumMod val="10000"/>
              <a:lumOff val="90000"/>
            </a:schemeClr>
          </a:solidFill>
          <a:ln w="19050">
            <a:solidFill>
              <a:srgbClr val="C00000"/>
            </a:solidFill>
          </a:ln>
        </p:spPr>
        <p:txBody>
          <a:bodyPr wrap="square" rtlCol="0">
            <a:spAutoFit/>
          </a:bodyPr>
          <a:lstStyle/>
          <a:p>
            <a:r>
              <a:rPr lang="en-US" altLang="zh-CN" sz="2400" b="1" dirty="0" smtClean="0">
                <a:solidFill>
                  <a:srgbClr val="0000FF"/>
                </a:solidFill>
                <a:latin typeface="黑体" pitchFamily="2" charset="-122"/>
                <a:ea typeface="黑体" pitchFamily="2" charset="-122"/>
              </a:rPr>
              <a:t>C%</a:t>
            </a:r>
            <a:r>
              <a:rPr lang="zh-CN" altLang="en-US" sz="2400" b="1" dirty="0" smtClean="0">
                <a:solidFill>
                  <a:srgbClr val="0000FF"/>
                </a:solidFill>
                <a:latin typeface="黑体" pitchFamily="2" charset="-122"/>
                <a:ea typeface="黑体" pitchFamily="2" charset="-122"/>
              </a:rPr>
              <a:t>↑</a:t>
            </a:r>
            <a:endParaRPr lang="en-US" altLang="zh-CN" sz="2400" b="1" dirty="0" smtClean="0">
              <a:solidFill>
                <a:srgbClr val="0000FF"/>
              </a:solidFill>
              <a:latin typeface="黑体" pitchFamily="2" charset="-122"/>
              <a:ea typeface="黑体" pitchFamily="2" charset="-122"/>
            </a:endParaRPr>
          </a:p>
          <a:p>
            <a:r>
              <a:rPr lang="zh-CN" altLang="en-US" sz="2400" b="1" dirty="0" smtClean="0">
                <a:solidFill>
                  <a:srgbClr val="0000FF"/>
                </a:solidFill>
                <a:latin typeface="黑体" pitchFamily="2" charset="-122"/>
                <a:ea typeface="黑体" pitchFamily="2" charset="-122"/>
              </a:rPr>
              <a:t>硬度↑</a:t>
            </a:r>
            <a:endParaRPr lang="en-US" altLang="zh-CN" sz="2400" b="1" dirty="0" smtClean="0">
              <a:solidFill>
                <a:srgbClr val="0000FF"/>
              </a:solidFill>
              <a:latin typeface="黑体" pitchFamily="2" charset="-122"/>
              <a:ea typeface="黑体" pitchFamily="2" charset="-122"/>
            </a:endParaRPr>
          </a:p>
          <a:p>
            <a:r>
              <a:rPr lang="zh-CN" altLang="en-US" sz="2400" b="1" dirty="0" smtClean="0">
                <a:solidFill>
                  <a:srgbClr val="0000FF"/>
                </a:solidFill>
                <a:latin typeface="黑体" pitchFamily="2" charset="-122"/>
                <a:ea typeface="黑体" pitchFamily="2" charset="-122"/>
              </a:rPr>
              <a:t>韧性↓</a:t>
            </a:r>
            <a:endParaRPr lang="zh-CN" altLang="en-US" sz="2400" b="1" dirty="0">
              <a:solidFill>
                <a:srgbClr val="0000FF"/>
              </a:solidFill>
              <a:latin typeface="黑体" pitchFamily="2" charset="-122"/>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p:cNvSpPr>
            <a:spLocks noGrp="1" noRot="1" noChangeArrowheads="1"/>
          </p:cNvSpPr>
          <p:nvPr>
            <p:ph type="body" idx="4294967295"/>
          </p:nvPr>
        </p:nvSpPr>
        <p:spPr>
          <a:xfrm>
            <a:off x="301625" y="404664"/>
            <a:ext cx="8540750" cy="5975796"/>
          </a:xfrm>
          <a:ln/>
        </p:spPr>
        <p:txBody>
          <a:bodyPr/>
          <a:lstStyle/>
          <a:p>
            <a:pPr marL="609600" indent="-609600" eaLnBrk="1" hangingPunct="1">
              <a:lnSpc>
                <a:spcPct val="120000"/>
              </a:lnSpc>
              <a:spcBef>
                <a:spcPts val="1200"/>
              </a:spcBef>
              <a:buNone/>
            </a:pPr>
            <a:r>
              <a:rPr lang="en-US" altLang="zh-CN" sz="2800" dirty="0" smtClean="0">
                <a:solidFill>
                  <a:srgbClr val="0000CC"/>
                </a:solidFill>
              </a:rPr>
              <a:t>2. </a:t>
            </a:r>
            <a:r>
              <a:rPr lang="zh-CN" altLang="en-US" sz="2800" dirty="0" smtClean="0">
                <a:solidFill>
                  <a:srgbClr val="0000CC"/>
                </a:solidFill>
              </a:rPr>
              <a:t>合金</a:t>
            </a:r>
            <a:r>
              <a:rPr lang="zh-CN" altLang="en-US" sz="2800" dirty="0">
                <a:solidFill>
                  <a:srgbClr val="0000CC"/>
                </a:solidFill>
              </a:rPr>
              <a:t>刃具钢 </a:t>
            </a:r>
          </a:p>
          <a:p>
            <a:pPr marL="990600" lvl="1" indent="-533400" eaLnBrk="1" hangingPunct="1">
              <a:lnSpc>
                <a:spcPct val="120000"/>
              </a:lnSpc>
              <a:spcBef>
                <a:spcPts val="1200"/>
              </a:spcBef>
            </a:pPr>
            <a:r>
              <a:rPr lang="zh-CN" altLang="en-US" sz="2400" dirty="0">
                <a:latin typeface="黑体" pitchFamily="2" charset="-122"/>
                <a:ea typeface="黑体" pitchFamily="2" charset="-122"/>
              </a:rPr>
              <a:t>性能特点 </a:t>
            </a:r>
          </a:p>
          <a:p>
            <a:pPr marL="1371600" lvl="2" indent="-457200" eaLnBrk="1" hangingPunct="1">
              <a:lnSpc>
                <a:spcPct val="120000"/>
              </a:lnSpc>
              <a:spcBef>
                <a:spcPts val="1200"/>
              </a:spcBef>
              <a:buFont typeface="Wingdings" pitchFamily="2" charset="2"/>
              <a:buNone/>
            </a:pPr>
            <a:r>
              <a:rPr lang="zh-CN" altLang="en-US" dirty="0"/>
              <a:t>①高硬度</a:t>
            </a:r>
            <a:r>
              <a:rPr lang="en-US" dirty="0"/>
              <a:t>:</a:t>
            </a:r>
            <a:r>
              <a:rPr lang="en-US" dirty="0" err="1"/>
              <a:t>HRC</a:t>
            </a:r>
            <a:r>
              <a:rPr lang="zh-CN" altLang="en-US" dirty="0"/>
              <a:t>＞</a:t>
            </a:r>
            <a:r>
              <a:rPr lang="en-US" dirty="0"/>
              <a:t>60        </a:t>
            </a:r>
            <a:r>
              <a:rPr lang="en-US" dirty="0" smtClean="0"/>
              <a:t>    </a:t>
            </a:r>
            <a:r>
              <a:rPr lang="en-US" dirty="0"/>
              <a:t>②</a:t>
            </a:r>
            <a:r>
              <a:rPr lang="zh-CN" altLang="en-US" dirty="0"/>
              <a:t>高耐磨性</a:t>
            </a:r>
          </a:p>
          <a:p>
            <a:pPr marL="1371600" lvl="2" indent="-457200" eaLnBrk="1" hangingPunct="1">
              <a:lnSpc>
                <a:spcPct val="120000"/>
              </a:lnSpc>
              <a:spcBef>
                <a:spcPts val="1200"/>
              </a:spcBef>
              <a:buFont typeface="Wingdings" pitchFamily="2" charset="2"/>
              <a:buNone/>
            </a:pPr>
            <a:r>
              <a:rPr lang="zh-CN" altLang="en-US" dirty="0"/>
              <a:t>③</a:t>
            </a:r>
            <a:r>
              <a:rPr lang="zh-CN" altLang="en-US" dirty="0">
                <a:solidFill>
                  <a:srgbClr val="0000FF"/>
                </a:solidFill>
              </a:rPr>
              <a:t>高热</a:t>
            </a:r>
            <a:r>
              <a:rPr lang="zh-CN" altLang="en-US" dirty="0" smtClean="0">
                <a:solidFill>
                  <a:srgbClr val="0000FF"/>
                </a:solidFill>
              </a:rPr>
              <a:t>硬性</a:t>
            </a:r>
            <a:r>
              <a:rPr lang="en-US" altLang="zh-CN" dirty="0" smtClean="0">
                <a:solidFill>
                  <a:srgbClr val="0000FF"/>
                </a:solidFill>
              </a:rPr>
              <a:t>/</a:t>
            </a:r>
            <a:r>
              <a:rPr lang="zh-CN" altLang="en-US" dirty="0" smtClean="0">
                <a:solidFill>
                  <a:srgbClr val="C00000"/>
                </a:solidFill>
              </a:rPr>
              <a:t>红硬性           </a:t>
            </a:r>
            <a:r>
              <a:rPr lang="zh-CN" altLang="en-US" dirty="0" smtClean="0"/>
              <a:t>④</a:t>
            </a:r>
            <a:r>
              <a:rPr lang="zh-CN" altLang="en-US" dirty="0"/>
              <a:t>足够塑性和韧性 </a:t>
            </a:r>
          </a:p>
          <a:p>
            <a:pPr marL="990600" lvl="1" indent="-533400" eaLnBrk="1" hangingPunct="1">
              <a:lnSpc>
                <a:spcPct val="120000"/>
              </a:lnSpc>
              <a:spcBef>
                <a:spcPts val="1200"/>
              </a:spcBef>
            </a:pPr>
            <a:r>
              <a:rPr lang="zh-CN" altLang="en-US" sz="2400" dirty="0">
                <a:latin typeface="黑体" pitchFamily="2" charset="-122"/>
                <a:ea typeface="黑体" pitchFamily="2" charset="-122"/>
              </a:rPr>
              <a:t>成分特点与合金化原则： </a:t>
            </a:r>
          </a:p>
          <a:p>
            <a:pPr marL="1371600" lvl="2" indent="-457200" eaLnBrk="1" hangingPunct="1">
              <a:lnSpc>
                <a:spcPct val="120000"/>
              </a:lnSpc>
              <a:spcBef>
                <a:spcPts val="1200"/>
              </a:spcBef>
              <a:buNone/>
            </a:pPr>
            <a:r>
              <a:rPr lang="zh-CN" altLang="en-US" dirty="0" smtClean="0">
                <a:solidFill>
                  <a:srgbClr val="C00000"/>
                </a:solidFill>
              </a:rPr>
              <a:t>（</a:t>
            </a:r>
            <a:r>
              <a:rPr lang="en-US" altLang="zh-CN" dirty="0" smtClean="0">
                <a:solidFill>
                  <a:srgbClr val="C00000"/>
                </a:solidFill>
              </a:rPr>
              <a:t>1</a:t>
            </a:r>
            <a:r>
              <a:rPr lang="zh-CN" altLang="en-US" dirty="0" smtClean="0">
                <a:solidFill>
                  <a:srgbClr val="C00000"/>
                </a:solidFill>
              </a:rPr>
              <a:t>）低</a:t>
            </a:r>
            <a:r>
              <a:rPr lang="zh-CN" altLang="en-US" dirty="0">
                <a:solidFill>
                  <a:srgbClr val="C00000"/>
                </a:solidFill>
              </a:rPr>
              <a:t>合金刃具</a:t>
            </a:r>
            <a:r>
              <a:rPr lang="zh-CN" altLang="en-US" dirty="0" smtClean="0">
                <a:solidFill>
                  <a:srgbClr val="C00000"/>
                </a:solidFill>
              </a:rPr>
              <a:t>钢</a:t>
            </a:r>
            <a:r>
              <a:rPr lang="zh-CN" altLang="en-US" dirty="0" smtClean="0"/>
              <a:t>（</a:t>
            </a:r>
            <a:r>
              <a:rPr lang="en-US" altLang="zh-CN" dirty="0" smtClean="0">
                <a:solidFill>
                  <a:srgbClr val="0000FF"/>
                </a:solidFill>
              </a:rPr>
              <a:t>250-</a:t>
            </a:r>
            <a:r>
              <a:rPr lang="en-US" altLang="zh-CN" dirty="0" err="1" smtClean="0">
                <a:solidFill>
                  <a:srgbClr val="0000FF"/>
                </a:solidFill>
              </a:rPr>
              <a:t>300</a:t>
            </a:r>
            <a:r>
              <a:rPr lang="en-US" altLang="zh-CN" baseline="30000" dirty="0" err="1" smtClean="0">
                <a:solidFill>
                  <a:srgbClr val="0000FF"/>
                </a:solidFill>
              </a:rPr>
              <a:t>o</a:t>
            </a:r>
            <a:r>
              <a:rPr lang="en-US" altLang="zh-CN" dirty="0" err="1" smtClean="0">
                <a:solidFill>
                  <a:srgbClr val="0000FF"/>
                </a:solidFill>
              </a:rPr>
              <a:t>C</a:t>
            </a:r>
            <a:r>
              <a:rPr lang="zh-CN" altLang="en-US" dirty="0" smtClean="0"/>
              <a:t>）</a:t>
            </a:r>
            <a:endParaRPr lang="zh-CN" altLang="en-US" dirty="0"/>
          </a:p>
          <a:p>
            <a:pPr marL="1752600" lvl="3" indent="-381000" eaLnBrk="1" hangingPunct="1">
              <a:lnSpc>
                <a:spcPct val="120000"/>
              </a:lnSpc>
              <a:spcBef>
                <a:spcPts val="1200"/>
              </a:spcBef>
              <a:buFont typeface="Wingdings" pitchFamily="2" charset="2"/>
              <a:buNone/>
            </a:pPr>
            <a:r>
              <a:rPr lang="zh-CN" altLang="en-US" dirty="0"/>
              <a:t>①</a:t>
            </a:r>
            <a:r>
              <a:rPr lang="zh-CN" altLang="en-US" dirty="0">
                <a:solidFill>
                  <a:srgbClr val="0000FF"/>
                </a:solidFill>
              </a:rPr>
              <a:t>高</a:t>
            </a:r>
            <a:r>
              <a:rPr lang="en-US" dirty="0" err="1">
                <a:solidFill>
                  <a:srgbClr val="0000FF"/>
                </a:solidFill>
              </a:rPr>
              <a:t>C</a:t>
            </a:r>
            <a:r>
              <a:rPr lang="en-US" dirty="0" err="1"/>
              <a:t>:0.9</a:t>
            </a:r>
            <a:r>
              <a:rPr lang="en-US" dirty="0"/>
              <a:t> %</a:t>
            </a:r>
            <a:r>
              <a:rPr lang="zh-CN" altLang="en-US" dirty="0"/>
              <a:t>～</a:t>
            </a:r>
            <a:r>
              <a:rPr lang="en-US" dirty="0"/>
              <a:t>1.1 %            </a:t>
            </a:r>
            <a:endParaRPr lang="zh-CN" altLang="en-US" dirty="0"/>
          </a:p>
          <a:p>
            <a:pPr marL="1752600" lvl="3" indent="-381000" eaLnBrk="1" hangingPunct="1">
              <a:lnSpc>
                <a:spcPct val="120000"/>
              </a:lnSpc>
              <a:spcBef>
                <a:spcPts val="1200"/>
              </a:spcBef>
              <a:buFont typeface="Wingdings" pitchFamily="2" charset="2"/>
              <a:buNone/>
            </a:pPr>
            <a:r>
              <a:rPr lang="en-US" dirty="0"/>
              <a:t>②</a:t>
            </a:r>
            <a:r>
              <a:rPr lang="zh-CN" altLang="en-US" dirty="0"/>
              <a:t>加入</a:t>
            </a:r>
            <a:r>
              <a:rPr lang="en-US" dirty="0" err="1"/>
              <a:t>Cr,Mn,Si</a:t>
            </a:r>
            <a:r>
              <a:rPr lang="zh-CN" altLang="en-US" dirty="0">
                <a:solidFill>
                  <a:srgbClr val="0000FF"/>
                </a:solidFill>
              </a:rPr>
              <a:t>提高淬透性</a:t>
            </a:r>
            <a:r>
              <a:rPr lang="zh-CN" altLang="en-US" dirty="0"/>
              <a:t>，</a:t>
            </a:r>
            <a:r>
              <a:rPr lang="en-US" dirty="0"/>
              <a:t>Si</a:t>
            </a:r>
            <a:r>
              <a:rPr lang="zh-CN" altLang="en-US" dirty="0">
                <a:solidFill>
                  <a:srgbClr val="0000FF"/>
                </a:solidFill>
              </a:rPr>
              <a:t>提高回火稳定性 </a:t>
            </a:r>
          </a:p>
          <a:p>
            <a:pPr marL="1752600" lvl="3" indent="-381000" eaLnBrk="1" hangingPunct="1">
              <a:lnSpc>
                <a:spcPct val="120000"/>
              </a:lnSpc>
              <a:spcBef>
                <a:spcPts val="1200"/>
              </a:spcBef>
              <a:buFont typeface="Wingdings" pitchFamily="2" charset="2"/>
              <a:buNone/>
            </a:pPr>
            <a:r>
              <a:rPr lang="zh-CN" altLang="en-US" dirty="0"/>
              <a:t>③加入</a:t>
            </a:r>
            <a:r>
              <a:rPr lang="en-US" dirty="0" err="1"/>
              <a:t>W,V</a:t>
            </a:r>
            <a:r>
              <a:rPr lang="zh-CN" altLang="en-US" dirty="0"/>
              <a:t>提高硬度、耐磨性，细化晶粒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9394">
                                            <p:txEl>
                                              <p:pRg st="4" end="4"/>
                                            </p:txEl>
                                          </p:spTgt>
                                        </p:tgtEl>
                                        <p:attrNameLst>
                                          <p:attrName>style.visibility</p:attrName>
                                        </p:attrNameLst>
                                      </p:cBhvr>
                                      <p:to>
                                        <p:strVal val="visible"/>
                                      </p:to>
                                    </p:set>
                                    <p:animEffect transition="in" filter="blinds(horizontal)">
                                      <p:cBhvr>
                                        <p:cTn id="7" dur="500"/>
                                        <p:tgtEl>
                                          <p:spTgt spid="59394">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9394">
                                            <p:txEl>
                                              <p:pRg st="5" end="5"/>
                                            </p:txEl>
                                          </p:spTgt>
                                        </p:tgtEl>
                                        <p:attrNameLst>
                                          <p:attrName>style.visibility</p:attrName>
                                        </p:attrNameLst>
                                      </p:cBhvr>
                                      <p:to>
                                        <p:strVal val="visible"/>
                                      </p:to>
                                    </p:set>
                                    <p:animEffect transition="in" filter="blinds(horizontal)">
                                      <p:cBhvr>
                                        <p:cTn id="10" dur="500"/>
                                        <p:tgtEl>
                                          <p:spTgt spid="59394">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59394">
                                            <p:txEl>
                                              <p:pRg st="6" end="6"/>
                                            </p:txEl>
                                          </p:spTgt>
                                        </p:tgtEl>
                                        <p:attrNameLst>
                                          <p:attrName>style.visibility</p:attrName>
                                        </p:attrNameLst>
                                      </p:cBhvr>
                                      <p:to>
                                        <p:strVal val="visible"/>
                                      </p:to>
                                    </p:set>
                                    <p:animEffect transition="in" filter="blinds(horizontal)">
                                      <p:cBhvr>
                                        <p:cTn id="15" dur="500"/>
                                        <p:tgtEl>
                                          <p:spTgt spid="59394">
                                            <p:txEl>
                                              <p:pRg st="6" end="6"/>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59394">
                                            <p:txEl>
                                              <p:pRg st="7" end="7"/>
                                            </p:txEl>
                                          </p:spTgt>
                                        </p:tgtEl>
                                        <p:attrNameLst>
                                          <p:attrName>style.visibility</p:attrName>
                                        </p:attrNameLst>
                                      </p:cBhvr>
                                      <p:to>
                                        <p:strVal val="visible"/>
                                      </p:to>
                                    </p:set>
                                    <p:animEffect transition="in" filter="blinds(horizontal)">
                                      <p:cBhvr>
                                        <p:cTn id="18" dur="500"/>
                                        <p:tgtEl>
                                          <p:spTgt spid="59394">
                                            <p:txEl>
                                              <p:pRg st="7" end="7"/>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59394">
                                            <p:txEl>
                                              <p:pRg st="8" end="8"/>
                                            </p:txEl>
                                          </p:spTgt>
                                        </p:tgtEl>
                                        <p:attrNameLst>
                                          <p:attrName>style.visibility</p:attrName>
                                        </p:attrNameLst>
                                      </p:cBhvr>
                                      <p:to>
                                        <p:strVal val="visible"/>
                                      </p:to>
                                    </p:set>
                                    <p:animEffect transition="in" filter="blinds(horizontal)">
                                      <p:cBhvr>
                                        <p:cTn id="21" dur="500"/>
                                        <p:tgtEl>
                                          <p:spTgt spid="5939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p:cNvSpPr>
            <a:spLocks noGrp="1" noRot="1" noChangeArrowheads="1"/>
          </p:cNvSpPr>
          <p:nvPr>
            <p:ph type="body" idx="4294967295"/>
          </p:nvPr>
        </p:nvSpPr>
        <p:spPr>
          <a:xfrm>
            <a:off x="301625" y="404664"/>
            <a:ext cx="8540750" cy="5975796"/>
          </a:xfrm>
          <a:ln/>
        </p:spPr>
        <p:txBody>
          <a:bodyPr/>
          <a:lstStyle/>
          <a:p>
            <a:pPr marL="609600" indent="-609600" eaLnBrk="1" hangingPunct="1">
              <a:lnSpc>
                <a:spcPct val="120000"/>
              </a:lnSpc>
              <a:spcBef>
                <a:spcPts val="600"/>
              </a:spcBef>
              <a:buNone/>
            </a:pPr>
            <a:r>
              <a:rPr lang="en-US" altLang="zh-CN" sz="2800" dirty="0" smtClean="0">
                <a:solidFill>
                  <a:srgbClr val="0000CC"/>
                </a:solidFill>
              </a:rPr>
              <a:t>2. </a:t>
            </a:r>
            <a:r>
              <a:rPr lang="zh-CN" altLang="en-US" sz="2800" dirty="0" smtClean="0">
                <a:solidFill>
                  <a:srgbClr val="0000CC"/>
                </a:solidFill>
              </a:rPr>
              <a:t>合金</a:t>
            </a:r>
            <a:r>
              <a:rPr lang="zh-CN" altLang="en-US" sz="2800" dirty="0">
                <a:solidFill>
                  <a:srgbClr val="0000CC"/>
                </a:solidFill>
              </a:rPr>
              <a:t>刃具钢 </a:t>
            </a:r>
          </a:p>
          <a:p>
            <a:pPr marL="990600" lvl="1" indent="-533400" eaLnBrk="1" hangingPunct="1">
              <a:lnSpc>
                <a:spcPct val="120000"/>
              </a:lnSpc>
              <a:spcBef>
                <a:spcPts val="600"/>
              </a:spcBef>
            </a:pPr>
            <a:r>
              <a:rPr lang="zh-CN" altLang="en-US" sz="2400" dirty="0">
                <a:latin typeface="黑体" pitchFamily="2" charset="-122"/>
                <a:ea typeface="黑体" pitchFamily="2" charset="-122"/>
              </a:rPr>
              <a:t>性能特点 </a:t>
            </a:r>
          </a:p>
          <a:p>
            <a:pPr marL="1371600" lvl="2" indent="-457200" eaLnBrk="1" hangingPunct="1">
              <a:lnSpc>
                <a:spcPct val="120000"/>
              </a:lnSpc>
              <a:spcBef>
                <a:spcPts val="600"/>
              </a:spcBef>
              <a:buFont typeface="Wingdings" pitchFamily="2" charset="2"/>
              <a:buNone/>
            </a:pPr>
            <a:r>
              <a:rPr lang="zh-CN" altLang="en-US" dirty="0"/>
              <a:t>①高硬度</a:t>
            </a:r>
            <a:r>
              <a:rPr lang="en-US" dirty="0"/>
              <a:t>:</a:t>
            </a:r>
            <a:r>
              <a:rPr lang="en-US" dirty="0" err="1"/>
              <a:t>HRC</a:t>
            </a:r>
            <a:r>
              <a:rPr lang="zh-CN" altLang="en-US" dirty="0"/>
              <a:t>＞</a:t>
            </a:r>
            <a:r>
              <a:rPr lang="en-US" dirty="0"/>
              <a:t>60        </a:t>
            </a:r>
            <a:r>
              <a:rPr lang="en-US" dirty="0" smtClean="0"/>
              <a:t>    </a:t>
            </a:r>
            <a:r>
              <a:rPr lang="en-US" dirty="0"/>
              <a:t>②</a:t>
            </a:r>
            <a:r>
              <a:rPr lang="zh-CN" altLang="en-US" dirty="0"/>
              <a:t>高耐磨性</a:t>
            </a:r>
          </a:p>
          <a:p>
            <a:pPr marL="1371600" lvl="2" indent="-457200" eaLnBrk="1" hangingPunct="1">
              <a:lnSpc>
                <a:spcPct val="120000"/>
              </a:lnSpc>
              <a:spcBef>
                <a:spcPts val="600"/>
              </a:spcBef>
              <a:buFont typeface="Wingdings" pitchFamily="2" charset="2"/>
              <a:buNone/>
            </a:pPr>
            <a:r>
              <a:rPr lang="zh-CN" altLang="en-US" dirty="0"/>
              <a:t>③</a:t>
            </a:r>
            <a:r>
              <a:rPr lang="zh-CN" altLang="en-US" dirty="0">
                <a:solidFill>
                  <a:srgbClr val="0000FF"/>
                </a:solidFill>
              </a:rPr>
              <a:t>高热</a:t>
            </a:r>
            <a:r>
              <a:rPr lang="zh-CN" altLang="en-US" dirty="0" smtClean="0">
                <a:solidFill>
                  <a:srgbClr val="0000FF"/>
                </a:solidFill>
              </a:rPr>
              <a:t>硬性</a:t>
            </a:r>
            <a:r>
              <a:rPr lang="en-US" altLang="zh-CN" dirty="0" smtClean="0">
                <a:solidFill>
                  <a:srgbClr val="0000FF"/>
                </a:solidFill>
              </a:rPr>
              <a:t>/</a:t>
            </a:r>
            <a:r>
              <a:rPr lang="zh-CN" altLang="en-US" dirty="0" smtClean="0">
                <a:solidFill>
                  <a:srgbClr val="C00000"/>
                </a:solidFill>
              </a:rPr>
              <a:t>红硬性           </a:t>
            </a:r>
            <a:r>
              <a:rPr lang="zh-CN" altLang="en-US" dirty="0" smtClean="0"/>
              <a:t>④</a:t>
            </a:r>
            <a:r>
              <a:rPr lang="zh-CN" altLang="en-US" dirty="0"/>
              <a:t>足够塑性和韧性 </a:t>
            </a:r>
          </a:p>
          <a:p>
            <a:pPr marL="990600" lvl="1" indent="-533400" eaLnBrk="1" hangingPunct="1">
              <a:lnSpc>
                <a:spcPct val="120000"/>
              </a:lnSpc>
              <a:spcBef>
                <a:spcPts val="600"/>
              </a:spcBef>
            </a:pPr>
            <a:r>
              <a:rPr lang="zh-CN" altLang="en-US" sz="2400" dirty="0">
                <a:latin typeface="黑体" pitchFamily="2" charset="-122"/>
                <a:ea typeface="黑体" pitchFamily="2" charset="-122"/>
              </a:rPr>
              <a:t>成分特点与合金化原则： </a:t>
            </a:r>
          </a:p>
          <a:p>
            <a:pPr marL="1371600" lvl="2" indent="-457200" eaLnBrk="1" hangingPunct="1">
              <a:lnSpc>
                <a:spcPct val="120000"/>
              </a:lnSpc>
              <a:spcBef>
                <a:spcPts val="600"/>
              </a:spcBef>
              <a:buNone/>
            </a:pPr>
            <a:r>
              <a:rPr lang="zh-CN" altLang="en-US" dirty="0" smtClean="0">
                <a:solidFill>
                  <a:srgbClr val="C00000"/>
                </a:solidFill>
              </a:rPr>
              <a:t>（</a:t>
            </a:r>
            <a:r>
              <a:rPr lang="en-US" altLang="zh-CN" dirty="0" smtClean="0">
                <a:solidFill>
                  <a:srgbClr val="C00000"/>
                </a:solidFill>
              </a:rPr>
              <a:t>2</a:t>
            </a:r>
            <a:r>
              <a:rPr lang="zh-CN" altLang="en-US" dirty="0" smtClean="0">
                <a:solidFill>
                  <a:srgbClr val="C00000"/>
                </a:solidFill>
              </a:rPr>
              <a:t>）高速钢</a:t>
            </a:r>
            <a:r>
              <a:rPr lang="zh-CN" altLang="en-US" dirty="0" smtClean="0"/>
              <a:t>（</a:t>
            </a:r>
            <a:r>
              <a:rPr lang="zh-CN" altLang="en-US" dirty="0" smtClean="0">
                <a:solidFill>
                  <a:srgbClr val="0000FF"/>
                </a:solidFill>
              </a:rPr>
              <a:t>≤ </a:t>
            </a:r>
            <a:r>
              <a:rPr lang="en-US" altLang="zh-CN" dirty="0" err="1" smtClean="0">
                <a:solidFill>
                  <a:srgbClr val="0000FF"/>
                </a:solidFill>
              </a:rPr>
              <a:t>600</a:t>
            </a:r>
            <a:r>
              <a:rPr lang="en-US" altLang="zh-CN" baseline="30000" dirty="0" err="1" smtClean="0">
                <a:solidFill>
                  <a:srgbClr val="0000FF"/>
                </a:solidFill>
              </a:rPr>
              <a:t>o</a:t>
            </a:r>
            <a:r>
              <a:rPr lang="en-US" altLang="zh-CN" dirty="0" err="1" smtClean="0">
                <a:solidFill>
                  <a:srgbClr val="0000FF"/>
                </a:solidFill>
              </a:rPr>
              <a:t>C</a:t>
            </a:r>
            <a:r>
              <a:rPr lang="zh-CN" altLang="en-US" dirty="0" smtClean="0"/>
              <a:t>）</a:t>
            </a:r>
          </a:p>
          <a:p>
            <a:pPr marL="1752600" lvl="3" indent="-381000" eaLnBrk="1" hangingPunct="1">
              <a:lnSpc>
                <a:spcPct val="120000"/>
              </a:lnSpc>
              <a:spcBef>
                <a:spcPts val="600"/>
              </a:spcBef>
              <a:buFont typeface="Wingdings" pitchFamily="2" charset="2"/>
              <a:buNone/>
            </a:pPr>
            <a:r>
              <a:rPr lang="zh-CN" altLang="en-US" dirty="0" smtClean="0"/>
              <a:t>①</a:t>
            </a:r>
            <a:r>
              <a:rPr lang="zh-CN" altLang="en-US" dirty="0" smtClean="0">
                <a:solidFill>
                  <a:srgbClr val="0000FF"/>
                </a:solidFill>
              </a:rPr>
              <a:t>高</a:t>
            </a:r>
            <a:r>
              <a:rPr lang="en-US" dirty="0" err="1" smtClean="0">
                <a:solidFill>
                  <a:srgbClr val="0000FF"/>
                </a:solidFill>
              </a:rPr>
              <a:t>C</a:t>
            </a:r>
            <a:r>
              <a:rPr lang="en-US" dirty="0" err="1" smtClean="0"/>
              <a:t>:0.7</a:t>
            </a:r>
            <a:r>
              <a:rPr lang="en-US" dirty="0" smtClean="0"/>
              <a:t> %</a:t>
            </a:r>
            <a:r>
              <a:rPr lang="zh-CN" altLang="en-US" dirty="0" smtClean="0"/>
              <a:t>～</a:t>
            </a:r>
            <a:r>
              <a:rPr lang="en-US" dirty="0" smtClean="0"/>
              <a:t>1.5% </a:t>
            </a:r>
            <a:endParaRPr lang="zh-CN" altLang="en-US" dirty="0" smtClean="0"/>
          </a:p>
          <a:p>
            <a:pPr marL="1752600" lvl="3" indent="-381000" eaLnBrk="1" hangingPunct="1">
              <a:lnSpc>
                <a:spcPct val="120000"/>
              </a:lnSpc>
              <a:spcBef>
                <a:spcPts val="600"/>
              </a:spcBef>
              <a:buFont typeface="Wingdings" pitchFamily="2" charset="2"/>
              <a:buNone/>
            </a:pPr>
            <a:r>
              <a:rPr lang="en-US" dirty="0" smtClean="0"/>
              <a:t>②</a:t>
            </a:r>
            <a:r>
              <a:rPr lang="zh-CN" altLang="en-US" dirty="0" smtClean="0"/>
              <a:t>加入</a:t>
            </a:r>
            <a:r>
              <a:rPr lang="en-US" dirty="0" smtClean="0"/>
              <a:t>Cr</a:t>
            </a:r>
            <a:r>
              <a:rPr lang="zh-CN" altLang="en-US" dirty="0" smtClean="0"/>
              <a:t>（</a:t>
            </a:r>
            <a:r>
              <a:rPr lang="en-US" dirty="0" smtClean="0"/>
              <a:t>4</a:t>
            </a:r>
            <a:r>
              <a:rPr lang="zh-CN" altLang="en-US" dirty="0" smtClean="0"/>
              <a:t>％）</a:t>
            </a:r>
            <a:r>
              <a:rPr lang="zh-CN" altLang="en-US" dirty="0" smtClean="0">
                <a:solidFill>
                  <a:srgbClr val="0000FF"/>
                </a:solidFill>
              </a:rPr>
              <a:t>提高淬透性</a:t>
            </a:r>
          </a:p>
          <a:p>
            <a:pPr marL="1752600" lvl="3" indent="-381000" eaLnBrk="1" hangingPunct="1">
              <a:lnSpc>
                <a:spcPct val="120000"/>
              </a:lnSpc>
              <a:spcBef>
                <a:spcPts val="600"/>
              </a:spcBef>
              <a:buFont typeface="Wingdings" pitchFamily="2" charset="2"/>
              <a:buNone/>
            </a:pPr>
            <a:r>
              <a:rPr lang="zh-CN" altLang="en-US" dirty="0" smtClean="0"/>
              <a:t>③</a:t>
            </a:r>
            <a:r>
              <a:rPr lang="zh-CN" altLang="en-US" dirty="0" smtClean="0">
                <a:solidFill>
                  <a:srgbClr val="0000FF"/>
                </a:solidFill>
              </a:rPr>
              <a:t>加入</a:t>
            </a:r>
            <a:r>
              <a:rPr lang="en-US" dirty="0" err="1" smtClean="0">
                <a:solidFill>
                  <a:srgbClr val="0000FF"/>
                </a:solidFill>
              </a:rPr>
              <a:t>W,Mo</a:t>
            </a:r>
            <a:r>
              <a:rPr lang="zh-CN" altLang="en-US" dirty="0" smtClean="0">
                <a:solidFill>
                  <a:srgbClr val="0000FF"/>
                </a:solidFill>
              </a:rPr>
              <a:t>保证高的热硬性</a:t>
            </a:r>
            <a:r>
              <a:rPr lang="en-US" altLang="zh-CN" dirty="0" smtClean="0">
                <a:solidFill>
                  <a:srgbClr val="0000FF"/>
                </a:solidFill>
              </a:rPr>
              <a:t>——</a:t>
            </a:r>
            <a:r>
              <a:rPr lang="zh-CN" altLang="en-US" dirty="0" smtClean="0">
                <a:solidFill>
                  <a:srgbClr val="0000FF"/>
                </a:solidFill>
              </a:rPr>
              <a:t>二次硬化</a:t>
            </a:r>
          </a:p>
          <a:p>
            <a:pPr marL="1752600" lvl="3" indent="-381000" eaLnBrk="1" hangingPunct="1">
              <a:lnSpc>
                <a:spcPct val="120000"/>
              </a:lnSpc>
              <a:spcBef>
                <a:spcPts val="600"/>
              </a:spcBef>
              <a:buFont typeface="Wingdings" pitchFamily="2" charset="2"/>
              <a:buNone/>
            </a:pPr>
            <a:r>
              <a:rPr lang="zh-CN" altLang="en-US" dirty="0" smtClean="0"/>
              <a:t>④加入</a:t>
            </a:r>
            <a:r>
              <a:rPr lang="en-US" dirty="0" smtClean="0"/>
              <a:t>V</a:t>
            </a:r>
            <a:r>
              <a:rPr lang="zh-CN" altLang="en-US" dirty="0" smtClean="0"/>
              <a:t>提高耐磨性，</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9394">
                                            <p:txEl>
                                              <p:pRg st="4" end="4"/>
                                            </p:txEl>
                                          </p:spTgt>
                                        </p:tgtEl>
                                        <p:attrNameLst>
                                          <p:attrName>style.visibility</p:attrName>
                                        </p:attrNameLst>
                                      </p:cBhvr>
                                      <p:to>
                                        <p:strVal val="visible"/>
                                      </p:to>
                                    </p:set>
                                    <p:animEffect transition="in" filter="blinds(horizontal)">
                                      <p:cBhvr>
                                        <p:cTn id="7" dur="500"/>
                                        <p:tgtEl>
                                          <p:spTgt spid="59394">
                                            <p:txEl>
                                              <p:pRg st="4" end="4"/>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59394">
                                            <p:txEl>
                                              <p:pRg st="5" end="5"/>
                                            </p:txEl>
                                          </p:spTgt>
                                        </p:tgtEl>
                                        <p:attrNameLst>
                                          <p:attrName>style.visibility</p:attrName>
                                        </p:attrNameLst>
                                      </p:cBhvr>
                                      <p:to>
                                        <p:strVal val="visible"/>
                                      </p:to>
                                    </p:set>
                                    <p:animEffect transition="in" filter="blinds(horizontal)">
                                      <p:cBhvr>
                                        <p:cTn id="11" dur="500"/>
                                        <p:tgtEl>
                                          <p:spTgt spid="59394">
                                            <p:txEl>
                                              <p:pRg st="5" end="5"/>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59394">
                                            <p:txEl>
                                              <p:pRg st="6" end="6"/>
                                            </p:txEl>
                                          </p:spTgt>
                                        </p:tgtEl>
                                        <p:attrNameLst>
                                          <p:attrName>style.visibility</p:attrName>
                                        </p:attrNameLst>
                                      </p:cBhvr>
                                      <p:to>
                                        <p:strVal val="visible"/>
                                      </p:to>
                                    </p:set>
                                    <p:animEffect transition="in" filter="blinds(horizontal)">
                                      <p:cBhvr>
                                        <p:cTn id="16" dur="500"/>
                                        <p:tgtEl>
                                          <p:spTgt spid="59394">
                                            <p:txEl>
                                              <p:pRg st="6" end="6"/>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59394">
                                            <p:txEl>
                                              <p:pRg st="7" end="7"/>
                                            </p:txEl>
                                          </p:spTgt>
                                        </p:tgtEl>
                                        <p:attrNameLst>
                                          <p:attrName>style.visibility</p:attrName>
                                        </p:attrNameLst>
                                      </p:cBhvr>
                                      <p:to>
                                        <p:strVal val="visible"/>
                                      </p:to>
                                    </p:set>
                                    <p:animEffect transition="in" filter="blinds(horizontal)">
                                      <p:cBhvr>
                                        <p:cTn id="19" dur="500"/>
                                        <p:tgtEl>
                                          <p:spTgt spid="59394">
                                            <p:txEl>
                                              <p:pRg st="7" end="7"/>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59394">
                                            <p:txEl>
                                              <p:pRg st="8" end="8"/>
                                            </p:txEl>
                                          </p:spTgt>
                                        </p:tgtEl>
                                        <p:attrNameLst>
                                          <p:attrName>style.visibility</p:attrName>
                                        </p:attrNameLst>
                                      </p:cBhvr>
                                      <p:to>
                                        <p:strVal val="visible"/>
                                      </p:to>
                                    </p:set>
                                    <p:animEffect transition="in" filter="blinds(horizontal)">
                                      <p:cBhvr>
                                        <p:cTn id="22" dur="500"/>
                                        <p:tgtEl>
                                          <p:spTgt spid="59394">
                                            <p:txEl>
                                              <p:pRg st="8" end="8"/>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59394">
                                            <p:txEl>
                                              <p:pRg st="9" end="9"/>
                                            </p:txEl>
                                          </p:spTgt>
                                        </p:tgtEl>
                                        <p:attrNameLst>
                                          <p:attrName>style.visibility</p:attrName>
                                        </p:attrNameLst>
                                      </p:cBhvr>
                                      <p:to>
                                        <p:strVal val="visible"/>
                                      </p:to>
                                    </p:set>
                                    <p:animEffect transition="in" filter="blinds(horizontal)">
                                      <p:cBhvr>
                                        <p:cTn id="25" dur="500"/>
                                        <p:tgtEl>
                                          <p:spTgt spid="59394">
                                            <p:txEl>
                                              <p:pRg st="9" end="9"/>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mph" presetSubtype="2" fill="hold" nodeType="clickEffect">
                                  <p:stCondLst>
                                    <p:cond delay="0"/>
                                  </p:stCondLst>
                                  <p:childTnLst>
                                    <p:animClr clrSpc="rgb">
                                      <p:cBhvr override="childStyle">
                                        <p:cTn id="29" dur="2000" fill="hold"/>
                                        <p:tgtEl>
                                          <p:spTgt spid="59394">
                                            <p:txEl>
                                              <p:pRg st="8" end="8"/>
                                            </p:txEl>
                                          </p:spTgt>
                                        </p:tgtEl>
                                        <p:attrNameLst>
                                          <p:attrName>style.color</p:attrName>
                                        </p:attrNameLst>
                                      </p:cBhvr>
                                      <p:to>
                                        <a:srgbClr val="CC0000"/>
                                      </p:to>
                                    </p:animClr>
                                  </p:childTnLst>
                                </p:cTn>
                              </p:par>
                              <p:par>
                                <p:cTn id="30" presetID="3" presetClass="emph" presetSubtype="2" fill="hold" nodeType="withEffect">
                                  <p:stCondLst>
                                    <p:cond delay="0"/>
                                  </p:stCondLst>
                                  <p:childTnLst>
                                    <p:animClr clrSpc="rgb">
                                      <p:cBhvr override="childStyle">
                                        <p:cTn id="31" dur="2000" fill="hold"/>
                                        <p:tgtEl>
                                          <p:spTgt spid="59394">
                                            <p:txEl>
                                              <p:pRg st="5" end="5"/>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3"/>
          <p:cNvSpPr>
            <a:spLocks noGrp="1" noRot="1" noChangeArrowheads="1"/>
          </p:cNvSpPr>
          <p:nvPr>
            <p:ph type="body" idx="4294967295"/>
          </p:nvPr>
        </p:nvSpPr>
        <p:spPr>
          <a:xfrm>
            <a:off x="323528" y="404664"/>
            <a:ext cx="6192688" cy="5975350"/>
          </a:xfrm>
          <a:ln/>
        </p:spPr>
        <p:txBody>
          <a:bodyPr/>
          <a:lstStyle/>
          <a:p>
            <a:pPr eaLnBrk="1" hangingPunct="1">
              <a:lnSpc>
                <a:spcPct val="120000"/>
              </a:lnSpc>
              <a:spcBef>
                <a:spcPts val="600"/>
              </a:spcBef>
              <a:buClr>
                <a:srgbClr val="0000CC"/>
              </a:buClr>
              <a:buFont typeface="Wingdings" pitchFamily="2" charset="2"/>
              <a:buChar char="u"/>
            </a:pPr>
            <a:r>
              <a:rPr lang="zh-CN" altLang="en-US" sz="2400" dirty="0">
                <a:latin typeface="黑体" pitchFamily="2" charset="-122"/>
                <a:ea typeface="黑体" pitchFamily="2" charset="-122"/>
              </a:rPr>
              <a:t>典型钢号及其应用 </a:t>
            </a:r>
          </a:p>
          <a:p>
            <a:pPr marL="971550" lvl="1" indent="-514350" eaLnBrk="1" hangingPunct="1">
              <a:lnSpc>
                <a:spcPct val="120000"/>
              </a:lnSpc>
              <a:spcBef>
                <a:spcPts val="600"/>
              </a:spcBef>
              <a:buNone/>
            </a:pPr>
            <a:r>
              <a:rPr lang="zh-CN" altLang="en-US" sz="2400" dirty="0"/>
              <a:t>用途：车刀、铣刀、钻头等金属切削刀具</a:t>
            </a:r>
          </a:p>
          <a:p>
            <a:pPr eaLnBrk="1" hangingPunct="1">
              <a:lnSpc>
                <a:spcPct val="120000"/>
              </a:lnSpc>
              <a:spcBef>
                <a:spcPts val="600"/>
              </a:spcBef>
              <a:buFont typeface="Wingdings" pitchFamily="2" charset="2"/>
              <a:buNone/>
            </a:pPr>
            <a:r>
              <a:rPr lang="zh-CN" altLang="en-US" sz="2400" dirty="0" smtClean="0">
                <a:solidFill>
                  <a:srgbClr val="C00000"/>
                </a:solidFill>
              </a:rPr>
              <a:t>（</a:t>
            </a:r>
            <a:r>
              <a:rPr lang="en-US" altLang="zh-CN" sz="2400" dirty="0" smtClean="0">
                <a:solidFill>
                  <a:srgbClr val="C00000"/>
                </a:solidFill>
              </a:rPr>
              <a:t>1</a:t>
            </a:r>
            <a:r>
              <a:rPr lang="zh-CN" altLang="en-US" sz="2400" dirty="0" smtClean="0">
                <a:solidFill>
                  <a:srgbClr val="C00000"/>
                </a:solidFill>
              </a:rPr>
              <a:t>）低</a:t>
            </a:r>
            <a:r>
              <a:rPr lang="zh-CN" altLang="en-US" sz="2400" dirty="0">
                <a:solidFill>
                  <a:srgbClr val="C00000"/>
                </a:solidFill>
              </a:rPr>
              <a:t>合金刃具钢</a:t>
            </a:r>
            <a:r>
              <a:rPr lang="zh-CN" altLang="en-US" sz="2400" dirty="0"/>
              <a:t>（</a:t>
            </a:r>
            <a:r>
              <a:rPr lang="en-US" sz="2400" dirty="0">
                <a:solidFill>
                  <a:srgbClr val="0000FF"/>
                </a:solidFill>
              </a:rPr>
              <a:t>250-</a:t>
            </a:r>
            <a:r>
              <a:rPr lang="en-US" sz="2400" dirty="0" err="1">
                <a:solidFill>
                  <a:srgbClr val="0000FF"/>
                </a:solidFill>
              </a:rPr>
              <a:t>300</a:t>
            </a:r>
            <a:r>
              <a:rPr lang="en-US" sz="2400" baseline="30000" dirty="0" err="1">
                <a:solidFill>
                  <a:srgbClr val="0000FF"/>
                </a:solidFill>
              </a:rPr>
              <a:t>o</a:t>
            </a:r>
            <a:r>
              <a:rPr lang="en-US" sz="2400" dirty="0" err="1">
                <a:solidFill>
                  <a:srgbClr val="0000FF"/>
                </a:solidFill>
              </a:rPr>
              <a:t>C</a:t>
            </a:r>
            <a:r>
              <a:rPr lang="zh-CN" altLang="en-US" sz="2400" dirty="0"/>
              <a:t>）</a:t>
            </a:r>
          </a:p>
          <a:p>
            <a:pPr lvl="1" eaLnBrk="1" hangingPunct="1">
              <a:lnSpc>
                <a:spcPct val="120000"/>
              </a:lnSpc>
              <a:spcBef>
                <a:spcPts val="600"/>
              </a:spcBef>
              <a:buClr>
                <a:srgbClr val="7030A0"/>
              </a:buClr>
              <a:buFont typeface="Wingdings" pitchFamily="2" charset="2"/>
              <a:buChar char="Ø"/>
            </a:pPr>
            <a:r>
              <a:rPr lang="en-US" sz="2400" dirty="0"/>
              <a:t>Si-Cr</a:t>
            </a:r>
            <a:r>
              <a:rPr lang="zh-CN" altLang="en-US" sz="2400" dirty="0"/>
              <a:t>系</a:t>
            </a:r>
            <a:r>
              <a:rPr lang="en-US" sz="2400" dirty="0"/>
              <a:t>:</a:t>
            </a:r>
            <a:r>
              <a:rPr lang="en-US" sz="2400" dirty="0" err="1"/>
              <a:t>9SiCr</a:t>
            </a:r>
            <a:r>
              <a:rPr lang="zh-CN" altLang="en-US" sz="2400" dirty="0"/>
              <a:t>如</a:t>
            </a:r>
            <a:r>
              <a:rPr lang="en-US" sz="2400" dirty="0"/>
              <a:t>,</a:t>
            </a:r>
            <a:r>
              <a:rPr lang="zh-CN" altLang="en-US" sz="2400" dirty="0"/>
              <a:t>板牙</a:t>
            </a:r>
            <a:r>
              <a:rPr lang="en-US" sz="2400" dirty="0"/>
              <a:t>,</a:t>
            </a:r>
            <a:r>
              <a:rPr lang="zh-CN" altLang="en-US" sz="2400" dirty="0"/>
              <a:t>丝锥</a:t>
            </a:r>
            <a:r>
              <a:rPr lang="en-US" sz="2400" dirty="0"/>
              <a:t>,</a:t>
            </a:r>
            <a:r>
              <a:rPr lang="zh-CN" altLang="en-US" sz="2400" dirty="0"/>
              <a:t>冷冲模</a:t>
            </a:r>
            <a:r>
              <a:rPr lang="en-US" sz="2400" dirty="0"/>
              <a:t>, </a:t>
            </a:r>
            <a:r>
              <a:rPr lang="zh-CN" altLang="en-US" sz="2400" dirty="0"/>
              <a:t>木工工具</a:t>
            </a:r>
            <a:r>
              <a:rPr lang="en-US" sz="2400" dirty="0"/>
              <a:t>,</a:t>
            </a:r>
            <a:r>
              <a:rPr lang="zh-CN" altLang="en-US" sz="2400" dirty="0">
                <a:solidFill>
                  <a:srgbClr val="0000FF"/>
                </a:solidFill>
              </a:rPr>
              <a:t>低速</a:t>
            </a:r>
            <a:r>
              <a:rPr lang="zh-CN" altLang="en-US" sz="2400" dirty="0"/>
              <a:t>切削刃具</a:t>
            </a:r>
          </a:p>
          <a:p>
            <a:pPr lvl="1" eaLnBrk="1" hangingPunct="1">
              <a:lnSpc>
                <a:spcPct val="120000"/>
              </a:lnSpc>
              <a:spcBef>
                <a:spcPts val="600"/>
              </a:spcBef>
              <a:buClr>
                <a:srgbClr val="7030A0"/>
              </a:buClr>
              <a:buFont typeface="Wingdings" pitchFamily="2" charset="2"/>
              <a:buChar char="Ø"/>
            </a:pPr>
            <a:r>
              <a:rPr lang="en-US" sz="2400" dirty="0"/>
              <a:t>Cr-W-</a:t>
            </a:r>
            <a:r>
              <a:rPr lang="en-US" sz="2400" dirty="0" err="1"/>
              <a:t>Mn</a:t>
            </a:r>
            <a:r>
              <a:rPr lang="zh-CN" altLang="en-US" sz="2400" dirty="0"/>
              <a:t>系</a:t>
            </a:r>
            <a:r>
              <a:rPr lang="en-US" sz="2400" dirty="0"/>
              <a:t>:</a:t>
            </a:r>
            <a:r>
              <a:rPr lang="en-US" sz="2400" dirty="0" err="1"/>
              <a:t>CrWMn</a:t>
            </a:r>
            <a:r>
              <a:rPr lang="en-US" sz="2400" dirty="0"/>
              <a:t> </a:t>
            </a:r>
            <a:r>
              <a:rPr lang="zh-CN" altLang="en-US" sz="2400" dirty="0"/>
              <a:t>如拉刀</a:t>
            </a:r>
            <a:r>
              <a:rPr lang="en-US" sz="2400" dirty="0"/>
              <a:t>,</a:t>
            </a:r>
            <a:r>
              <a:rPr lang="zh-CN" altLang="en-US" sz="2400" dirty="0"/>
              <a:t>冲模</a:t>
            </a:r>
            <a:r>
              <a:rPr lang="en-US" sz="2400" dirty="0"/>
              <a:t>,</a:t>
            </a:r>
            <a:r>
              <a:rPr lang="zh-CN" altLang="en-US" sz="2400" dirty="0"/>
              <a:t>样板</a:t>
            </a:r>
            <a:r>
              <a:rPr lang="en-US" sz="2400" dirty="0"/>
              <a:t>,</a:t>
            </a:r>
            <a:r>
              <a:rPr lang="zh-CN" altLang="en-US" sz="2400" dirty="0"/>
              <a:t>量规</a:t>
            </a:r>
          </a:p>
          <a:p>
            <a:pPr eaLnBrk="1" hangingPunct="1">
              <a:lnSpc>
                <a:spcPct val="120000"/>
              </a:lnSpc>
              <a:spcBef>
                <a:spcPts val="600"/>
              </a:spcBef>
              <a:buFont typeface="Wingdings" pitchFamily="2" charset="2"/>
              <a:buNone/>
            </a:pPr>
            <a:r>
              <a:rPr lang="zh-CN" altLang="en-US" sz="2400" dirty="0" smtClean="0">
                <a:solidFill>
                  <a:srgbClr val="C00000"/>
                </a:solidFill>
              </a:rPr>
              <a:t>（</a:t>
            </a:r>
            <a:r>
              <a:rPr lang="en-US" altLang="zh-CN" sz="2400" dirty="0" smtClean="0">
                <a:solidFill>
                  <a:srgbClr val="C00000"/>
                </a:solidFill>
              </a:rPr>
              <a:t>2</a:t>
            </a:r>
            <a:r>
              <a:rPr lang="zh-CN" altLang="en-US" sz="2400" dirty="0" smtClean="0">
                <a:solidFill>
                  <a:srgbClr val="C00000"/>
                </a:solidFill>
              </a:rPr>
              <a:t>）高速钢</a:t>
            </a:r>
            <a:r>
              <a:rPr lang="en-US" sz="2400" dirty="0">
                <a:latin typeface="华文细黑" pitchFamily="2" charset="-122"/>
                <a:sym typeface="华文细黑" pitchFamily="2" charset="-122"/>
              </a:rPr>
              <a:t>——</a:t>
            </a:r>
            <a:r>
              <a:rPr lang="zh-CN" altLang="en-US" sz="2400" dirty="0">
                <a:solidFill>
                  <a:srgbClr val="0000CC"/>
                </a:solidFill>
              </a:rPr>
              <a:t>高速</a:t>
            </a:r>
            <a:r>
              <a:rPr lang="zh-CN" altLang="en-US" sz="2400" dirty="0"/>
              <a:t>切削刃具</a:t>
            </a:r>
            <a:r>
              <a:rPr lang="zh-CN" altLang="en-US" sz="2400" dirty="0" smtClean="0"/>
              <a:t>（</a:t>
            </a:r>
            <a:r>
              <a:rPr lang="zh-CN" altLang="en-US" sz="2400" dirty="0" smtClean="0">
                <a:solidFill>
                  <a:srgbClr val="0000CC"/>
                </a:solidFill>
              </a:rPr>
              <a:t>≤ </a:t>
            </a:r>
            <a:r>
              <a:rPr lang="en-US" sz="2400" dirty="0" err="1">
                <a:solidFill>
                  <a:srgbClr val="0000CC"/>
                </a:solidFill>
              </a:rPr>
              <a:t>600</a:t>
            </a:r>
            <a:r>
              <a:rPr lang="en-US" sz="2400" baseline="30000" dirty="0" err="1">
                <a:solidFill>
                  <a:srgbClr val="0000CC"/>
                </a:solidFill>
              </a:rPr>
              <a:t>o</a:t>
            </a:r>
            <a:r>
              <a:rPr lang="en-US" sz="2400" dirty="0" err="1">
                <a:solidFill>
                  <a:srgbClr val="0000CC"/>
                </a:solidFill>
              </a:rPr>
              <a:t>C</a:t>
            </a:r>
            <a:r>
              <a:rPr lang="zh-CN" altLang="en-US" sz="2400" dirty="0"/>
              <a:t>）</a:t>
            </a:r>
          </a:p>
          <a:p>
            <a:pPr lvl="1" eaLnBrk="1" hangingPunct="1">
              <a:lnSpc>
                <a:spcPct val="120000"/>
              </a:lnSpc>
              <a:spcBef>
                <a:spcPts val="600"/>
              </a:spcBef>
              <a:buClr>
                <a:srgbClr val="7030A0"/>
              </a:buClr>
              <a:buFont typeface="Wingdings" pitchFamily="2" charset="2"/>
              <a:buChar char="Ø"/>
            </a:pPr>
            <a:r>
              <a:rPr lang="en-US" sz="2400" dirty="0"/>
              <a:t>W</a:t>
            </a:r>
            <a:r>
              <a:rPr lang="zh-CN" altLang="en-US" sz="2400" dirty="0"/>
              <a:t>系</a:t>
            </a:r>
            <a:r>
              <a:rPr lang="en-US" sz="2400" dirty="0"/>
              <a:t>:</a:t>
            </a:r>
            <a:r>
              <a:rPr lang="en-US" sz="2400" dirty="0" err="1"/>
              <a:t>W18Cr4V</a:t>
            </a:r>
            <a:r>
              <a:rPr lang="zh-CN" altLang="en-US" sz="2400" dirty="0">
                <a:solidFill>
                  <a:srgbClr val="0000FF"/>
                </a:solidFill>
              </a:rPr>
              <a:t>热硬性突出</a:t>
            </a:r>
            <a:r>
              <a:rPr lang="zh-CN" altLang="en-US" sz="2400" dirty="0"/>
              <a:t>，降低热处理脱碳、过热倾向</a:t>
            </a:r>
          </a:p>
          <a:p>
            <a:pPr lvl="1" eaLnBrk="1" hangingPunct="1">
              <a:lnSpc>
                <a:spcPct val="120000"/>
              </a:lnSpc>
              <a:spcBef>
                <a:spcPts val="600"/>
              </a:spcBef>
              <a:buClr>
                <a:srgbClr val="7030A0"/>
              </a:buClr>
              <a:buFont typeface="Wingdings" pitchFamily="2" charset="2"/>
              <a:buChar char="Ø"/>
            </a:pPr>
            <a:r>
              <a:rPr lang="en-US" sz="2400" dirty="0"/>
              <a:t>W-Mo</a:t>
            </a:r>
            <a:r>
              <a:rPr lang="zh-CN" altLang="en-US" sz="2400" dirty="0"/>
              <a:t>系</a:t>
            </a:r>
            <a:r>
              <a:rPr lang="en-US" sz="2400" dirty="0"/>
              <a:t>:</a:t>
            </a:r>
            <a:r>
              <a:rPr lang="en-US" sz="2400" dirty="0" err="1"/>
              <a:t>W6Mo5Cr4V2</a:t>
            </a:r>
            <a:r>
              <a:rPr lang="zh-CN" altLang="en-US" sz="2400" dirty="0">
                <a:solidFill>
                  <a:srgbClr val="0000FF"/>
                </a:solidFill>
              </a:rPr>
              <a:t>热塑性、韧性突出 </a:t>
            </a:r>
          </a:p>
        </p:txBody>
      </p:sp>
      <p:pic>
        <p:nvPicPr>
          <p:cNvPr id="60419" name="Picture 3"/>
          <p:cNvPicPr>
            <a:picLocks noChangeAspect="1" noChangeArrowheads="1"/>
          </p:cNvPicPr>
          <p:nvPr/>
        </p:nvPicPr>
        <p:blipFill>
          <a:blip r:embed="rId2" cstate="print"/>
          <a:srcRect/>
          <a:stretch>
            <a:fillRect/>
          </a:stretch>
        </p:blipFill>
        <p:spPr bwMode="auto">
          <a:xfrm>
            <a:off x="6588224" y="2204864"/>
            <a:ext cx="2447925" cy="1374775"/>
          </a:xfrm>
          <a:prstGeom prst="rect">
            <a:avLst/>
          </a:prstGeom>
          <a:noFill/>
          <a:ln w="9525" cmpd="sng">
            <a:noFill/>
            <a:miter lim="800000"/>
            <a:headEnd/>
            <a:tailEnd/>
          </a:ln>
        </p:spPr>
      </p:pic>
      <p:pic>
        <p:nvPicPr>
          <p:cNvPr id="60420" name="Picture 4"/>
          <p:cNvPicPr>
            <a:picLocks noChangeAspect="1" noChangeArrowheads="1"/>
          </p:cNvPicPr>
          <p:nvPr/>
        </p:nvPicPr>
        <p:blipFill>
          <a:blip r:embed="rId3" cstate="print"/>
          <a:srcRect/>
          <a:stretch>
            <a:fillRect/>
          </a:stretch>
        </p:blipFill>
        <p:spPr bwMode="auto">
          <a:xfrm>
            <a:off x="6444208" y="333375"/>
            <a:ext cx="2633387" cy="1799481"/>
          </a:xfrm>
          <a:prstGeom prst="rect">
            <a:avLst/>
          </a:prstGeom>
          <a:noFill/>
          <a:ln w="9525" cmpd="sng">
            <a:noFill/>
            <a:miter lim="800000"/>
            <a:headEnd/>
            <a:tailEnd/>
          </a:ln>
        </p:spPr>
      </p:pic>
      <p:pic>
        <p:nvPicPr>
          <p:cNvPr id="60421" name="Picture 5"/>
          <p:cNvPicPr>
            <a:picLocks noChangeAspect="1" noChangeArrowheads="1"/>
          </p:cNvPicPr>
          <p:nvPr/>
        </p:nvPicPr>
        <p:blipFill>
          <a:blip r:embed="rId4" cstate="print"/>
          <a:srcRect/>
          <a:stretch>
            <a:fillRect/>
          </a:stretch>
        </p:blipFill>
        <p:spPr bwMode="auto">
          <a:xfrm>
            <a:off x="6516688" y="3501008"/>
            <a:ext cx="2611437" cy="3011487"/>
          </a:xfrm>
          <a:prstGeom prst="rect">
            <a:avLst/>
          </a:prstGeom>
          <a:noFill/>
          <a:ln w="9525" cmpd="sng">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0418">
                                            <p:txEl>
                                              <p:pRg st="2" end="2"/>
                                            </p:txEl>
                                          </p:spTgt>
                                        </p:tgtEl>
                                        <p:attrNameLst>
                                          <p:attrName>style.visibility</p:attrName>
                                        </p:attrNameLst>
                                      </p:cBhvr>
                                      <p:to>
                                        <p:strVal val="visible"/>
                                      </p:to>
                                    </p:set>
                                    <p:animEffect transition="in" filter="blinds(horizontal)">
                                      <p:cBhvr>
                                        <p:cTn id="7" dur="500"/>
                                        <p:tgtEl>
                                          <p:spTgt spid="60418">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0418">
                                            <p:txEl>
                                              <p:pRg st="3" end="3"/>
                                            </p:txEl>
                                          </p:spTgt>
                                        </p:tgtEl>
                                        <p:attrNameLst>
                                          <p:attrName>style.visibility</p:attrName>
                                        </p:attrNameLst>
                                      </p:cBhvr>
                                      <p:to>
                                        <p:strVal val="visible"/>
                                      </p:to>
                                    </p:set>
                                    <p:animEffect transition="in" filter="blinds(horizontal)">
                                      <p:cBhvr>
                                        <p:cTn id="10" dur="500"/>
                                        <p:tgtEl>
                                          <p:spTgt spid="60418">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60418">
                                            <p:txEl>
                                              <p:pRg st="4" end="4"/>
                                            </p:txEl>
                                          </p:spTgt>
                                        </p:tgtEl>
                                        <p:attrNameLst>
                                          <p:attrName>style.visibility</p:attrName>
                                        </p:attrNameLst>
                                      </p:cBhvr>
                                      <p:to>
                                        <p:strVal val="visible"/>
                                      </p:to>
                                    </p:set>
                                    <p:animEffect transition="in" filter="blinds(horizontal)">
                                      <p:cBhvr>
                                        <p:cTn id="13" dur="500"/>
                                        <p:tgtEl>
                                          <p:spTgt spid="60418">
                                            <p:txEl>
                                              <p:pRg st="4" end="4"/>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60420"/>
                                        </p:tgtEl>
                                        <p:attrNameLst>
                                          <p:attrName>style.visibility</p:attrName>
                                        </p:attrNameLst>
                                      </p:cBhvr>
                                      <p:to>
                                        <p:strVal val="visible"/>
                                      </p:to>
                                    </p:set>
                                    <p:animEffect transition="in" filter="box(in)">
                                      <p:cBhvr>
                                        <p:cTn id="16" dur="500"/>
                                        <p:tgtEl>
                                          <p:spTgt spid="60420"/>
                                        </p:tgtEl>
                                      </p:cBhvr>
                                    </p:animEffect>
                                  </p:childTnLst>
                                </p:cTn>
                              </p:par>
                              <p:par>
                                <p:cTn id="17" presetID="4" presetClass="entr" presetSubtype="16" fill="hold" nodeType="withEffect">
                                  <p:stCondLst>
                                    <p:cond delay="0"/>
                                  </p:stCondLst>
                                  <p:childTnLst>
                                    <p:set>
                                      <p:cBhvr>
                                        <p:cTn id="18" dur="1" fill="hold">
                                          <p:stCondLst>
                                            <p:cond delay="0"/>
                                          </p:stCondLst>
                                        </p:cTn>
                                        <p:tgtEl>
                                          <p:spTgt spid="60419"/>
                                        </p:tgtEl>
                                        <p:attrNameLst>
                                          <p:attrName>style.visibility</p:attrName>
                                        </p:attrNameLst>
                                      </p:cBhvr>
                                      <p:to>
                                        <p:strVal val="visible"/>
                                      </p:to>
                                    </p:set>
                                    <p:animEffect transition="in" filter="box(in)">
                                      <p:cBhvr>
                                        <p:cTn id="19" dur="500"/>
                                        <p:tgtEl>
                                          <p:spTgt spid="60419"/>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60418">
                                            <p:txEl>
                                              <p:pRg st="5" end="5"/>
                                            </p:txEl>
                                          </p:spTgt>
                                        </p:tgtEl>
                                        <p:attrNameLst>
                                          <p:attrName>style.visibility</p:attrName>
                                        </p:attrNameLst>
                                      </p:cBhvr>
                                      <p:to>
                                        <p:strVal val="visible"/>
                                      </p:to>
                                    </p:set>
                                    <p:animEffect transition="in" filter="blinds(horizontal)">
                                      <p:cBhvr>
                                        <p:cTn id="24" dur="500"/>
                                        <p:tgtEl>
                                          <p:spTgt spid="60418">
                                            <p:txEl>
                                              <p:pRg st="5" end="5"/>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60418">
                                            <p:txEl>
                                              <p:pRg st="6" end="6"/>
                                            </p:txEl>
                                          </p:spTgt>
                                        </p:tgtEl>
                                        <p:attrNameLst>
                                          <p:attrName>style.visibility</p:attrName>
                                        </p:attrNameLst>
                                      </p:cBhvr>
                                      <p:to>
                                        <p:strVal val="visible"/>
                                      </p:to>
                                    </p:set>
                                    <p:animEffect transition="in" filter="blinds(horizontal)">
                                      <p:cBhvr>
                                        <p:cTn id="27" dur="500"/>
                                        <p:tgtEl>
                                          <p:spTgt spid="60418">
                                            <p:txEl>
                                              <p:pRg st="6" end="6"/>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60418">
                                            <p:txEl>
                                              <p:pRg st="7" end="7"/>
                                            </p:txEl>
                                          </p:spTgt>
                                        </p:tgtEl>
                                        <p:attrNameLst>
                                          <p:attrName>style.visibility</p:attrName>
                                        </p:attrNameLst>
                                      </p:cBhvr>
                                      <p:to>
                                        <p:strVal val="visible"/>
                                      </p:to>
                                    </p:set>
                                    <p:animEffect transition="in" filter="blinds(horizontal)">
                                      <p:cBhvr>
                                        <p:cTn id="30" dur="500"/>
                                        <p:tgtEl>
                                          <p:spTgt spid="60418">
                                            <p:txEl>
                                              <p:pRg st="7" end="7"/>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60421"/>
                                        </p:tgtEl>
                                        <p:attrNameLst>
                                          <p:attrName>style.visibility</p:attrName>
                                        </p:attrNameLst>
                                      </p:cBhvr>
                                      <p:to>
                                        <p:strVal val="visible"/>
                                      </p:to>
                                    </p:set>
                                    <p:animEffect transition="in" filter="blinds(horizontal)">
                                      <p:cBhvr>
                                        <p:cTn id="33" dur="500"/>
                                        <p:tgtEl>
                                          <p:spTgt spid="60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3"/>
          <p:cNvSpPr>
            <a:spLocks noGrp="1" noRot="1" noChangeArrowheads="1"/>
          </p:cNvSpPr>
          <p:nvPr>
            <p:ph type="body" idx="4294967295"/>
          </p:nvPr>
        </p:nvSpPr>
        <p:spPr>
          <a:xfrm>
            <a:off x="301625" y="403614"/>
            <a:ext cx="8540750" cy="5619361"/>
          </a:xfrm>
          <a:ln/>
        </p:spPr>
        <p:txBody>
          <a:bodyPr/>
          <a:lstStyle/>
          <a:p>
            <a:pPr eaLnBrk="1" hangingPunct="1">
              <a:lnSpc>
                <a:spcPct val="120000"/>
              </a:lnSpc>
              <a:buClr>
                <a:srgbClr val="0000CC"/>
              </a:buClr>
              <a:buFont typeface="Wingdings" pitchFamily="2" charset="2"/>
              <a:buChar char="u"/>
            </a:pPr>
            <a:r>
              <a:rPr lang="zh-CN" altLang="en-US" sz="2400" dirty="0"/>
              <a:t>热处理特点及使用态组织 </a:t>
            </a:r>
          </a:p>
          <a:p>
            <a:pPr lvl="1" eaLnBrk="1" hangingPunct="1">
              <a:lnSpc>
                <a:spcPct val="120000"/>
              </a:lnSpc>
              <a:buNone/>
            </a:pPr>
            <a:r>
              <a:rPr lang="zh-CN" altLang="en-US" sz="2400" dirty="0" smtClean="0"/>
              <a:t>使用态组织 ：</a:t>
            </a:r>
            <a:r>
              <a:rPr lang="en-US" altLang="zh-CN" sz="2400" dirty="0" smtClean="0"/>
              <a:t>M</a:t>
            </a:r>
            <a:r>
              <a:rPr lang="zh-CN" altLang="en-US" sz="2400" dirty="0" smtClean="0">
                <a:latin typeface="华文细黑" pitchFamily="2" charset="-122"/>
                <a:sym typeface="华文细黑" pitchFamily="2" charset="-122"/>
              </a:rPr>
              <a:t>'</a:t>
            </a:r>
            <a:r>
              <a:rPr lang="zh-CN" altLang="en-US" sz="2400" dirty="0" smtClean="0"/>
              <a:t>＋粒状合金ｋ＋ 少量</a:t>
            </a:r>
            <a:r>
              <a:rPr lang="en-US" altLang="zh-CN" sz="2400" dirty="0" smtClean="0"/>
              <a:t>A </a:t>
            </a:r>
            <a:endParaRPr lang="zh-CN" altLang="en-US" sz="2400" dirty="0" smtClean="0"/>
          </a:p>
          <a:p>
            <a:pPr lvl="1" eaLnBrk="1" hangingPunct="1">
              <a:lnSpc>
                <a:spcPct val="120000"/>
              </a:lnSpc>
              <a:buFont typeface="Wingdings" pitchFamily="2" charset="2"/>
              <a:buNone/>
            </a:pPr>
            <a:r>
              <a:rPr lang="zh-CN" altLang="en-US" sz="2400" dirty="0" smtClean="0">
                <a:solidFill>
                  <a:srgbClr val="C00000"/>
                </a:solidFill>
                <a:latin typeface="黑体" pitchFamily="2" charset="-122"/>
                <a:ea typeface="黑体" pitchFamily="2" charset="-122"/>
              </a:rPr>
              <a:t>（</a:t>
            </a:r>
            <a:r>
              <a:rPr lang="en-US" altLang="zh-CN" sz="2400" dirty="0" smtClean="0">
                <a:solidFill>
                  <a:srgbClr val="C00000"/>
                </a:solidFill>
                <a:latin typeface="黑体" pitchFamily="2" charset="-122"/>
                <a:ea typeface="黑体" pitchFamily="2" charset="-122"/>
              </a:rPr>
              <a:t>1</a:t>
            </a:r>
            <a:r>
              <a:rPr lang="zh-CN" altLang="en-US" sz="2400" dirty="0" smtClean="0">
                <a:solidFill>
                  <a:srgbClr val="C00000"/>
                </a:solidFill>
                <a:latin typeface="黑体" pitchFamily="2" charset="-122"/>
                <a:ea typeface="黑体" pitchFamily="2" charset="-122"/>
              </a:rPr>
              <a:t>）低</a:t>
            </a:r>
            <a:r>
              <a:rPr lang="zh-CN" altLang="en-US" sz="2400" dirty="0">
                <a:solidFill>
                  <a:srgbClr val="C00000"/>
                </a:solidFill>
                <a:latin typeface="黑体" pitchFamily="2" charset="-122"/>
                <a:ea typeface="黑体" pitchFamily="2" charset="-122"/>
              </a:rPr>
              <a:t>合金刃具钢</a:t>
            </a:r>
          </a:p>
          <a:p>
            <a:pPr lvl="2" eaLnBrk="1" hangingPunct="1">
              <a:lnSpc>
                <a:spcPct val="120000"/>
              </a:lnSpc>
              <a:buNone/>
            </a:pPr>
            <a:r>
              <a:rPr lang="zh-CN" altLang="en-US" dirty="0" smtClean="0"/>
              <a:t>正火 </a:t>
            </a:r>
            <a:r>
              <a:rPr lang="en-US" dirty="0" smtClean="0">
                <a:latin typeface="华文细黑" pitchFamily="2" charset="-122"/>
                <a:sym typeface="华文细黑" pitchFamily="2" charset="-122"/>
              </a:rPr>
              <a:t>— </a:t>
            </a:r>
            <a:r>
              <a:rPr lang="zh-CN" altLang="en-US" dirty="0" smtClean="0"/>
              <a:t>球</a:t>
            </a:r>
            <a:r>
              <a:rPr lang="zh-CN" altLang="en-US" dirty="0"/>
              <a:t>化</a:t>
            </a:r>
            <a:r>
              <a:rPr lang="zh-CN" altLang="en-US" dirty="0" smtClean="0"/>
              <a:t>退火 </a:t>
            </a:r>
            <a:r>
              <a:rPr lang="en-US" dirty="0" smtClean="0">
                <a:latin typeface="华文细黑" pitchFamily="2" charset="-122"/>
                <a:sym typeface="华文细黑" pitchFamily="2" charset="-122"/>
              </a:rPr>
              <a:t>— </a:t>
            </a:r>
            <a:r>
              <a:rPr lang="zh-CN" altLang="en-US" dirty="0" smtClean="0"/>
              <a:t>机加工 </a:t>
            </a:r>
            <a:r>
              <a:rPr lang="en-US" dirty="0" smtClean="0">
                <a:latin typeface="华文细黑" pitchFamily="2" charset="-122"/>
                <a:sym typeface="华文细黑" pitchFamily="2" charset="-122"/>
              </a:rPr>
              <a:t>— </a:t>
            </a:r>
            <a:r>
              <a:rPr lang="zh-CN" altLang="en-US" dirty="0" smtClean="0">
                <a:solidFill>
                  <a:srgbClr val="0000FF"/>
                </a:solidFill>
              </a:rPr>
              <a:t>淬火</a:t>
            </a:r>
            <a:r>
              <a:rPr lang="zh-CN" altLang="en-US" dirty="0">
                <a:solidFill>
                  <a:srgbClr val="0000FF"/>
                </a:solidFill>
              </a:rPr>
              <a:t>＋低温回火</a:t>
            </a:r>
          </a:p>
          <a:p>
            <a:pPr lvl="1" eaLnBrk="1" hangingPunct="1">
              <a:lnSpc>
                <a:spcPct val="120000"/>
              </a:lnSpc>
              <a:buFont typeface="Wingdings" pitchFamily="2" charset="2"/>
              <a:buNone/>
            </a:pPr>
            <a:r>
              <a:rPr lang="zh-CN" altLang="en-US" sz="2400" dirty="0" smtClean="0">
                <a:solidFill>
                  <a:srgbClr val="C00000"/>
                </a:solidFill>
                <a:latin typeface="黑体" pitchFamily="2" charset="-122"/>
                <a:ea typeface="黑体" pitchFamily="2" charset="-122"/>
              </a:rPr>
              <a:t>（</a:t>
            </a:r>
            <a:r>
              <a:rPr lang="en-US" altLang="zh-CN" sz="2400" dirty="0" smtClean="0">
                <a:solidFill>
                  <a:srgbClr val="C00000"/>
                </a:solidFill>
                <a:latin typeface="黑体" pitchFamily="2" charset="-122"/>
                <a:ea typeface="黑体" pitchFamily="2" charset="-122"/>
              </a:rPr>
              <a:t>2</a:t>
            </a:r>
            <a:r>
              <a:rPr lang="zh-CN" altLang="en-US" sz="2400" dirty="0" smtClean="0">
                <a:solidFill>
                  <a:srgbClr val="C00000"/>
                </a:solidFill>
                <a:latin typeface="黑体" pitchFamily="2" charset="-122"/>
                <a:ea typeface="黑体" pitchFamily="2" charset="-122"/>
              </a:rPr>
              <a:t>）高速钢</a:t>
            </a:r>
            <a:endParaRPr lang="zh-CN" altLang="en-US" sz="2400" dirty="0">
              <a:solidFill>
                <a:srgbClr val="C00000"/>
              </a:solidFill>
              <a:latin typeface="黑体" pitchFamily="2" charset="-122"/>
              <a:ea typeface="黑体" pitchFamily="2" charset="-122"/>
            </a:endParaRPr>
          </a:p>
        </p:txBody>
      </p:sp>
      <p:pic>
        <p:nvPicPr>
          <p:cNvPr id="61443" name="Picture 3"/>
          <p:cNvPicPr>
            <a:picLocks noChangeAspect="1" noChangeArrowheads="1"/>
          </p:cNvPicPr>
          <p:nvPr/>
        </p:nvPicPr>
        <p:blipFill>
          <a:blip r:embed="rId3" cstate="print"/>
          <a:srcRect l="8405" t="10445" r="65981" b="57626"/>
          <a:stretch>
            <a:fillRect/>
          </a:stretch>
        </p:blipFill>
        <p:spPr bwMode="auto">
          <a:xfrm>
            <a:off x="6372825" y="4325484"/>
            <a:ext cx="2622829" cy="1911828"/>
          </a:xfrm>
          <a:prstGeom prst="rect">
            <a:avLst/>
          </a:prstGeom>
          <a:noFill/>
          <a:ln w="9525">
            <a:noFill/>
            <a:miter lim="800000"/>
            <a:headEnd/>
            <a:tailEnd/>
          </a:ln>
          <a:effectLst/>
        </p:spPr>
      </p:pic>
      <p:pic>
        <p:nvPicPr>
          <p:cNvPr id="61444" name="Picture 4"/>
          <p:cNvPicPr>
            <a:picLocks noChangeAspect="1" noChangeArrowheads="1"/>
          </p:cNvPicPr>
          <p:nvPr/>
        </p:nvPicPr>
        <p:blipFill>
          <a:blip r:embed="rId4" cstate="print"/>
          <a:srcRect l="37008" t="27133" r="37582" b="43618"/>
          <a:stretch>
            <a:fillRect/>
          </a:stretch>
        </p:blipFill>
        <p:spPr bwMode="auto">
          <a:xfrm>
            <a:off x="6732990" y="331581"/>
            <a:ext cx="2342234" cy="1728792"/>
          </a:xfrm>
          <a:prstGeom prst="rect">
            <a:avLst/>
          </a:prstGeom>
          <a:noFill/>
          <a:ln w="9525">
            <a:noFill/>
            <a:miter lim="800000"/>
            <a:headEnd/>
            <a:tailEnd/>
          </a:ln>
          <a:effectLst/>
        </p:spPr>
      </p:pic>
      <p:sp>
        <p:nvSpPr>
          <p:cNvPr id="61445" name="Text Box 5"/>
          <p:cNvSpPr txBox="1">
            <a:spLocks noChangeArrowheads="1"/>
          </p:cNvSpPr>
          <p:nvPr/>
        </p:nvSpPr>
        <p:spPr bwMode="auto">
          <a:xfrm>
            <a:off x="251520" y="4325484"/>
            <a:ext cx="954107" cy="400110"/>
          </a:xfrm>
          <a:prstGeom prst="rect">
            <a:avLst/>
          </a:prstGeom>
          <a:solidFill>
            <a:schemeClr val="bg1"/>
          </a:solidFill>
          <a:ln w="9525">
            <a:noFill/>
            <a:miter lim="800000"/>
            <a:headEnd/>
            <a:tailEnd/>
          </a:ln>
        </p:spPr>
        <p:txBody>
          <a:bodyPr wrap="none">
            <a:spAutoFit/>
          </a:bodyPr>
          <a:lstStyle/>
          <a:p>
            <a:r>
              <a:rPr lang="zh-CN" sz="2000" dirty="0">
                <a:solidFill>
                  <a:srgbClr val="0000FF"/>
                </a:solidFill>
                <a:ea typeface="黑体" pitchFamily="2" charset="-122"/>
              </a:rPr>
              <a:t>高速钢</a:t>
            </a:r>
          </a:p>
        </p:txBody>
      </p:sp>
      <p:sp>
        <p:nvSpPr>
          <p:cNvPr id="61446" name="Text Box 6"/>
          <p:cNvSpPr txBox="1">
            <a:spLocks noChangeArrowheads="1"/>
          </p:cNvSpPr>
          <p:nvPr/>
        </p:nvSpPr>
        <p:spPr bwMode="auto">
          <a:xfrm>
            <a:off x="7341413" y="1657828"/>
            <a:ext cx="1723549" cy="400110"/>
          </a:xfrm>
          <a:prstGeom prst="rect">
            <a:avLst/>
          </a:prstGeom>
          <a:solidFill>
            <a:schemeClr val="bg1"/>
          </a:solidFill>
          <a:ln w="9525">
            <a:noFill/>
            <a:miter lim="800000"/>
            <a:headEnd/>
            <a:tailEnd/>
          </a:ln>
        </p:spPr>
        <p:txBody>
          <a:bodyPr wrap="none">
            <a:spAutoFit/>
          </a:bodyPr>
          <a:lstStyle/>
          <a:p>
            <a:r>
              <a:rPr lang="zh-CN" sz="2000" dirty="0">
                <a:solidFill>
                  <a:srgbClr val="0000FF"/>
                </a:solidFill>
                <a:ea typeface="黑体" pitchFamily="2" charset="-122"/>
              </a:rPr>
              <a:t>低合金刃具钢</a:t>
            </a:r>
          </a:p>
        </p:txBody>
      </p:sp>
      <p:sp>
        <p:nvSpPr>
          <p:cNvPr id="7" name="矩形 6"/>
          <p:cNvSpPr/>
          <p:nvPr/>
        </p:nvSpPr>
        <p:spPr>
          <a:xfrm>
            <a:off x="7265324" y="4325034"/>
            <a:ext cx="1733167" cy="400110"/>
          </a:xfrm>
          <a:prstGeom prst="rect">
            <a:avLst/>
          </a:prstGeom>
          <a:solidFill>
            <a:schemeClr val="accent6">
              <a:lumMod val="10000"/>
              <a:lumOff val="90000"/>
            </a:schemeClr>
          </a:solidFill>
        </p:spPr>
        <p:txBody>
          <a:bodyPr wrap="none">
            <a:spAutoFit/>
          </a:bodyPr>
          <a:lstStyle/>
          <a:p>
            <a:r>
              <a:rPr lang="zh-CN" altLang="en-US" sz="2000" kern="0" dirty="0" smtClean="0">
                <a:solidFill>
                  <a:srgbClr val="0000FF"/>
                </a:solidFill>
                <a:latin typeface="Arial"/>
                <a:ea typeface="黑体"/>
                <a:sym typeface="Arial" pitchFamily="34" charset="0"/>
              </a:rPr>
              <a:t>低温回火阶段</a:t>
            </a:r>
            <a:endParaRPr lang="zh-CN" altLang="en-US" sz="1400" dirty="0"/>
          </a:p>
        </p:txBody>
      </p:sp>
      <p:sp>
        <p:nvSpPr>
          <p:cNvPr id="8" name="矩形 7"/>
          <p:cNvSpPr/>
          <p:nvPr/>
        </p:nvSpPr>
        <p:spPr>
          <a:xfrm>
            <a:off x="5436096" y="3789165"/>
            <a:ext cx="1422184" cy="461665"/>
          </a:xfrm>
          <a:prstGeom prst="rect">
            <a:avLst/>
          </a:prstGeom>
          <a:solidFill>
            <a:schemeClr val="bg2">
              <a:lumMod val="20000"/>
              <a:lumOff val="80000"/>
            </a:schemeClr>
          </a:solidFill>
          <a:ln>
            <a:solidFill>
              <a:srgbClr val="C00000"/>
            </a:solidFill>
          </a:ln>
        </p:spPr>
        <p:txBody>
          <a:bodyPr wrap="none">
            <a:spAutoFit/>
          </a:bodyPr>
          <a:lstStyle/>
          <a:p>
            <a:r>
              <a:rPr lang="zh-CN" altLang="en-US" sz="2400" dirty="0" smtClean="0">
                <a:solidFill>
                  <a:srgbClr val="0000FF"/>
                </a:solidFill>
                <a:latin typeface="黑体" pitchFamily="2" charset="-122"/>
                <a:ea typeface="黑体" pitchFamily="2" charset="-122"/>
              </a:rPr>
              <a:t>二次硬化</a:t>
            </a:r>
            <a:endParaRPr lang="zh-CN" altLang="en-US" sz="2400" dirty="0">
              <a:latin typeface="黑体" pitchFamily="2" charset="-122"/>
              <a:ea typeface="黑体" pitchFamily="2" charset="-122"/>
            </a:endParaRPr>
          </a:p>
        </p:txBody>
      </p:sp>
      <p:cxnSp>
        <p:nvCxnSpPr>
          <p:cNvPr id="10" name="直接连接符 9"/>
          <p:cNvCxnSpPr/>
          <p:nvPr/>
        </p:nvCxnSpPr>
        <p:spPr bwMode="auto">
          <a:xfrm>
            <a:off x="6444858" y="3788940"/>
            <a:ext cx="2233023" cy="0"/>
          </a:xfrm>
          <a:prstGeom prst="line">
            <a:avLst/>
          </a:prstGeom>
          <a:solidFill>
            <a:schemeClr val="accent1"/>
          </a:solidFill>
          <a:ln w="28575" cap="flat" cmpd="sng" algn="ctr">
            <a:solidFill>
              <a:srgbClr val="C00000"/>
            </a:solidFill>
            <a:prstDash val="solid"/>
            <a:round/>
            <a:headEnd type="none" w="med" len="med"/>
            <a:tailEnd type="none" w="med" len="med"/>
          </a:ln>
          <a:effectLst/>
        </p:spPr>
      </p:cxnSp>
      <p:cxnSp>
        <p:nvCxnSpPr>
          <p:cNvPr id="11" name="直接连接符 10"/>
          <p:cNvCxnSpPr/>
          <p:nvPr/>
        </p:nvCxnSpPr>
        <p:spPr bwMode="auto">
          <a:xfrm>
            <a:off x="3347439" y="3788940"/>
            <a:ext cx="1728792" cy="0"/>
          </a:xfrm>
          <a:prstGeom prst="line">
            <a:avLst/>
          </a:prstGeom>
          <a:solidFill>
            <a:schemeClr val="accent1"/>
          </a:solidFill>
          <a:ln w="28575" cap="flat" cmpd="sng" algn="ctr">
            <a:solidFill>
              <a:srgbClr val="C00000"/>
            </a:solidFill>
            <a:prstDash val="solid"/>
            <a:round/>
            <a:headEnd type="none" w="med" len="med"/>
            <a:tailEnd type="none" w="med" len="med"/>
          </a:ln>
          <a:effectLst/>
        </p:spPr>
      </p:cxnSp>
      <p:cxnSp>
        <p:nvCxnSpPr>
          <p:cNvPr id="14" name="直接箭头连接符 13"/>
          <p:cNvCxnSpPr>
            <a:endCxn id="8" idx="1"/>
          </p:cNvCxnSpPr>
          <p:nvPr/>
        </p:nvCxnSpPr>
        <p:spPr bwMode="auto">
          <a:xfrm>
            <a:off x="4283868" y="3788940"/>
            <a:ext cx="1152228" cy="231058"/>
          </a:xfrm>
          <a:prstGeom prst="straightConnector1">
            <a:avLst/>
          </a:prstGeom>
          <a:solidFill>
            <a:schemeClr val="accent1"/>
          </a:solidFill>
          <a:ln w="19050" cap="flat" cmpd="sng" algn="ctr">
            <a:solidFill>
              <a:srgbClr val="C00000"/>
            </a:solidFill>
            <a:prstDash val="solid"/>
            <a:round/>
            <a:headEnd type="none" w="med" len="med"/>
            <a:tailEnd type="arrow"/>
          </a:ln>
          <a:effectLst/>
        </p:spPr>
      </p:cxnSp>
      <p:cxnSp>
        <p:nvCxnSpPr>
          <p:cNvPr id="16" name="直接箭头连接符 15"/>
          <p:cNvCxnSpPr>
            <a:endCxn id="8" idx="3"/>
          </p:cNvCxnSpPr>
          <p:nvPr/>
        </p:nvCxnSpPr>
        <p:spPr bwMode="auto">
          <a:xfrm flipH="1">
            <a:off x="6858280" y="3788940"/>
            <a:ext cx="595041" cy="231058"/>
          </a:xfrm>
          <a:prstGeom prst="straightConnector1">
            <a:avLst/>
          </a:prstGeom>
          <a:solidFill>
            <a:schemeClr val="accent1"/>
          </a:solidFill>
          <a:ln w="19050" cap="flat" cmpd="sng" algn="ctr">
            <a:solidFill>
              <a:srgbClr val="C00000"/>
            </a:solidFill>
            <a:prstDash val="solid"/>
            <a:round/>
            <a:headEnd type="none" w="med" len="med"/>
            <a:tailEnd type="arrow"/>
          </a:ln>
          <a:effectLst/>
        </p:spPr>
      </p:cxnSp>
      <p:pic>
        <p:nvPicPr>
          <p:cNvPr id="13" name="图片 12" descr="铸态高速钢.jpg"/>
          <p:cNvPicPr>
            <a:picLocks noChangeAspect="1"/>
          </p:cNvPicPr>
          <p:nvPr/>
        </p:nvPicPr>
        <p:blipFill>
          <a:blip r:embed="rId5" cstate="print"/>
          <a:stretch>
            <a:fillRect/>
          </a:stretch>
        </p:blipFill>
        <p:spPr>
          <a:xfrm>
            <a:off x="1184079" y="4325485"/>
            <a:ext cx="2549103" cy="1911828"/>
          </a:xfrm>
          <a:prstGeom prst="rect">
            <a:avLst/>
          </a:prstGeom>
        </p:spPr>
      </p:pic>
      <p:pic>
        <p:nvPicPr>
          <p:cNvPr id="15" name="图片 14" descr="高速钢锻+退火.jpg"/>
          <p:cNvPicPr>
            <a:picLocks noChangeAspect="1"/>
          </p:cNvPicPr>
          <p:nvPr/>
        </p:nvPicPr>
        <p:blipFill>
          <a:blip r:embed="rId6" cstate="print"/>
          <a:stretch>
            <a:fillRect/>
          </a:stretch>
        </p:blipFill>
        <p:spPr>
          <a:xfrm>
            <a:off x="3779637" y="4325484"/>
            <a:ext cx="2549103" cy="1911827"/>
          </a:xfrm>
          <a:prstGeom prst="rect">
            <a:avLst/>
          </a:prstGeom>
        </p:spPr>
      </p:pic>
      <p:sp>
        <p:nvSpPr>
          <p:cNvPr id="18" name="矩形 17"/>
          <p:cNvSpPr/>
          <p:nvPr/>
        </p:nvSpPr>
        <p:spPr>
          <a:xfrm>
            <a:off x="3131340" y="2895077"/>
            <a:ext cx="6012660" cy="461665"/>
          </a:xfrm>
          <a:prstGeom prst="rect">
            <a:avLst/>
          </a:prstGeom>
        </p:spPr>
        <p:txBody>
          <a:bodyPr wrap="square">
            <a:spAutoFit/>
          </a:bodyPr>
          <a:lstStyle/>
          <a:p>
            <a:r>
              <a:rPr lang="zh-CN" altLang="en-US" sz="2400" b="1" kern="0" dirty="0" smtClean="0">
                <a:solidFill>
                  <a:srgbClr val="0000CC"/>
                </a:solidFill>
                <a:latin typeface="楷体_GB2312" pitchFamily="49" charset="-122"/>
                <a:ea typeface="楷体_GB2312" pitchFamily="49" charset="-122"/>
                <a:sym typeface="Arial" pitchFamily="34" charset="0"/>
              </a:rPr>
              <a:t>锻造</a:t>
            </a:r>
            <a:r>
              <a:rPr lang="en-US" altLang="zh-CN" sz="2400" b="1" kern="0" dirty="0" smtClean="0">
                <a:solidFill>
                  <a:srgbClr val="0000CC"/>
                </a:solidFill>
                <a:latin typeface="楷体_GB2312" pitchFamily="49" charset="-122"/>
                <a:ea typeface="楷体_GB2312" pitchFamily="49" charset="-122"/>
                <a:sym typeface="Arial" pitchFamily="34" charset="0"/>
              </a:rPr>
              <a:t>(</a:t>
            </a:r>
            <a:r>
              <a:rPr lang="zh-CN" altLang="en-US" sz="2400" b="1" kern="0" dirty="0" smtClean="0">
                <a:solidFill>
                  <a:srgbClr val="0000CC"/>
                </a:solidFill>
                <a:latin typeface="楷体_GB2312" pitchFamily="49" charset="-122"/>
                <a:ea typeface="楷体_GB2312" pitchFamily="49" charset="-122"/>
                <a:sym typeface="Arial" pitchFamily="34" charset="0"/>
              </a:rPr>
              <a:t>莱氏体碎化</a:t>
            </a:r>
            <a:r>
              <a:rPr lang="en-US" altLang="zh-CN" sz="2400" b="1" kern="0" dirty="0" smtClean="0">
                <a:solidFill>
                  <a:srgbClr val="0000CC"/>
                </a:solidFill>
                <a:latin typeface="楷体_GB2312" pitchFamily="49" charset="-122"/>
                <a:ea typeface="楷体_GB2312" pitchFamily="49" charset="-122"/>
                <a:sym typeface="Arial" pitchFamily="34" charset="0"/>
              </a:rPr>
              <a:t>) </a:t>
            </a:r>
            <a:r>
              <a:rPr lang="en-US" altLang="zh-CN" sz="2400" b="1" kern="0" dirty="0" smtClean="0">
                <a:solidFill>
                  <a:srgbClr val="000000"/>
                </a:solidFill>
                <a:latin typeface="楷体_GB2312" pitchFamily="49" charset="-122"/>
                <a:ea typeface="楷体_GB2312" pitchFamily="49" charset="-122"/>
                <a:sym typeface="Arial" pitchFamily="34" charset="0"/>
              </a:rPr>
              <a:t>—</a:t>
            </a:r>
            <a:r>
              <a:rPr lang="zh-CN" altLang="en-US" sz="2400" b="1" kern="0" dirty="0" smtClean="0">
                <a:solidFill>
                  <a:srgbClr val="000000"/>
                </a:solidFill>
                <a:latin typeface="楷体_GB2312" pitchFamily="49" charset="-122"/>
                <a:ea typeface="楷体_GB2312" pitchFamily="49" charset="-122"/>
                <a:sym typeface="Arial" pitchFamily="34" charset="0"/>
              </a:rPr>
              <a:t>正火 </a:t>
            </a:r>
            <a:r>
              <a:rPr lang="en-US" altLang="zh-CN" sz="2400" b="1" kern="0" dirty="0" smtClean="0">
                <a:solidFill>
                  <a:srgbClr val="000000"/>
                </a:solidFill>
                <a:latin typeface="楷体_GB2312" pitchFamily="49" charset="-122"/>
                <a:ea typeface="楷体_GB2312" pitchFamily="49" charset="-122"/>
                <a:sym typeface="华文细黑" pitchFamily="2" charset="-122"/>
              </a:rPr>
              <a:t>—</a:t>
            </a:r>
            <a:r>
              <a:rPr lang="zh-CN" altLang="en-US" sz="2400" b="1" kern="0" dirty="0" smtClean="0">
                <a:solidFill>
                  <a:srgbClr val="000000"/>
                </a:solidFill>
                <a:latin typeface="楷体_GB2312" pitchFamily="49" charset="-122"/>
                <a:ea typeface="楷体_GB2312" pitchFamily="49" charset="-122"/>
                <a:sym typeface="Arial" pitchFamily="34" charset="0"/>
              </a:rPr>
              <a:t>球化退火</a:t>
            </a:r>
            <a:r>
              <a:rPr lang="en-US" altLang="zh-CN" sz="2400" b="1" kern="0" dirty="0" smtClean="0">
                <a:solidFill>
                  <a:srgbClr val="000000"/>
                </a:solidFill>
                <a:latin typeface="楷体_GB2312" pitchFamily="49" charset="-122"/>
                <a:ea typeface="楷体_GB2312" pitchFamily="49" charset="-122"/>
                <a:sym typeface="Arial" pitchFamily="34" charset="0"/>
              </a:rPr>
              <a:t>—</a:t>
            </a:r>
            <a:endParaRPr lang="zh-CN" altLang="en-US" b="1" dirty="0">
              <a:latin typeface="楷体_GB2312" pitchFamily="49" charset="-122"/>
              <a:ea typeface="楷体_GB2312" pitchFamily="49" charset="-122"/>
            </a:endParaRPr>
          </a:p>
        </p:txBody>
      </p:sp>
      <p:sp>
        <p:nvSpPr>
          <p:cNvPr id="20" name="矩形 19"/>
          <p:cNvSpPr/>
          <p:nvPr/>
        </p:nvSpPr>
        <p:spPr>
          <a:xfrm>
            <a:off x="1258482" y="3356742"/>
            <a:ext cx="7707531" cy="461665"/>
          </a:xfrm>
          <a:prstGeom prst="rect">
            <a:avLst/>
          </a:prstGeom>
        </p:spPr>
        <p:txBody>
          <a:bodyPr wrap="square">
            <a:spAutoFit/>
          </a:bodyPr>
          <a:lstStyle/>
          <a:p>
            <a:r>
              <a:rPr lang="en-US" altLang="zh-CN" sz="2400" b="1" kern="0" dirty="0" smtClean="0">
                <a:latin typeface="楷体_GB2312" pitchFamily="49" charset="-122"/>
                <a:ea typeface="楷体_GB2312" pitchFamily="49" charset="-122"/>
                <a:sym typeface="Arial" pitchFamily="34" charset="0"/>
              </a:rPr>
              <a:t>—(</a:t>
            </a:r>
            <a:r>
              <a:rPr lang="zh-CN" altLang="en-US" sz="2400" b="1" kern="0" dirty="0" smtClean="0">
                <a:latin typeface="楷体_GB2312" pitchFamily="49" charset="-122"/>
                <a:ea typeface="楷体_GB2312" pitchFamily="49" charset="-122"/>
                <a:sym typeface="Arial" pitchFamily="34" charset="0"/>
              </a:rPr>
              <a:t>预热</a:t>
            </a:r>
            <a:r>
              <a:rPr lang="en-US" altLang="zh-CN" sz="2400" b="1" kern="0" dirty="0" smtClean="0">
                <a:latin typeface="楷体_GB2312" pitchFamily="49" charset="-122"/>
                <a:ea typeface="楷体_GB2312" pitchFamily="49" charset="-122"/>
                <a:sym typeface="Arial" pitchFamily="34" charset="0"/>
              </a:rPr>
              <a:t>)</a:t>
            </a:r>
            <a:r>
              <a:rPr lang="zh-CN" altLang="en-US" sz="2400" b="1" kern="0" dirty="0" smtClean="0">
                <a:latin typeface="楷体_GB2312" pitchFamily="49" charset="-122"/>
                <a:ea typeface="楷体_GB2312" pitchFamily="49" charset="-122"/>
                <a:sym typeface="Arial" pitchFamily="34" charset="0"/>
              </a:rPr>
              <a:t>淬火</a:t>
            </a:r>
            <a:r>
              <a:rPr lang="en-US" altLang="zh-CN" sz="2400" b="1" kern="0" dirty="0" smtClean="0">
                <a:solidFill>
                  <a:srgbClr val="0000CC"/>
                </a:solidFill>
                <a:latin typeface="楷体_GB2312" pitchFamily="49" charset="-122"/>
                <a:ea typeface="楷体_GB2312" pitchFamily="49" charset="-122"/>
                <a:sym typeface="Arial" pitchFamily="34" charset="0"/>
              </a:rPr>
              <a:t>(1220-</a:t>
            </a:r>
            <a:r>
              <a:rPr lang="en-US" altLang="zh-CN" sz="2400" b="1" kern="0" dirty="0" err="1" smtClean="0">
                <a:solidFill>
                  <a:srgbClr val="0000CC"/>
                </a:solidFill>
                <a:latin typeface="楷体_GB2312" pitchFamily="49" charset="-122"/>
                <a:ea typeface="楷体_GB2312" pitchFamily="49" charset="-122"/>
                <a:sym typeface="Arial" pitchFamily="34" charset="0"/>
              </a:rPr>
              <a:t>1280</a:t>
            </a:r>
            <a:r>
              <a:rPr lang="en-US" altLang="zh-CN" sz="2400" b="1" kern="0" baseline="30000" dirty="0" err="1" smtClean="0">
                <a:solidFill>
                  <a:srgbClr val="0000CC"/>
                </a:solidFill>
                <a:latin typeface="楷体_GB2312" pitchFamily="49" charset="-122"/>
                <a:ea typeface="楷体_GB2312" pitchFamily="49" charset="-122"/>
                <a:sym typeface="Arial" pitchFamily="34" charset="0"/>
              </a:rPr>
              <a:t>o</a:t>
            </a:r>
            <a:r>
              <a:rPr lang="en-US" altLang="zh-CN" sz="2400" b="1" kern="0" dirty="0" err="1" smtClean="0">
                <a:solidFill>
                  <a:srgbClr val="0000CC"/>
                </a:solidFill>
                <a:latin typeface="楷体_GB2312" pitchFamily="49" charset="-122"/>
                <a:ea typeface="楷体_GB2312" pitchFamily="49" charset="-122"/>
                <a:sym typeface="Arial" pitchFamily="34" charset="0"/>
              </a:rPr>
              <a:t>C</a:t>
            </a:r>
            <a:r>
              <a:rPr lang="en-US" altLang="zh-CN" sz="2400" b="1" kern="0" dirty="0" smtClean="0">
                <a:solidFill>
                  <a:srgbClr val="0000CC"/>
                </a:solidFill>
                <a:latin typeface="楷体_GB2312" pitchFamily="49" charset="-122"/>
                <a:ea typeface="楷体_GB2312" pitchFamily="49" charset="-122"/>
                <a:sym typeface="Arial" pitchFamily="34" charset="0"/>
              </a:rPr>
              <a:t>) </a:t>
            </a:r>
            <a:r>
              <a:rPr lang="en-US" altLang="zh-CN" sz="2400" b="1" kern="0" dirty="0" smtClean="0">
                <a:solidFill>
                  <a:srgbClr val="000000"/>
                </a:solidFill>
                <a:latin typeface="楷体_GB2312" pitchFamily="49" charset="-122"/>
                <a:ea typeface="楷体_GB2312" pitchFamily="49" charset="-122"/>
                <a:sym typeface="华文细黑" pitchFamily="2" charset="-122"/>
              </a:rPr>
              <a:t>+ </a:t>
            </a:r>
            <a:r>
              <a:rPr lang="zh-CN" altLang="en-US" sz="2400" b="1" kern="0" dirty="0" smtClean="0">
                <a:latin typeface="楷体_GB2312" pitchFamily="49" charset="-122"/>
                <a:ea typeface="楷体_GB2312" pitchFamily="49" charset="-122"/>
                <a:sym typeface="Arial" pitchFamily="34" charset="0"/>
              </a:rPr>
              <a:t>回火</a:t>
            </a:r>
            <a:r>
              <a:rPr lang="en-US" altLang="zh-CN" sz="2400" b="1" kern="0" dirty="0" smtClean="0">
                <a:solidFill>
                  <a:srgbClr val="000000"/>
                </a:solidFill>
                <a:latin typeface="楷体_GB2312" pitchFamily="49" charset="-122"/>
                <a:ea typeface="楷体_GB2312" pitchFamily="49" charset="-122"/>
                <a:sym typeface="Arial" pitchFamily="34" charset="0"/>
              </a:rPr>
              <a:t>(</a:t>
            </a:r>
            <a:r>
              <a:rPr lang="en-US" altLang="zh-CN" sz="2400" b="1" kern="0" dirty="0" smtClean="0">
                <a:solidFill>
                  <a:srgbClr val="0000CC"/>
                </a:solidFill>
                <a:latin typeface="楷体_GB2312" pitchFamily="49" charset="-122"/>
                <a:ea typeface="楷体_GB2312" pitchFamily="49" charset="-122"/>
                <a:sym typeface="Arial" pitchFamily="34" charset="0"/>
              </a:rPr>
              <a:t>550-</a:t>
            </a:r>
            <a:r>
              <a:rPr lang="en-US" altLang="zh-CN" sz="2400" b="1" kern="0" dirty="0" err="1" smtClean="0">
                <a:solidFill>
                  <a:srgbClr val="0000CC"/>
                </a:solidFill>
                <a:latin typeface="楷体_GB2312" pitchFamily="49" charset="-122"/>
                <a:ea typeface="楷体_GB2312" pitchFamily="49" charset="-122"/>
                <a:sym typeface="Arial" pitchFamily="34" charset="0"/>
              </a:rPr>
              <a:t>570</a:t>
            </a:r>
            <a:r>
              <a:rPr lang="en-US" altLang="zh-CN" sz="2400" b="1" kern="0" baseline="30000" dirty="0" err="1" smtClean="0">
                <a:solidFill>
                  <a:srgbClr val="0000CC"/>
                </a:solidFill>
                <a:latin typeface="楷体_GB2312" pitchFamily="49" charset="-122"/>
                <a:ea typeface="楷体_GB2312" pitchFamily="49" charset="-122"/>
                <a:sym typeface="Arial" pitchFamily="34" charset="0"/>
              </a:rPr>
              <a:t>o</a:t>
            </a:r>
            <a:r>
              <a:rPr lang="en-US" altLang="zh-CN" sz="2400" b="1" kern="0" dirty="0" err="1" smtClean="0">
                <a:solidFill>
                  <a:srgbClr val="0000CC"/>
                </a:solidFill>
                <a:latin typeface="楷体_GB2312" pitchFamily="49" charset="-122"/>
                <a:ea typeface="楷体_GB2312" pitchFamily="49" charset="-122"/>
                <a:sym typeface="Arial" pitchFamily="34" charset="0"/>
              </a:rPr>
              <a:t>C</a:t>
            </a:r>
            <a:r>
              <a:rPr lang="zh-CN" altLang="en-US" sz="2400" b="1" kern="0" dirty="0" smtClean="0">
                <a:solidFill>
                  <a:srgbClr val="0000CC"/>
                </a:solidFill>
                <a:latin typeface="楷体_GB2312" pitchFamily="49" charset="-122"/>
                <a:ea typeface="楷体_GB2312" pitchFamily="49" charset="-122"/>
                <a:sym typeface="Arial" pitchFamily="34" charset="0"/>
              </a:rPr>
              <a:t>，三次</a:t>
            </a:r>
            <a:r>
              <a:rPr lang="en-US" altLang="zh-CN" sz="2400" b="1" kern="0" dirty="0" smtClean="0">
                <a:solidFill>
                  <a:srgbClr val="000000"/>
                </a:solidFill>
                <a:latin typeface="楷体_GB2312" pitchFamily="49" charset="-122"/>
                <a:ea typeface="楷体_GB2312" pitchFamily="49" charset="-122"/>
                <a:sym typeface="Arial" pitchFamily="34" charset="0"/>
              </a:rPr>
              <a:t>)</a:t>
            </a:r>
            <a:endParaRPr lang="zh-CN" altLang="en-US" b="1" dirty="0">
              <a:latin typeface="楷体_GB2312" pitchFamily="49" charset="-122"/>
              <a:ea typeface="楷体_GB2312" pitchFamily="49" charset="-122"/>
            </a:endParaRPr>
          </a:p>
        </p:txBody>
      </p:sp>
      <p:sp>
        <p:nvSpPr>
          <p:cNvPr id="17" name="矩形 16"/>
          <p:cNvSpPr/>
          <p:nvPr/>
        </p:nvSpPr>
        <p:spPr>
          <a:xfrm>
            <a:off x="5374551" y="4293096"/>
            <a:ext cx="954107" cy="400110"/>
          </a:xfrm>
          <a:prstGeom prst="rect">
            <a:avLst/>
          </a:prstGeom>
          <a:solidFill>
            <a:schemeClr val="accent6">
              <a:lumMod val="10000"/>
              <a:lumOff val="90000"/>
            </a:schemeClr>
          </a:solidFill>
        </p:spPr>
        <p:txBody>
          <a:bodyPr wrap="none">
            <a:spAutoFit/>
          </a:bodyPr>
          <a:lstStyle/>
          <a:p>
            <a:r>
              <a:rPr lang="zh-CN" altLang="en-US" sz="2000" kern="0" dirty="0" smtClean="0">
                <a:solidFill>
                  <a:srgbClr val="0000FF"/>
                </a:solidFill>
                <a:latin typeface="Arial"/>
                <a:ea typeface="黑体"/>
                <a:sym typeface="Arial" pitchFamily="34" charset="0"/>
              </a:rPr>
              <a:t>淬火前</a:t>
            </a:r>
            <a:endParaRPr lang="zh-CN" altLang="en-US"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1442">
                                            <p:txEl>
                                              <p:pRg st="2" end="2"/>
                                            </p:txEl>
                                          </p:spTgt>
                                        </p:tgtEl>
                                        <p:attrNameLst>
                                          <p:attrName>style.visibility</p:attrName>
                                        </p:attrNameLst>
                                      </p:cBhvr>
                                      <p:to>
                                        <p:strVal val="visible"/>
                                      </p:to>
                                    </p:set>
                                    <p:animEffect transition="in" filter="blinds(horizontal)">
                                      <p:cBhvr>
                                        <p:cTn id="7" dur="500"/>
                                        <p:tgtEl>
                                          <p:spTgt spid="61442">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1442">
                                            <p:txEl>
                                              <p:pRg st="3" end="3"/>
                                            </p:txEl>
                                          </p:spTgt>
                                        </p:tgtEl>
                                        <p:attrNameLst>
                                          <p:attrName>style.visibility</p:attrName>
                                        </p:attrNameLst>
                                      </p:cBhvr>
                                      <p:to>
                                        <p:strVal val="visible"/>
                                      </p:to>
                                    </p:set>
                                    <p:animEffect transition="in" filter="blinds(horizontal)">
                                      <p:cBhvr>
                                        <p:cTn id="10" dur="500"/>
                                        <p:tgtEl>
                                          <p:spTgt spid="61442">
                                            <p:txEl>
                                              <p:pRg st="3" end="3"/>
                                            </p:txEl>
                                          </p:spTgt>
                                        </p:tgtEl>
                                      </p:cBhvr>
                                    </p:animEffect>
                                  </p:childTnLst>
                                </p:cTn>
                              </p:par>
                            </p:childTnLst>
                          </p:cTn>
                        </p:par>
                        <p:par>
                          <p:cTn id="11" fill="hold">
                            <p:stCondLst>
                              <p:cond delay="500"/>
                            </p:stCondLst>
                            <p:childTnLst>
                              <p:par>
                                <p:cTn id="12" presetID="3" presetClass="entr" presetSubtype="10" fill="hold" nodeType="afterEffect">
                                  <p:stCondLst>
                                    <p:cond delay="0"/>
                                  </p:stCondLst>
                                  <p:childTnLst>
                                    <p:set>
                                      <p:cBhvr>
                                        <p:cTn id="13" dur="1" fill="hold">
                                          <p:stCondLst>
                                            <p:cond delay="0"/>
                                          </p:stCondLst>
                                        </p:cTn>
                                        <p:tgtEl>
                                          <p:spTgt spid="61444"/>
                                        </p:tgtEl>
                                        <p:attrNameLst>
                                          <p:attrName>style.visibility</p:attrName>
                                        </p:attrNameLst>
                                      </p:cBhvr>
                                      <p:to>
                                        <p:strVal val="visible"/>
                                      </p:to>
                                    </p:set>
                                    <p:animEffect transition="in" filter="blinds(horizontal)">
                                      <p:cBhvr>
                                        <p:cTn id="14" dur="500"/>
                                        <p:tgtEl>
                                          <p:spTgt spid="61444"/>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61446"/>
                                        </p:tgtEl>
                                        <p:attrNameLst>
                                          <p:attrName>style.visibility</p:attrName>
                                        </p:attrNameLst>
                                      </p:cBhvr>
                                      <p:to>
                                        <p:strVal val="visible"/>
                                      </p:to>
                                    </p:set>
                                    <p:animEffect transition="in" filter="blinds(horizontal)">
                                      <p:cBhvr>
                                        <p:cTn id="17" dur="500"/>
                                        <p:tgtEl>
                                          <p:spTgt spid="6144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1442">
                                            <p:txEl>
                                              <p:pRg st="4" end="4"/>
                                            </p:txEl>
                                          </p:spTgt>
                                        </p:tgtEl>
                                        <p:attrNameLst>
                                          <p:attrName>style.visibility</p:attrName>
                                        </p:attrNameLst>
                                      </p:cBhvr>
                                      <p:to>
                                        <p:strVal val="visible"/>
                                      </p:to>
                                    </p:set>
                                    <p:animEffect transition="in" filter="blinds(horizontal)">
                                      <p:cBhvr>
                                        <p:cTn id="22" dur="500"/>
                                        <p:tgtEl>
                                          <p:spTgt spid="61442">
                                            <p:txEl>
                                              <p:pRg st="4" end="4"/>
                                            </p:txEl>
                                          </p:spTgt>
                                        </p:tgtEl>
                                      </p:cBhvr>
                                    </p:animEffect>
                                  </p:childTnLst>
                                </p:cTn>
                              </p:par>
                            </p:childTnLst>
                          </p:cTn>
                        </p:par>
                        <p:par>
                          <p:cTn id="23" fill="hold">
                            <p:stCondLst>
                              <p:cond delay="500"/>
                            </p:stCondLst>
                            <p:childTnLst>
                              <p:par>
                                <p:cTn id="24" presetID="3" presetClass="entr" presetSubtype="10"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linds(horizontal)">
                                      <p:cBhvr>
                                        <p:cTn id="26" dur="500"/>
                                        <p:tgtEl>
                                          <p:spTgt spid="13"/>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61445"/>
                                        </p:tgtEl>
                                        <p:attrNameLst>
                                          <p:attrName>style.visibility</p:attrName>
                                        </p:attrNameLst>
                                      </p:cBhvr>
                                      <p:to>
                                        <p:strVal val="visible"/>
                                      </p:to>
                                    </p:set>
                                    <p:animEffect transition="in" filter="blinds(horizontal)">
                                      <p:cBhvr>
                                        <p:cTn id="29" dur="500"/>
                                        <p:tgtEl>
                                          <p:spTgt spid="61445"/>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blinds(horizontal)">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blinds(horizontal)">
                                      <p:cBhvr>
                                        <p:cTn id="39" dur="500"/>
                                        <p:tgtEl>
                                          <p:spTgt spid="15"/>
                                        </p:tgtEl>
                                      </p:cBhvr>
                                    </p:animEffect>
                                  </p:childTnLst>
                                </p:cTn>
                              </p:par>
                            </p:childTnLst>
                          </p:cTn>
                        </p:par>
                        <p:par>
                          <p:cTn id="40" fill="hold">
                            <p:stCondLst>
                              <p:cond delay="500"/>
                            </p:stCondLst>
                            <p:childTnLst>
                              <p:par>
                                <p:cTn id="41" presetID="4" presetClass="entr" presetSubtype="16"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box(in)">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blinds(horizontal)">
                                      <p:cBhvr>
                                        <p:cTn id="48" dur="500"/>
                                        <p:tgtEl>
                                          <p:spTgt spid="20"/>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blinds(horizontal)">
                                      <p:cBhvr>
                                        <p:cTn id="53" dur="500"/>
                                        <p:tgtEl>
                                          <p:spTgt spid="10"/>
                                        </p:tgtEl>
                                      </p:cBhvr>
                                    </p:animEffect>
                                  </p:childTnLst>
                                </p:cTn>
                              </p:par>
                              <p:par>
                                <p:cTn id="54" presetID="3" presetClass="entr" presetSubtype="10" fill="hold" nodeType="with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blinds(horizontal)">
                                      <p:cBhvr>
                                        <p:cTn id="56" dur="500"/>
                                        <p:tgtEl>
                                          <p:spTgt spid="11"/>
                                        </p:tgtEl>
                                      </p:cBhvr>
                                    </p:animEffect>
                                  </p:childTnLst>
                                </p:cTn>
                              </p:par>
                            </p:childTnLst>
                          </p:cTn>
                        </p:par>
                        <p:par>
                          <p:cTn id="57" fill="hold">
                            <p:stCondLst>
                              <p:cond delay="500"/>
                            </p:stCondLst>
                            <p:childTnLst>
                              <p:par>
                                <p:cTn id="58" presetID="3" presetClass="entr" presetSubtype="10" fill="hold" nodeType="after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blinds(horizontal)">
                                      <p:cBhvr>
                                        <p:cTn id="60" dur="500"/>
                                        <p:tgtEl>
                                          <p:spTgt spid="14"/>
                                        </p:tgtEl>
                                      </p:cBhvr>
                                    </p:animEffect>
                                  </p:childTnLst>
                                </p:cTn>
                              </p:par>
                              <p:par>
                                <p:cTn id="61" presetID="3" presetClass="entr" presetSubtype="10" fill="hold" nodeType="with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blinds(horizontal)">
                                      <p:cBhvr>
                                        <p:cTn id="63" dur="500"/>
                                        <p:tgtEl>
                                          <p:spTgt spid="16"/>
                                        </p:tgtEl>
                                      </p:cBhvr>
                                    </p:animEffect>
                                  </p:childTnLst>
                                </p:cTn>
                              </p:par>
                            </p:childTnLst>
                          </p:cTn>
                        </p:par>
                        <p:par>
                          <p:cTn id="64" fill="hold">
                            <p:stCondLst>
                              <p:cond delay="1000"/>
                            </p:stCondLst>
                            <p:childTnLst>
                              <p:par>
                                <p:cTn id="65" presetID="3" presetClass="entr" presetSubtype="10" fill="hold" grpId="0" nodeType="after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blinds(horizontal)">
                                      <p:cBhvr>
                                        <p:cTn id="67" dur="500"/>
                                        <p:tgtEl>
                                          <p:spTgt spid="8"/>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61443"/>
                                        </p:tgtEl>
                                        <p:attrNameLst>
                                          <p:attrName>style.visibility</p:attrName>
                                        </p:attrNameLst>
                                      </p:cBhvr>
                                      <p:to>
                                        <p:strVal val="visible"/>
                                      </p:to>
                                    </p:set>
                                    <p:animEffect transition="in" filter="blinds(horizontal)">
                                      <p:cBhvr>
                                        <p:cTn id="72" dur="500"/>
                                        <p:tgtEl>
                                          <p:spTgt spid="61443"/>
                                        </p:tgtEl>
                                      </p:cBhvr>
                                    </p:animEffect>
                                  </p:childTnLst>
                                </p:cTn>
                              </p:par>
                            </p:childTnLst>
                          </p:cTn>
                        </p:par>
                        <p:par>
                          <p:cTn id="73" fill="hold">
                            <p:stCondLst>
                              <p:cond delay="500"/>
                            </p:stCondLst>
                            <p:childTnLst>
                              <p:par>
                                <p:cTn id="74" presetID="4" presetClass="entr" presetSubtype="16" fill="hold" grpId="0" nodeType="afterEffect">
                                  <p:stCondLst>
                                    <p:cond delay="0"/>
                                  </p:stCondLst>
                                  <p:childTnLst>
                                    <p:set>
                                      <p:cBhvr>
                                        <p:cTn id="75" dur="1" fill="hold">
                                          <p:stCondLst>
                                            <p:cond delay="0"/>
                                          </p:stCondLst>
                                        </p:cTn>
                                        <p:tgtEl>
                                          <p:spTgt spid="7"/>
                                        </p:tgtEl>
                                        <p:attrNameLst>
                                          <p:attrName>style.visibility</p:attrName>
                                        </p:attrNameLst>
                                      </p:cBhvr>
                                      <p:to>
                                        <p:strVal val="visible"/>
                                      </p:to>
                                    </p:set>
                                    <p:animEffect transition="in" filter="box(in)">
                                      <p:cBhvr>
                                        <p:cTn id="7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5" grpId="0" animBg="1"/>
      <p:bldP spid="61446" grpId="0" animBg="1"/>
      <p:bldP spid="7" grpId="0" animBg="1"/>
      <p:bldP spid="8" grpId="0" animBg="1"/>
      <p:bldP spid="18" grpId="0"/>
      <p:bldP spid="20" grpId="0"/>
      <p:bldP spid="1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p:cNvSpPr>
            <a:spLocks noGrp="1" noRot="1" noChangeArrowheads="1"/>
          </p:cNvSpPr>
          <p:nvPr>
            <p:ph type="body" idx="4294967295"/>
          </p:nvPr>
        </p:nvSpPr>
        <p:spPr>
          <a:xfrm>
            <a:off x="301625" y="404664"/>
            <a:ext cx="8540750" cy="5184576"/>
          </a:xfrm>
          <a:ln/>
        </p:spPr>
        <p:txBody>
          <a:bodyPr/>
          <a:lstStyle/>
          <a:p>
            <a:pPr eaLnBrk="1" hangingPunct="1">
              <a:lnSpc>
                <a:spcPct val="120000"/>
              </a:lnSpc>
              <a:spcBef>
                <a:spcPts val="1200"/>
              </a:spcBef>
              <a:buSzPct val="100000"/>
              <a:buNone/>
            </a:pPr>
            <a:r>
              <a:rPr lang="en-US" altLang="zh-CN" sz="2800" dirty="0" smtClean="0">
                <a:solidFill>
                  <a:srgbClr val="0000CC"/>
                </a:solidFill>
              </a:rPr>
              <a:t>3. </a:t>
            </a:r>
            <a:r>
              <a:rPr lang="zh-CN" altLang="en-US" sz="2800" dirty="0" smtClean="0">
                <a:solidFill>
                  <a:srgbClr val="0000CC"/>
                </a:solidFill>
              </a:rPr>
              <a:t>合金模具钢</a:t>
            </a:r>
          </a:p>
          <a:p>
            <a:pPr lvl="1" eaLnBrk="1" hangingPunct="1">
              <a:lnSpc>
                <a:spcPct val="120000"/>
              </a:lnSpc>
              <a:spcBef>
                <a:spcPts val="1200"/>
              </a:spcBef>
            </a:pPr>
            <a:r>
              <a:rPr lang="zh-CN" altLang="en-US" sz="2400" dirty="0" smtClean="0">
                <a:latin typeface="黑体" pitchFamily="2" charset="-122"/>
                <a:ea typeface="黑体" pitchFamily="2" charset="-122"/>
              </a:rPr>
              <a:t>性能</a:t>
            </a:r>
            <a:r>
              <a:rPr lang="zh-CN" altLang="en-US" sz="2400" dirty="0">
                <a:latin typeface="黑体" pitchFamily="2" charset="-122"/>
                <a:ea typeface="黑体" pitchFamily="2" charset="-122"/>
              </a:rPr>
              <a:t>特点 </a:t>
            </a:r>
          </a:p>
          <a:p>
            <a:pPr lvl="2" eaLnBrk="1" hangingPunct="1">
              <a:lnSpc>
                <a:spcPct val="120000"/>
              </a:lnSpc>
              <a:spcBef>
                <a:spcPts val="1200"/>
              </a:spcBef>
              <a:buNone/>
            </a:pPr>
            <a:r>
              <a:rPr lang="zh-CN" altLang="en-US" dirty="0" smtClean="0">
                <a:solidFill>
                  <a:srgbClr val="C00000"/>
                </a:solidFill>
              </a:rPr>
              <a:t>（</a:t>
            </a:r>
            <a:r>
              <a:rPr lang="en-US" altLang="zh-CN" dirty="0" smtClean="0">
                <a:solidFill>
                  <a:srgbClr val="C00000"/>
                </a:solidFill>
              </a:rPr>
              <a:t>1</a:t>
            </a:r>
            <a:r>
              <a:rPr lang="zh-CN" altLang="en-US" dirty="0" smtClean="0">
                <a:solidFill>
                  <a:srgbClr val="C00000"/>
                </a:solidFill>
              </a:rPr>
              <a:t>）冷</a:t>
            </a:r>
            <a:r>
              <a:rPr lang="zh-CN" altLang="en-US" dirty="0">
                <a:solidFill>
                  <a:srgbClr val="C00000"/>
                </a:solidFill>
              </a:rPr>
              <a:t>模具钢</a:t>
            </a:r>
          </a:p>
          <a:p>
            <a:pPr lvl="2" eaLnBrk="1" hangingPunct="1">
              <a:lnSpc>
                <a:spcPct val="120000"/>
              </a:lnSpc>
              <a:spcBef>
                <a:spcPts val="1200"/>
              </a:spcBef>
              <a:buFont typeface="Wingdings" pitchFamily="2" charset="2"/>
              <a:buNone/>
            </a:pPr>
            <a:r>
              <a:rPr lang="zh-CN" altLang="en-US" dirty="0"/>
              <a:t>①高硬度</a:t>
            </a:r>
            <a:r>
              <a:rPr lang="en-US" dirty="0"/>
              <a:t>:</a:t>
            </a:r>
            <a:r>
              <a:rPr lang="en-US" dirty="0" err="1"/>
              <a:t>HRC58</a:t>
            </a:r>
            <a:r>
              <a:rPr lang="en-US" dirty="0"/>
              <a:t>-62     </a:t>
            </a:r>
            <a:r>
              <a:rPr lang="en-US" dirty="0" smtClean="0"/>
              <a:t>       </a:t>
            </a:r>
            <a:r>
              <a:rPr lang="en-US" dirty="0"/>
              <a:t>②</a:t>
            </a:r>
            <a:r>
              <a:rPr lang="zh-CN" altLang="en-US" dirty="0"/>
              <a:t>高耐磨性</a:t>
            </a:r>
          </a:p>
          <a:p>
            <a:pPr lvl="2" eaLnBrk="1" hangingPunct="1">
              <a:lnSpc>
                <a:spcPct val="120000"/>
              </a:lnSpc>
              <a:spcBef>
                <a:spcPts val="1200"/>
              </a:spcBef>
              <a:buFont typeface="Wingdings" pitchFamily="2" charset="2"/>
              <a:buNone/>
            </a:pPr>
            <a:r>
              <a:rPr lang="zh-CN" altLang="en-US" dirty="0"/>
              <a:t>③足够韧性与疲劳抗力         ④热处理变形小</a:t>
            </a:r>
          </a:p>
          <a:p>
            <a:pPr lvl="1" eaLnBrk="1" hangingPunct="1">
              <a:lnSpc>
                <a:spcPct val="120000"/>
              </a:lnSpc>
              <a:spcBef>
                <a:spcPts val="1200"/>
              </a:spcBef>
            </a:pPr>
            <a:r>
              <a:rPr lang="zh-CN" altLang="en-US" sz="2400" dirty="0" smtClean="0">
                <a:latin typeface="黑体" pitchFamily="2" charset="-122"/>
                <a:ea typeface="黑体" pitchFamily="2" charset="-122"/>
              </a:rPr>
              <a:t>成分特点与合金化原则： </a:t>
            </a:r>
          </a:p>
          <a:p>
            <a:pPr lvl="2" eaLnBrk="1" hangingPunct="1">
              <a:lnSpc>
                <a:spcPct val="120000"/>
              </a:lnSpc>
              <a:spcBef>
                <a:spcPts val="1200"/>
              </a:spcBef>
              <a:buNone/>
            </a:pPr>
            <a:r>
              <a:rPr lang="zh-CN" altLang="en-US" dirty="0" smtClean="0">
                <a:solidFill>
                  <a:srgbClr val="C00000"/>
                </a:solidFill>
              </a:rPr>
              <a:t>（</a:t>
            </a:r>
            <a:r>
              <a:rPr lang="en-US" altLang="zh-CN" dirty="0" smtClean="0">
                <a:solidFill>
                  <a:srgbClr val="C00000"/>
                </a:solidFill>
              </a:rPr>
              <a:t>1</a:t>
            </a:r>
            <a:r>
              <a:rPr lang="zh-CN" altLang="en-US" dirty="0" smtClean="0">
                <a:solidFill>
                  <a:srgbClr val="C00000"/>
                </a:solidFill>
              </a:rPr>
              <a:t>）冷模具钢</a:t>
            </a:r>
          </a:p>
          <a:p>
            <a:pPr lvl="2" eaLnBrk="1" hangingPunct="1">
              <a:lnSpc>
                <a:spcPct val="120000"/>
              </a:lnSpc>
              <a:spcBef>
                <a:spcPts val="1200"/>
              </a:spcBef>
              <a:buNone/>
            </a:pPr>
            <a:r>
              <a:rPr lang="zh-CN" altLang="en-US" dirty="0" smtClean="0"/>
              <a:t>①</a:t>
            </a:r>
            <a:r>
              <a:rPr lang="zh-CN" altLang="en-US" dirty="0" smtClean="0">
                <a:solidFill>
                  <a:srgbClr val="0000FF"/>
                </a:solidFill>
              </a:rPr>
              <a:t>高</a:t>
            </a:r>
            <a:r>
              <a:rPr lang="en-US" dirty="0" smtClean="0">
                <a:solidFill>
                  <a:srgbClr val="0000FF"/>
                </a:solidFill>
              </a:rPr>
              <a:t>C</a:t>
            </a:r>
            <a:r>
              <a:rPr lang="en-US" dirty="0" smtClean="0"/>
              <a:t>:&gt;1.1 %      ②</a:t>
            </a:r>
            <a:r>
              <a:rPr lang="en-US" dirty="0" err="1" smtClean="0"/>
              <a:t>Cr,Mo</a:t>
            </a:r>
            <a:r>
              <a:rPr lang="en-US" dirty="0" smtClean="0"/>
              <a:t>, </a:t>
            </a:r>
            <a:r>
              <a:rPr lang="en-US" dirty="0" err="1" smtClean="0"/>
              <a:t>W,V</a:t>
            </a:r>
            <a:r>
              <a:rPr lang="en-US" dirty="0" smtClean="0"/>
              <a:t> </a:t>
            </a:r>
            <a:r>
              <a:rPr lang="zh-CN" altLang="en-US" dirty="0" smtClean="0"/>
              <a:t>提高淬透性</a:t>
            </a:r>
            <a:r>
              <a:rPr lang="en-US" altLang="zh-CN" dirty="0" smtClean="0"/>
              <a:t>/</a:t>
            </a:r>
            <a:r>
              <a:rPr lang="zh-CN" altLang="en-US" dirty="0" smtClean="0"/>
              <a:t>耐磨性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2466">
                                            <p:txEl>
                                              <p:pRg st="2" end="2"/>
                                            </p:txEl>
                                          </p:spTgt>
                                        </p:tgtEl>
                                        <p:attrNameLst>
                                          <p:attrName>style.visibility</p:attrName>
                                        </p:attrNameLst>
                                      </p:cBhvr>
                                      <p:to>
                                        <p:strVal val="visible"/>
                                      </p:to>
                                    </p:set>
                                    <p:animEffect transition="in" filter="blinds(horizontal)">
                                      <p:cBhvr>
                                        <p:cTn id="7" dur="500"/>
                                        <p:tgtEl>
                                          <p:spTgt spid="62466">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2466">
                                            <p:txEl>
                                              <p:pRg st="3" end="3"/>
                                            </p:txEl>
                                          </p:spTgt>
                                        </p:tgtEl>
                                        <p:attrNameLst>
                                          <p:attrName>style.visibility</p:attrName>
                                        </p:attrNameLst>
                                      </p:cBhvr>
                                      <p:to>
                                        <p:strVal val="visible"/>
                                      </p:to>
                                    </p:set>
                                    <p:animEffect transition="in" filter="blinds(horizontal)">
                                      <p:cBhvr>
                                        <p:cTn id="10" dur="500"/>
                                        <p:tgtEl>
                                          <p:spTgt spid="62466">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62466">
                                            <p:txEl>
                                              <p:pRg st="4" end="4"/>
                                            </p:txEl>
                                          </p:spTgt>
                                        </p:tgtEl>
                                        <p:attrNameLst>
                                          <p:attrName>style.visibility</p:attrName>
                                        </p:attrNameLst>
                                      </p:cBhvr>
                                      <p:to>
                                        <p:strVal val="visible"/>
                                      </p:to>
                                    </p:set>
                                    <p:animEffect transition="in" filter="blinds(horizontal)">
                                      <p:cBhvr>
                                        <p:cTn id="13" dur="500"/>
                                        <p:tgtEl>
                                          <p:spTgt spid="62466">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62466">
                                            <p:txEl>
                                              <p:pRg st="5" end="5"/>
                                            </p:txEl>
                                          </p:spTgt>
                                        </p:tgtEl>
                                        <p:attrNameLst>
                                          <p:attrName>style.visibility</p:attrName>
                                        </p:attrNameLst>
                                      </p:cBhvr>
                                      <p:to>
                                        <p:strVal val="visible"/>
                                      </p:to>
                                    </p:set>
                                    <p:animEffect transition="in" filter="blinds(horizontal)">
                                      <p:cBhvr>
                                        <p:cTn id="18" dur="500"/>
                                        <p:tgtEl>
                                          <p:spTgt spid="62466">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62466">
                                            <p:txEl>
                                              <p:pRg st="6" end="6"/>
                                            </p:txEl>
                                          </p:spTgt>
                                        </p:tgtEl>
                                        <p:attrNameLst>
                                          <p:attrName>style.visibility</p:attrName>
                                        </p:attrNameLst>
                                      </p:cBhvr>
                                      <p:to>
                                        <p:strVal val="visible"/>
                                      </p:to>
                                    </p:set>
                                    <p:animEffect transition="in" filter="blinds(horizontal)">
                                      <p:cBhvr>
                                        <p:cTn id="23" dur="500"/>
                                        <p:tgtEl>
                                          <p:spTgt spid="62466">
                                            <p:txEl>
                                              <p:pRg st="6" end="6"/>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62466">
                                            <p:txEl>
                                              <p:pRg st="7" end="7"/>
                                            </p:txEl>
                                          </p:spTgt>
                                        </p:tgtEl>
                                        <p:attrNameLst>
                                          <p:attrName>style.visibility</p:attrName>
                                        </p:attrNameLst>
                                      </p:cBhvr>
                                      <p:to>
                                        <p:strVal val="visible"/>
                                      </p:to>
                                    </p:set>
                                    <p:animEffect transition="in" filter="blinds(horizontal)">
                                      <p:cBhvr>
                                        <p:cTn id="26" dur="500"/>
                                        <p:tgtEl>
                                          <p:spTgt spid="6246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p:cNvSpPr>
            <a:spLocks noGrp="1" noRot="1" noChangeArrowheads="1"/>
          </p:cNvSpPr>
          <p:nvPr>
            <p:ph type="body" idx="4294967295"/>
          </p:nvPr>
        </p:nvSpPr>
        <p:spPr>
          <a:xfrm>
            <a:off x="301625" y="476672"/>
            <a:ext cx="8540750" cy="5112568"/>
          </a:xfrm>
          <a:ln/>
        </p:spPr>
        <p:txBody>
          <a:bodyPr/>
          <a:lstStyle/>
          <a:p>
            <a:pPr lvl="1" eaLnBrk="1" hangingPunct="1">
              <a:lnSpc>
                <a:spcPct val="120000"/>
              </a:lnSpc>
              <a:spcBef>
                <a:spcPts val="1200"/>
              </a:spcBef>
            </a:pPr>
            <a:r>
              <a:rPr lang="zh-CN" altLang="en-US" sz="2400" dirty="0" smtClean="0">
                <a:latin typeface="黑体" pitchFamily="2" charset="-122"/>
                <a:ea typeface="黑体" pitchFamily="2" charset="-122"/>
              </a:rPr>
              <a:t>性能</a:t>
            </a:r>
            <a:r>
              <a:rPr lang="zh-CN" altLang="en-US" sz="2400" dirty="0">
                <a:latin typeface="黑体" pitchFamily="2" charset="-122"/>
                <a:ea typeface="黑体" pitchFamily="2" charset="-122"/>
              </a:rPr>
              <a:t>特点 </a:t>
            </a:r>
          </a:p>
          <a:p>
            <a:pPr lvl="2" eaLnBrk="1" hangingPunct="1">
              <a:lnSpc>
                <a:spcPct val="120000"/>
              </a:lnSpc>
              <a:spcBef>
                <a:spcPts val="1200"/>
              </a:spcBef>
              <a:buNone/>
            </a:pPr>
            <a:r>
              <a:rPr lang="zh-CN" altLang="en-US" dirty="0" smtClean="0">
                <a:solidFill>
                  <a:srgbClr val="C00000"/>
                </a:solidFill>
              </a:rPr>
              <a:t>（</a:t>
            </a:r>
            <a:r>
              <a:rPr lang="en-US" altLang="zh-CN" dirty="0" smtClean="0">
                <a:solidFill>
                  <a:srgbClr val="C00000"/>
                </a:solidFill>
              </a:rPr>
              <a:t>1</a:t>
            </a:r>
            <a:r>
              <a:rPr lang="zh-CN" altLang="en-US" dirty="0" smtClean="0">
                <a:solidFill>
                  <a:srgbClr val="C00000"/>
                </a:solidFill>
              </a:rPr>
              <a:t>）热</a:t>
            </a:r>
            <a:r>
              <a:rPr lang="zh-CN" altLang="en-US" dirty="0">
                <a:solidFill>
                  <a:srgbClr val="C00000"/>
                </a:solidFill>
              </a:rPr>
              <a:t>模具钢</a:t>
            </a:r>
          </a:p>
          <a:p>
            <a:pPr lvl="2" eaLnBrk="1" hangingPunct="1">
              <a:lnSpc>
                <a:spcPct val="120000"/>
              </a:lnSpc>
              <a:spcBef>
                <a:spcPts val="1200"/>
              </a:spcBef>
              <a:buFont typeface="Wingdings" pitchFamily="2" charset="2"/>
              <a:buNone/>
            </a:pPr>
            <a:r>
              <a:rPr lang="zh-CN" altLang="en-US" dirty="0"/>
              <a:t>①高的</a:t>
            </a:r>
            <a:r>
              <a:rPr lang="zh-CN" altLang="en-US" dirty="0">
                <a:solidFill>
                  <a:srgbClr val="0000FF"/>
                </a:solidFill>
              </a:rPr>
              <a:t>热</a:t>
            </a:r>
            <a:r>
              <a:rPr lang="zh-CN" altLang="en-US" dirty="0"/>
              <a:t>硬性</a:t>
            </a:r>
            <a:r>
              <a:rPr lang="en-US" dirty="0"/>
              <a:t>/</a:t>
            </a:r>
            <a:r>
              <a:rPr lang="zh-CN" altLang="en-US" dirty="0">
                <a:solidFill>
                  <a:srgbClr val="0000FF"/>
                </a:solidFill>
              </a:rPr>
              <a:t>高温</a:t>
            </a:r>
            <a:r>
              <a:rPr lang="zh-CN" altLang="en-US" dirty="0"/>
              <a:t>耐磨性   </a:t>
            </a:r>
            <a:r>
              <a:rPr lang="zh-CN" altLang="en-US" dirty="0">
                <a:solidFill>
                  <a:srgbClr val="0000FF"/>
                </a:solidFill>
              </a:rPr>
              <a:t>②高的抗氧化性</a:t>
            </a:r>
          </a:p>
          <a:p>
            <a:pPr lvl="2" eaLnBrk="1" hangingPunct="1">
              <a:lnSpc>
                <a:spcPct val="120000"/>
              </a:lnSpc>
              <a:spcBef>
                <a:spcPts val="1200"/>
              </a:spcBef>
              <a:buFont typeface="Wingdings" pitchFamily="2" charset="2"/>
              <a:buNone/>
            </a:pPr>
            <a:r>
              <a:rPr lang="zh-CN" altLang="en-US" dirty="0">
                <a:solidFill>
                  <a:srgbClr val="0000FF"/>
                </a:solidFill>
              </a:rPr>
              <a:t>③高的热强性         </a:t>
            </a:r>
            <a:r>
              <a:rPr lang="zh-CN" altLang="en-US" dirty="0" smtClean="0">
                <a:solidFill>
                  <a:srgbClr val="0000FF"/>
                </a:solidFill>
              </a:rPr>
              <a:t>  </a:t>
            </a:r>
            <a:r>
              <a:rPr lang="zh-CN" altLang="en-US" dirty="0"/>
              <a:t>④足够高的韧性</a:t>
            </a:r>
            <a:r>
              <a:rPr lang="en-US" dirty="0"/>
              <a:t>/</a:t>
            </a:r>
            <a:r>
              <a:rPr lang="zh-CN" altLang="en-US" dirty="0">
                <a:solidFill>
                  <a:srgbClr val="0000FF"/>
                </a:solidFill>
              </a:rPr>
              <a:t>热</a:t>
            </a:r>
            <a:r>
              <a:rPr lang="zh-CN" altLang="en-US" dirty="0"/>
              <a:t>疲劳</a:t>
            </a:r>
            <a:r>
              <a:rPr lang="zh-CN" altLang="en-US" dirty="0" smtClean="0"/>
              <a:t>抗力</a:t>
            </a:r>
          </a:p>
          <a:p>
            <a:pPr lvl="1" eaLnBrk="1" hangingPunct="1">
              <a:lnSpc>
                <a:spcPct val="120000"/>
              </a:lnSpc>
              <a:spcBef>
                <a:spcPts val="1200"/>
              </a:spcBef>
            </a:pPr>
            <a:r>
              <a:rPr lang="zh-CN" altLang="en-US" sz="2400" dirty="0" smtClean="0">
                <a:latin typeface="黑体" pitchFamily="2" charset="-122"/>
                <a:ea typeface="黑体" pitchFamily="2" charset="-122"/>
              </a:rPr>
              <a:t>成分特点与合金化原则： </a:t>
            </a:r>
          </a:p>
          <a:p>
            <a:pPr lvl="2" eaLnBrk="1" hangingPunct="1">
              <a:lnSpc>
                <a:spcPct val="120000"/>
              </a:lnSpc>
              <a:spcBef>
                <a:spcPts val="1200"/>
              </a:spcBef>
              <a:buNone/>
            </a:pPr>
            <a:r>
              <a:rPr lang="zh-CN" altLang="en-US" dirty="0" smtClean="0">
                <a:solidFill>
                  <a:srgbClr val="C00000"/>
                </a:solidFill>
              </a:rPr>
              <a:t>（</a:t>
            </a:r>
            <a:r>
              <a:rPr lang="en-US" altLang="zh-CN" dirty="0" smtClean="0">
                <a:solidFill>
                  <a:srgbClr val="C00000"/>
                </a:solidFill>
              </a:rPr>
              <a:t>2</a:t>
            </a:r>
            <a:r>
              <a:rPr lang="zh-CN" altLang="en-US" dirty="0" smtClean="0">
                <a:solidFill>
                  <a:srgbClr val="C00000"/>
                </a:solidFill>
              </a:rPr>
              <a:t>）热模具钢</a:t>
            </a:r>
          </a:p>
          <a:p>
            <a:pPr lvl="2" eaLnBrk="1" hangingPunct="1">
              <a:lnSpc>
                <a:spcPct val="120000"/>
              </a:lnSpc>
              <a:spcBef>
                <a:spcPts val="1200"/>
              </a:spcBef>
              <a:buNone/>
            </a:pPr>
            <a:r>
              <a:rPr lang="zh-CN" altLang="en-US" dirty="0" smtClean="0"/>
              <a:t>①</a:t>
            </a:r>
            <a:r>
              <a:rPr lang="zh-CN" altLang="en-US" dirty="0" smtClean="0">
                <a:solidFill>
                  <a:srgbClr val="C00000"/>
                </a:solidFill>
              </a:rPr>
              <a:t>中</a:t>
            </a:r>
            <a:r>
              <a:rPr lang="en-US" dirty="0" err="1" smtClean="0">
                <a:solidFill>
                  <a:srgbClr val="C00000"/>
                </a:solidFill>
              </a:rPr>
              <a:t>C</a:t>
            </a:r>
            <a:r>
              <a:rPr lang="en-US" dirty="0" err="1" smtClean="0"/>
              <a:t>:0.3</a:t>
            </a:r>
            <a:r>
              <a:rPr lang="en-US" dirty="0" smtClean="0"/>
              <a:t> %</a:t>
            </a:r>
            <a:r>
              <a:rPr lang="zh-CN" altLang="en-US" dirty="0" smtClean="0"/>
              <a:t>～</a:t>
            </a:r>
            <a:r>
              <a:rPr lang="en-US" dirty="0" smtClean="0"/>
              <a:t>0.6%     </a:t>
            </a:r>
            <a:r>
              <a:rPr lang="zh-CN" altLang="en-US" dirty="0" smtClean="0"/>
              <a:t>④ </a:t>
            </a:r>
            <a:r>
              <a:rPr lang="en-US" altLang="zh-CN" dirty="0" smtClean="0"/>
              <a:t>Mo</a:t>
            </a:r>
            <a:r>
              <a:rPr lang="zh-CN" altLang="en-US" dirty="0" smtClean="0">
                <a:solidFill>
                  <a:srgbClr val="0000FF"/>
                </a:solidFill>
              </a:rPr>
              <a:t>防止回火脆性</a:t>
            </a:r>
            <a:endParaRPr lang="zh-CN" altLang="en-US" dirty="0" smtClean="0"/>
          </a:p>
          <a:p>
            <a:pPr lvl="2" eaLnBrk="1" hangingPunct="1">
              <a:lnSpc>
                <a:spcPct val="120000"/>
              </a:lnSpc>
              <a:spcBef>
                <a:spcPts val="1200"/>
              </a:spcBef>
              <a:buNone/>
            </a:pPr>
            <a:r>
              <a:rPr lang="en-US" altLang="zh-CN" dirty="0" smtClean="0"/>
              <a:t>②Cr</a:t>
            </a:r>
            <a:r>
              <a:rPr lang="zh-CN" altLang="en-US" dirty="0" smtClean="0"/>
              <a:t>、</a:t>
            </a:r>
            <a:r>
              <a:rPr lang="en-US" altLang="zh-CN" dirty="0" smtClean="0"/>
              <a:t>Ni</a:t>
            </a:r>
            <a:r>
              <a:rPr lang="zh-CN" altLang="en-US" dirty="0" smtClean="0"/>
              <a:t>、</a:t>
            </a:r>
            <a:r>
              <a:rPr lang="en-US" altLang="zh-CN" dirty="0" err="1" smtClean="0"/>
              <a:t>Mn</a:t>
            </a:r>
            <a:r>
              <a:rPr lang="zh-CN" altLang="en-US" dirty="0" smtClean="0"/>
              <a:t>、</a:t>
            </a:r>
            <a:r>
              <a:rPr lang="en-US" altLang="zh-CN" dirty="0" smtClean="0"/>
              <a:t>Si</a:t>
            </a:r>
            <a:r>
              <a:rPr lang="zh-CN" altLang="en-US" dirty="0" smtClean="0"/>
              <a:t>提高淬透性   ③</a:t>
            </a:r>
            <a:r>
              <a:rPr lang="en-US" dirty="0" smtClean="0"/>
              <a:t>Mo</a:t>
            </a:r>
            <a:r>
              <a:rPr lang="zh-CN" altLang="en-US" dirty="0" smtClean="0"/>
              <a:t>、</a:t>
            </a:r>
            <a:r>
              <a:rPr lang="en-US" dirty="0" smtClean="0"/>
              <a:t>W</a:t>
            </a:r>
            <a:r>
              <a:rPr lang="zh-CN" altLang="en-US" dirty="0" smtClean="0"/>
              <a:t>、</a:t>
            </a:r>
            <a:r>
              <a:rPr lang="en-US" dirty="0" smtClean="0"/>
              <a:t>V</a:t>
            </a:r>
            <a:r>
              <a:rPr lang="zh-CN" altLang="en-US" dirty="0" smtClean="0">
                <a:solidFill>
                  <a:srgbClr val="0000FF"/>
                </a:solidFill>
              </a:rPr>
              <a:t>二次硬化</a:t>
            </a:r>
            <a:endParaRPr lang="zh-CN" altLang="en-US"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2466">
                                            <p:txEl>
                                              <p:pRg st="1" end="1"/>
                                            </p:txEl>
                                          </p:spTgt>
                                        </p:tgtEl>
                                        <p:attrNameLst>
                                          <p:attrName>style.visibility</p:attrName>
                                        </p:attrNameLst>
                                      </p:cBhvr>
                                      <p:to>
                                        <p:strVal val="visible"/>
                                      </p:to>
                                    </p:set>
                                    <p:animEffect transition="in" filter="blinds(horizontal)">
                                      <p:cBhvr>
                                        <p:cTn id="7" dur="500"/>
                                        <p:tgtEl>
                                          <p:spTgt spid="62466">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2466">
                                            <p:txEl>
                                              <p:pRg st="2" end="2"/>
                                            </p:txEl>
                                          </p:spTgt>
                                        </p:tgtEl>
                                        <p:attrNameLst>
                                          <p:attrName>style.visibility</p:attrName>
                                        </p:attrNameLst>
                                      </p:cBhvr>
                                      <p:to>
                                        <p:strVal val="visible"/>
                                      </p:to>
                                    </p:set>
                                    <p:animEffect transition="in" filter="blinds(horizontal)">
                                      <p:cBhvr>
                                        <p:cTn id="10" dur="500"/>
                                        <p:tgtEl>
                                          <p:spTgt spid="62466">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62466">
                                            <p:txEl>
                                              <p:pRg st="3" end="3"/>
                                            </p:txEl>
                                          </p:spTgt>
                                        </p:tgtEl>
                                        <p:attrNameLst>
                                          <p:attrName>style.visibility</p:attrName>
                                        </p:attrNameLst>
                                      </p:cBhvr>
                                      <p:to>
                                        <p:strVal val="visible"/>
                                      </p:to>
                                    </p:set>
                                    <p:animEffect transition="in" filter="blinds(horizontal)">
                                      <p:cBhvr>
                                        <p:cTn id="13" dur="500"/>
                                        <p:tgtEl>
                                          <p:spTgt spid="62466">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62466">
                                            <p:txEl>
                                              <p:pRg st="4" end="4"/>
                                            </p:txEl>
                                          </p:spTgt>
                                        </p:tgtEl>
                                        <p:attrNameLst>
                                          <p:attrName>style.visibility</p:attrName>
                                        </p:attrNameLst>
                                      </p:cBhvr>
                                      <p:to>
                                        <p:strVal val="visible"/>
                                      </p:to>
                                    </p:set>
                                    <p:animEffect transition="in" filter="blinds(horizontal)">
                                      <p:cBhvr>
                                        <p:cTn id="18" dur="500"/>
                                        <p:tgtEl>
                                          <p:spTgt spid="62466">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62466">
                                            <p:txEl>
                                              <p:pRg st="5" end="5"/>
                                            </p:txEl>
                                          </p:spTgt>
                                        </p:tgtEl>
                                        <p:attrNameLst>
                                          <p:attrName>style.visibility</p:attrName>
                                        </p:attrNameLst>
                                      </p:cBhvr>
                                      <p:to>
                                        <p:strVal val="visible"/>
                                      </p:to>
                                    </p:set>
                                    <p:animEffect transition="in" filter="blinds(horizontal)">
                                      <p:cBhvr>
                                        <p:cTn id="23" dur="500"/>
                                        <p:tgtEl>
                                          <p:spTgt spid="62466">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62466">
                                            <p:txEl>
                                              <p:pRg st="6" end="6"/>
                                            </p:txEl>
                                          </p:spTgt>
                                        </p:tgtEl>
                                        <p:attrNameLst>
                                          <p:attrName>style.visibility</p:attrName>
                                        </p:attrNameLst>
                                      </p:cBhvr>
                                      <p:to>
                                        <p:strVal val="visible"/>
                                      </p:to>
                                    </p:set>
                                    <p:animEffect transition="in" filter="blinds(horizontal)">
                                      <p:cBhvr>
                                        <p:cTn id="26" dur="500"/>
                                        <p:tgtEl>
                                          <p:spTgt spid="62466">
                                            <p:txEl>
                                              <p:pRg st="6" end="6"/>
                                            </p:txEl>
                                          </p:spTgt>
                                        </p:tgtEl>
                                      </p:cBhvr>
                                    </p:animEffect>
                                  </p:childTnLst>
                                </p:cTn>
                              </p:par>
                            </p:childTnLst>
                          </p:cTn>
                        </p:par>
                        <p:par>
                          <p:cTn id="27" fill="hold">
                            <p:stCondLst>
                              <p:cond delay="500"/>
                            </p:stCondLst>
                            <p:childTnLst>
                              <p:par>
                                <p:cTn id="28" presetID="3" presetClass="entr" presetSubtype="10" fill="hold" nodeType="afterEffect">
                                  <p:stCondLst>
                                    <p:cond delay="0"/>
                                  </p:stCondLst>
                                  <p:childTnLst>
                                    <p:set>
                                      <p:cBhvr>
                                        <p:cTn id="29" dur="1" fill="hold">
                                          <p:stCondLst>
                                            <p:cond delay="0"/>
                                          </p:stCondLst>
                                        </p:cTn>
                                        <p:tgtEl>
                                          <p:spTgt spid="62466">
                                            <p:txEl>
                                              <p:pRg st="7" end="7"/>
                                            </p:txEl>
                                          </p:spTgt>
                                        </p:tgtEl>
                                        <p:attrNameLst>
                                          <p:attrName>style.visibility</p:attrName>
                                        </p:attrNameLst>
                                      </p:cBhvr>
                                      <p:to>
                                        <p:strVal val="visible"/>
                                      </p:to>
                                    </p:set>
                                    <p:animEffect transition="in" filter="blinds(horizontal)">
                                      <p:cBhvr>
                                        <p:cTn id="30" dur="500"/>
                                        <p:tgtEl>
                                          <p:spTgt spid="6246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p:cNvSpPr>
            <a:spLocks noGrp="1" noRot="1" noChangeArrowheads="1"/>
          </p:cNvSpPr>
          <p:nvPr>
            <p:ph type="body" idx="4294967295"/>
          </p:nvPr>
        </p:nvSpPr>
        <p:spPr>
          <a:xfrm>
            <a:off x="301625" y="404813"/>
            <a:ext cx="8540750" cy="5618162"/>
          </a:xfrm>
          <a:ln/>
        </p:spPr>
        <p:txBody>
          <a:bodyPr/>
          <a:lstStyle/>
          <a:p>
            <a:pPr lvl="1" eaLnBrk="1" hangingPunct="1">
              <a:lnSpc>
                <a:spcPct val="120000"/>
              </a:lnSpc>
              <a:spcBef>
                <a:spcPts val="600"/>
              </a:spcBef>
            </a:pPr>
            <a:r>
              <a:rPr lang="zh-CN" altLang="en-US" sz="2400" dirty="0">
                <a:latin typeface="黑体" pitchFamily="2" charset="-122"/>
                <a:ea typeface="黑体" pitchFamily="2" charset="-122"/>
              </a:rPr>
              <a:t>热处理特点与使用态组织 </a:t>
            </a:r>
          </a:p>
          <a:p>
            <a:pPr marL="1371600" lvl="2" indent="-457200" eaLnBrk="1" hangingPunct="1">
              <a:lnSpc>
                <a:spcPct val="120000"/>
              </a:lnSpc>
              <a:spcBef>
                <a:spcPts val="600"/>
              </a:spcBef>
              <a:buNone/>
            </a:pPr>
            <a:r>
              <a:rPr lang="zh-CN" altLang="en-US" dirty="0" smtClean="0">
                <a:solidFill>
                  <a:srgbClr val="C00000"/>
                </a:solidFill>
              </a:rPr>
              <a:t>（</a:t>
            </a:r>
            <a:r>
              <a:rPr lang="en-US" altLang="zh-CN" dirty="0" smtClean="0">
                <a:solidFill>
                  <a:srgbClr val="C00000"/>
                </a:solidFill>
              </a:rPr>
              <a:t>1</a:t>
            </a:r>
            <a:r>
              <a:rPr lang="zh-CN" altLang="en-US" dirty="0" smtClean="0">
                <a:solidFill>
                  <a:srgbClr val="C00000"/>
                </a:solidFill>
              </a:rPr>
              <a:t>）冷</a:t>
            </a:r>
            <a:r>
              <a:rPr lang="zh-CN" altLang="en-US" dirty="0">
                <a:solidFill>
                  <a:srgbClr val="C00000"/>
                </a:solidFill>
              </a:rPr>
              <a:t>模具：</a:t>
            </a:r>
          </a:p>
          <a:p>
            <a:pPr lvl="3" eaLnBrk="1" hangingPunct="1">
              <a:lnSpc>
                <a:spcPct val="120000"/>
              </a:lnSpc>
              <a:spcBef>
                <a:spcPts val="600"/>
              </a:spcBef>
              <a:buClr>
                <a:srgbClr val="7030A0"/>
              </a:buClr>
            </a:pPr>
            <a:r>
              <a:rPr lang="zh-CN" altLang="en-US" dirty="0"/>
              <a:t>低合金刃具钢：正火</a:t>
            </a:r>
            <a:r>
              <a:rPr lang="en-US" dirty="0">
                <a:latin typeface="华文细黑" pitchFamily="2" charset="-122"/>
                <a:sym typeface="华文细黑" pitchFamily="2" charset="-122"/>
              </a:rPr>
              <a:t>——</a:t>
            </a:r>
            <a:r>
              <a:rPr lang="zh-CN" altLang="en-US" dirty="0"/>
              <a:t>球化退火</a:t>
            </a:r>
            <a:r>
              <a:rPr lang="en-US" dirty="0">
                <a:solidFill>
                  <a:srgbClr val="0000FF"/>
                </a:solidFill>
                <a:latin typeface="华文细黑" pitchFamily="2" charset="-122"/>
                <a:sym typeface="华文细黑" pitchFamily="2" charset="-122"/>
              </a:rPr>
              <a:t>——</a:t>
            </a:r>
            <a:r>
              <a:rPr lang="zh-CN" altLang="en-US" dirty="0">
                <a:solidFill>
                  <a:srgbClr val="0000FF"/>
                </a:solidFill>
              </a:rPr>
              <a:t>淬火＋低温回火</a:t>
            </a:r>
          </a:p>
          <a:p>
            <a:pPr lvl="3" eaLnBrk="1" hangingPunct="1">
              <a:lnSpc>
                <a:spcPct val="120000"/>
              </a:lnSpc>
              <a:spcBef>
                <a:spcPts val="600"/>
              </a:spcBef>
              <a:buClr>
                <a:srgbClr val="7030A0"/>
              </a:buClr>
            </a:pPr>
            <a:r>
              <a:rPr lang="en-US" dirty="0" err="1"/>
              <a:t>Cr12</a:t>
            </a:r>
            <a:r>
              <a:rPr lang="zh-CN" altLang="en-US" dirty="0"/>
              <a:t>型钢：</a:t>
            </a:r>
            <a:r>
              <a:rPr lang="en-US" dirty="0"/>
              <a:t>950-1000℃</a:t>
            </a:r>
            <a:r>
              <a:rPr lang="zh-CN" altLang="en-US" dirty="0"/>
              <a:t>淬火＋</a:t>
            </a:r>
            <a:r>
              <a:rPr lang="en-US" dirty="0"/>
              <a:t>150-180℃</a:t>
            </a:r>
            <a:r>
              <a:rPr lang="zh-CN" altLang="en-US" dirty="0"/>
              <a:t>低温回火</a:t>
            </a:r>
          </a:p>
          <a:p>
            <a:pPr lvl="3" eaLnBrk="1" hangingPunct="1">
              <a:lnSpc>
                <a:spcPct val="120000"/>
              </a:lnSpc>
              <a:spcBef>
                <a:spcPts val="600"/>
              </a:spcBef>
              <a:buFont typeface="Wingdings" pitchFamily="2" charset="2"/>
              <a:buNone/>
            </a:pPr>
            <a:r>
              <a:rPr lang="zh-CN" altLang="en-US" dirty="0"/>
              <a:t>     </a:t>
            </a:r>
            <a:r>
              <a:rPr lang="zh-CN" altLang="en-US" dirty="0" smtClean="0"/>
              <a:t> </a:t>
            </a:r>
            <a:r>
              <a:rPr lang="zh-CN" altLang="en-US" dirty="0"/>
              <a:t>或：</a:t>
            </a:r>
            <a:r>
              <a:rPr lang="en-US" dirty="0"/>
              <a:t>1100-1150℃</a:t>
            </a:r>
            <a:r>
              <a:rPr lang="zh-CN" altLang="en-US" dirty="0"/>
              <a:t>淬火＋</a:t>
            </a:r>
            <a:r>
              <a:rPr lang="en-US" dirty="0"/>
              <a:t>510-520℃</a:t>
            </a:r>
            <a:r>
              <a:rPr lang="zh-CN" altLang="en-US" dirty="0"/>
              <a:t>多次回火</a:t>
            </a:r>
          </a:p>
          <a:p>
            <a:pPr lvl="2" eaLnBrk="1" hangingPunct="1">
              <a:lnSpc>
                <a:spcPct val="120000"/>
              </a:lnSpc>
              <a:spcBef>
                <a:spcPts val="600"/>
              </a:spcBef>
              <a:buFont typeface="Wingdings" pitchFamily="2" charset="2"/>
              <a:buNone/>
            </a:pPr>
            <a:r>
              <a:rPr lang="zh-CN" altLang="en-US" dirty="0">
                <a:latin typeface="黑体" pitchFamily="2" charset="-122"/>
                <a:ea typeface="黑体" pitchFamily="2" charset="-122"/>
              </a:rPr>
              <a:t>使用态组织： </a:t>
            </a:r>
            <a:r>
              <a:rPr lang="en-US" dirty="0">
                <a:solidFill>
                  <a:srgbClr val="0000FF"/>
                </a:solidFill>
              </a:rPr>
              <a:t>M</a:t>
            </a:r>
            <a:r>
              <a:rPr lang="en-US" dirty="0">
                <a:solidFill>
                  <a:srgbClr val="0000FF"/>
                </a:solidFill>
                <a:latin typeface="华文细黑" pitchFamily="2" charset="-122"/>
                <a:sym typeface="华文细黑" pitchFamily="2" charset="-122"/>
              </a:rPr>
              <a:t>’</a:t>
            </a:r>
            <a:r>
              <a:rPr lang="zh-CN" altLang="en-US" dirty="0" smtClean="0">
                <a:solidFill>
                  <a:srgbClr val="0000FF"/>
                </a:solidFill>
              </a:rPr>
              <a:t>＋ｋ</a:t>
            </a:r>
            <a:r>
              <a:rPr lang="zh-CN" altLang="en-US" dirty="0">
                <a:solidFill>
                  <a:srgbClr val="0000FF"/>
                </a:solidFill>
              </a:rPr>
              <a:t>＋ </a:t>
            </a:r>
            <a:r>
              <a:rPr lang="en-US" dirty="0" smtClean="0">
                <a:solidFill>
                  <a:srgbClr val="0000FF"/>
                </a:solidFill>
              </a:rPr>
              <a:t>A</a:t>
            </a:r>
            <a:r>
              <a:rPr lang="en-US" dirty="0">
                <a:solidFill>
                  <a:srgbClr val="0000FF"/>
                </a:solidFill>
                <a:latin typeface="华文细黑" pitchFamily="2" charset="-122"/>
                <a:sym typeface="华文细黑" pitchFamily="2" charset="-122"/>
              </a:rPr>
              <a:t>’</a:t>
            </a:r>
            <a:r>
              <a:rPr lang="en-US" dirty="0">
                <a:solidFill>
                  <a:srgbClr val="0000FF"/>
                </a:solidFill>
              </a:rPr>
              <a:t> </a:t>
            </a:r>
            <a:r>
              <a:rPr lang="en-US" altLang="zh-CN" dirty="0" smtClean="0"/>
              <a:t> </a:t>
            </a:r>
            <a:endParaRPr lang="zh-CN" altLang="en-US" dirty="0"/>
          </a:p>
        </p:txBody>
      </p:sp>
      <p:pic>
        <p:nvPicPr>
          <p:cNvPr id="5" name="Picture 4"/>
          <p:cNvPicPr>
            <a:picLocks noChangeAspect="1" noChangeArrowheads="1"/>
          </p:cNvPicPr>
          <p:nvPr/>
        </p:nvPicPr>
        <p:blipFill>
          <a:blip r:embed="rId3" cstate="print"/>
          <a:srcRect l="37008" t="27133" r="37582" b="43618"/>
          <a:stretch>
            <a:fillRect/>
          </a:stretch>
        </p:blipFill>
        <p:spPr bwMode="auto">
          <a:xfrm>
            <a:off x="5610309" y="4077072"/>
            <a:ext cx="2851272" cy="2104511"/>
          </a:xfrm>
          <a:prstGeom prst="rect">
            <a:avLst/>
          </a:prstGeom>
          <a:noFill/>
          <a:ln w="9525">
            <a:noFill/>
            <a:miter lim="800000"/>
            <a:headEnd/>
            <a:tailEnd/>
          </a:ln>
          <a:effectLst/>
        </p:spPr>
      </p:pic>
      <p:sp>
        <p:nvSpPr>
          <p:cNvPr id="6" name="Text Box 4"/>
          <p:cNvSpPr txBox="1">
            <a:spLocks noChangeArrowheads="1"/>
          </p:cNvSpPr>
          <p:nvPr/>
        </p:nvSpPr>
        <p:spPr bwMode="auto">
          <a:xfrm>
            <a:off x="4644008" y="5805264"/>
            <a:ext cx="958917" cy="400110"/>
          </a:xfrm>
          <a:prstGeom prst="rect">
            <a:avLst/>
          </a:prstGeom>
          <a:noFill/>
          <a:ln w="9525">
            <a:noFill/>
            <a:miter lim="800000"/>
            <a:headEnd/>
            <a:tailEnd/>
          </a:ln>
        </p:spPr>
        <p:txBody>
          <a:bodyPr wrap="none">
            <a:spAutoFit/>
          </a:bodyPr>
          <a:lstStyle/>
          <a:p>
            <a:r>
              <a:rPr lang="zh-CN" altLang="en-US" sz="2000" b="1" dirty="0" smtClean="0">
                <a:solidFill>
                  <a:srgbClr val="0000CC"/>
                </a:solidFill>
                <a:latin typeface="黑体" pitchFamily="2" charset="-122"/>
                <a:ea typeface="黑体" pitchFamily="2" charset="-122"/>
              </a:rPr>
              <a:t>冷模具</a:t>
            </a:r>
            <a:endParaRPr lang="zh-CN" sz="2000" b="1" dirty="0">
              <a:solidFill>
                <a:srgbClr val="0000CC"/>
              </a:solidFill>
              <a:latin typeface="黑体" pitchFamily="2" charset="-122"/>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4514">
                                            <p:txEl>
                                              <p:pRg st="1" end="1"/>
                                            </p:txEl>
                                          </p:spTgt>
                                        </p:tgtEl>
                                        <p:attrNameLst>
                                          <p:attrName>style.visibility</p:attrName>
                                        </p:attrNameLst>
                                      </p:cBhvr>
                                      <p:to>
                                        <p:strVal val="visible"/>
                                      </p:to>
                                    </p:set>
                                    <p:animEffect transition="in" filter="blinds(horizontal)">
                                      <p:cBhvr>
                                        <p:cTn id="7" dur="500"/>
                                        <p:tgtEl>
                                          <p:spTgt spid="64514">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4514">
                                            <p:txEl>
                                              <p:pRg st="2" end="2"/>
                                            </p:txEl>
                                          </p:spTgt>
                                        </p:tgtEl>
                                        <p:attrNameLst>
                                          <p:attrName>style.visibility</p:attrName>
                                        </p:attrNameLst>
                                      </p:cBhvr>
                                      <p:to>
                                        <p:strVal val="visible"/>
                                      </p:to>
                                    </p:set>
                                    <p:animEffect transition="in" filter="blinds(horizontal)">
                                      <p:cBhvr>
                                        <p:cTn id="10" dur="500"/>
                                        <p:tgtEl>
                                          <p:spTgt spid="64514">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64514">
                                            <p:txEl>
                                              <p:pRg st="3" end="3"/>
                                            </p:txEl>
                                          </p:spTgt>
                                        </p:tgtEl>
                                        <p:attrNameLst>
                                          <p:attrName>style.visibility</p:attrName>
                                        </p:attrNameLst>
                                      </p:cBhvr>
                                      <p:to>
                                        <p:strVal val="visible"/>
                                      </p:to>
                                    </p:set>
                                    <p:animEffect transition="in" filter="blinds(horizontal)">
                                      <p:cBhvr>
                                        <p:cTn id="13" dur="500"/>
                                        <p:tgtEl>
                                          <p:spTgt spid="64514">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64514">
                                            <p:txEl>
                                              <p:pRg st="4" end="4"/>
                                            </p:txEl>
                                          </p:spTgt>
                                        </p:tgtEl>
                                        <p:attrNameLst>
                                          <p:attrName>style.visibility</p:attrName>
                                        </p:attrNameLst>
                                      </p:cBhvr>
                                      <p:to>
                                        <p:strVal val="visible"/>
                                      </p:to>
                                    </p:set>
                                    <p:animEffect transition="in" filter="blinds(horizontal)">
                                      <p:cBhvr>
                                        <p:cTn id="16" dur="500"/>
                                        <p:tgtEl>
                                          <p:spTgt spid="64514">
                                            <p:txEl>
                                              <p:pRg st="4" end="4"/>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64514">
                                            <p:txEl>
                                              <p:pRg st="5" end="5"/>
                                            </p:txEl>
                                          </p:spTgt>
                                        </p:tgtEl>
                                        <p:attrNameLst>
                                          <p:attrName>style.visibility</p:attrName>
                                        </p:attrNameLst>
                                      </p:cBhvr>
                                      <p:to>
                                        <p:strVal val="visible"/>
                                      </p:to>
                                    </p:set>
                                    <p:animEffect transition="in" filter="blinds(horizontal)">
                                      <p:cBhvr>
                                        <p:cTn id="19" dur="500"/>
                                        <p:tgtEl>
                                          <p:spTgt spid="64514">
                                            <p:txEl>
                                              <p:pRg st="5" end="5"/>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linds(horizontal)">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p:cNvSpPr>
            <a:spLocks noGrp="1" noRot="1" noChangeArrowheads="1"/>
          </p:cNvSpPr>
          <p:nvPr>
            <p:ph type="body" idx="4294967295"/>
          </p:nvPr>
        </p:nvSpPr>
        <p:spPr>
          <a:xfrm>
            <a:off x="301625" y="404813"/>
            <a:ext cx="8540750" cy="5618162"/>
          </a:xfrm>
          <a:ln/>
        </p:spPr>
        <p:txBody>
          <a:bodyPr/>
          <a:lstStyle/>
          <a:p>
            <a:pPr lvl="1" eaLnBrk="1" hangingPunct="1"/>
            <a:r>
              <a:rPr lang="zh-CN" altLang="en-US" sz="2400" dirty="0">
                <a:latin typeface="黑体" pitchFamily="2" charset="-122"/>
                <a:ea typeface="黑体" pitchFamily="2" charset="-122"/>
              </a:rPr>
              <a:t>热处理特点与使用态组织 </a:t>
            </a:r>
          </a:p>
          <a:p>
            <a:pPr lvl="2" eaLnBrk="1" hangingPunct="1">
              <a:buNone/>
            </a:pPr>
            <a:r>
              <a:rPr lang="zh-CN" altLang="en-US" dirty="0" smtClean="0">
                <a:solidFill>
                  <a:srgbClr val="C00000"/>
                </a:solidFill>
              </a:rPr>
              <a:t>（</a:t>
            </a:r>
            <a:r>
              <a:rPr lang="en-US" altLang="zh-CN" dirty="0" smtClean="0">
                <a:solidFill>
                  <a:srgbClr val="C00000"/>
                </a:solidFill>
              </a:rPr>
              <a:t>2</a:t>
            </a:r>
            <a:r>
              <a:rPr lang="zh-CN" altLang="en-US" dirty="0" smtClean="0">
                <a:solidFill>
                  <a:srgbClr val="C00000"/>
                </a:solidFill>
              </a:rPr>
              <a:t>）热</a:t>
            </a:r>
            <a:r>
              <a:rPr lang="zh-CN" altLang="en-US" dirty="0">
                <a:solidFill>
                  <a:srgbClr val="C00000"/>
                </a:solidFill>
              </a:rPr>
              <a:t>模具：</a:t>
            </a:r>
          </a:p>
          <a:p>
            <a:pPr lvl="3" eaLnBrk="1" hangingPunct="1">
              <a:buClr>
                <a:srgbClr val="7030A0"/>
              </a:buClr>
            </a:pPr>
            <a:r>
              <a:rPr lang="zh-CN" altLang="en-US" dirty="0" smtClean="0"/>
              <a:t>热锻模：</a:t>
            </a:r>
            <a:endParaRPr lang="en-US" altLang="zh-CN" dirty="0" smtClean="0"/>
          </a:p>
          <a:p>
            <a:pPr lvl="3" eaLnBrk="1" hangingPunct="1">
              <a:buNone/>
            </a:pPr>
            <a:r>
              <a:rPr lang="en-US" altLang="zh-CN" dirty="0" smtClean="0">
                <a:solidFill>
                  <a:srgbClr val="0000FF"/>
                </a:solidFill>
              </a:rPr>
              <a:t>    </a:t>
            </a:r>
            <a:r>
              <a:rPr lang="zh-CN" altLang="en-US" dirty="0" smtClean="0">
                <a:solidFill>
                  <a:srgbClr val="0000FF"/>
                </a:solidFill>
              </a:rPr>
              <a:t>淬火</a:t>
            </a:r>
            <a:r>
              <a:rPr lang="zh-CN" altLang="en-US" dirty="0">
                <a:solidFill>
                  <a:srgbClr val="0000FF"/>
                </a:solidFill>
              </a:rPr>
              <a:t>＋</a:t>
            </a:r>
            <a:r>
              <a:rPr lang="en-US" dirty="0">
                <a:solidFill>
                  <a:srgbClr val="0000FF"/>
                </a:solidFill>
              </a:rPr>
              <a:t>550</a:t>
            </a:r>
            <a:r>
              <a:rPr lang="zh-CN" altLang="en-US" dirty="0">
                <a:solidFill>
                  <a:srgbClr val="0000FF"/>
                </a:solidFill>
              </a:rPr>
              <a:t>°</a:t>
            </a:r>
            <a:r>
              <a:rPr lang="en-US" dirty="0">
                <a:solidFill>
                  <a:srgbClr val="0000FF"/>
                </a:solidFill>
              </a:rPr>
              <a:t>C</a:t>
            </a:r>
            <a:r>
              <a:rPr lang="zh-CN" altLang="en-US" dirty="0">
                <a:solidFill>
                  <a:srgbClr val="0000FF"/>
                </a:solidFill>
              </a:rPr>
              <a:t>高温回火</a:t>
            </a:r>
            <a:r>
              <a:rPr lang="en-US" dirty="0">
                <a:latin typeface="华文细黑" pitchFamily="2" charset="-122"/>
                <a:sym typeface="华文细黑" pitchFamily="2" charset="-122"/>
              </a:rPr>
              <a:t>——</a:t>
            </a:r>
            <a:r>
              <a:rPr lang="en-US" dirty="0" smtClean="0">
                <a:solidFill>
                  <a:srgbClr val="0000FF"/>
                </a:solidFill>
              </a:rPr>
              <a:t>S</a:t>
            </a:r>
            <a:r>
              <a:rPr lang="en-US" dirty="0" smtClean="0">
                <a:solidFill>
                  <a:srgbClr val="0000FF"/>
                </a:solidFill>
                <a:latin typeface="华文细黑" pitchFamily="2" charset="-122"/>
                <a:sym typeface="华文细黑" pitchFamily="2" charset="-122"/>
              </a:rPr>
              <a:t>’</a:t>
            </a:r>
            <a:r>
              <a:rPr lang="en-US" dirty="0" smtClean="0">
                <a:solidFill>
                  <a:srgbClr val="0000FF"/>
                </a:solidFill>
              </a:rPr>
              <a:t>/ T</a:t>
            </a:r>
            <a:r>
              <a:rPr lang="en-US" dirty="0" smtClean="0">
                <a:solidFill>
                  <a:srgbClr val="0000FF"/>
                </a:solidFill>
                <a:latin typeface="华文细黑" pitchFamily="2" charset="-122"/>
                <a:sym typeface="华文细黑" pitchFamily="2" charset="-122"/>
              </a:rPr>
              <a:t>’</a:t>
            </a:r>
            <a:endParaRPr lang="zh-CN" altLang="en-US" dirty="0"/>
          </a:p>
          <a:p>
            <a:pPr lvl="3" eaLnBrk="1" hangingPunct="1">
              <a:buClr>
                <a:srgbClr val="7030A0"/>
              </a:buClr>
            </a:pPr>
            <a:r>
              <a:rPr lang="zh-CN" altLang="en-US" dirty="0"/>
              <a:t>热压模</a:t>
            </a:r>
            <a:r>
              <a:rPr lang="zh-CN" altLang="en-US" dirty="0" smtClean="0"/>
              <a:t>：</a:t>
            </a:r>
            <a:endParaRPr lang="en-US" altLang="zh-CN" dirty="0" smtClean="0"/>
          </a:p>
          <a:p>
            <a:pPr lvl="3" eaLnBrk="1" hangingPunct="1">
              <a:buClr>
                <a:srgbClr val="7030A0"/>
              </a:buClr>
              <a:buNone/>
            </a:pPr>
            <a:r>
              <a:rPr lang="en-US" altLang="zh-CN" dirty="0" smtClean="0"/>
              <a:t>    </a:t>
            </a:r>
            <a:r>
              <a:rPr lang="zh-CN" altLang="en-US" dirty="0" smtClean="0"/>
              <a:t>淬火</a:t>
            </a:r>
            <a:r>
              <a:rPr lang="zh-CN" altLang="en-US" dirty="0"/>
              <a:t>＋</a:t>
            </a:r>
            <a:r>
              <a:rPr lang="en-US" dirty="0"/>
              <a:t>600</a:t>
            </a:r>
            <a:r>
              <a:rPr lang="zh-CN" altLang="en-US" dirty="0"/>
              <a:t>°</a:t>
            </a:r>
            <a:r>
              <a:rPr lang="en-US" dirty="0"/>
              <a:t>C</a:t>
            </a:r>
            <a:r>
              <a:rPr lang="zh-CN" altLang="en-US" dirty="0"/>
              <a:t>多次回火</a:t>
            </a:r>
            <a:r>
              <a:rPr lang="en-US" dirty="0">
                <a:latin typeface="华文细黑" pitchFamily="2" charset="-122"/>
                <a:sym typeface="华文细黑" pitchFamily="2" charset="-122"/>
              </a:rPr>
              <a:t>——</a:t>
            </a:r>
            <a:r>
              <a:rPr lang="en-US" dirty="0" smtClean="0"/>
              <a:t>M‘</a:t>
            </a:r>
            <a:r>
              <a:rPr lang="zh-CN" altLang="en-US" dirty="0" smtClean="0"/>
              <a:t>＋ｋ＋ </a:t>
            </a:r>
            <a:r>
              <a:rPr lang="en-US" altLang="zh-CN" dirty="0" smtClean="0"/>
              <a:t>A</a:t>
            </a:r>
            <a:r>
              <a:rPr lang="en-US" altLang="zh-CN" dirty="0" smtClean="0">
                <a:latin typeface="华文细黑" pitchFamily="2" charset="-122"/>
                <a:sym typeface="华文细黑" pitchFamily="2" charset="-122"/>
              </a:rPr>
              <a:t>’</a:t>
            </a:r>
            <a:r>
              <a:rPr lang="en-US" altLang="zh-CN" dirty="0" smtClean="0"/>
              <a:t> </a:t>
            </a:r>
            <a:endParaRPr lang="zh-CN" altLang="en-US" dirty="0"/>
          </a:p>
        </p:txBody>
      </p:sp>
      <p:pic>
        <p:nvPicPr>
          <p:cNvPr id="64515" name="Picture 3"/>
          <p:cNvPicPr>
            <a:picLocks noChangeAspect="1" noChangeArrowheads="1"/>
          </p:cNvPicPr>
          <p:nvPr/>
        </p:nvPicPr>
        <p:blipFill>
          <a:blip r:embed="rId3" cstate="print"/>
          <a:srcRect l="65666" t="18155" r="9334" b="52623"/>
          <a:stretch>
            <a:fillRect/>
          </a:stretch>
        </p:blipFill>
        <p:spPr bwMode="auto">
          <a:xfrm>
            <a:off x="5246609" y="3748295"/>
            <a:ext cx="3214568" cy="2348930"/>
          </a:xfrm>
          <a:prstGeom prst="rect">
            <a:avLst/>
          </a:prstGeom>
          <a:noFill/>
          <a:ln w="9525">
            <a:noFill/>
            <a:miter lim="800000"/>
            <a:headEnd/>
            <a:tailEnd/>
          </a:ln>
          <a:effectLst/>
        </p:spPr>
      </p:pic>
      <p:sp>
        <p:nvSpPr>
          <p:cNvPr id="64516" name="Text Box 4"/>
          <p:cNvSpPr txBox="1">
            <a:spLocks noChangeArrowheads="1"/>
          </p:cNvSpPr>
          <p:nvPr/>
        </p:nvSpPr>
        <p:spPr bwMode="auto">
          <a:xfrm>
            <a:off x="4211960" y="5765194"/>
            <a:ext cx="954107" cy="400110"/>
          </a:xfrm>
          <a:prstGeom prst="rect">
            <a:avLst/>
          </a:prstGeom>
          <a:noFill/>
          <a:ln w="9525">
            <a:noFill/>
            <a:miter lim="800000"/>
            <a:headEnd/>
            <a:tailEnd/>
          </a:ln>
        </p:spPr>
        <p:txBody>
          <a:bodyPr wrap="none">
            <a:spAutoFit/>
          </a:bodyPr>
          <a:lstStyle/>
          <a:p>
            <a:r>
              <a:rPr lang="zh-CN" altLang="en-US" sz="2000" b="1" dirty="0" smtClean="0">
                <a:solidFill>
                  <a:srgbClr val="0000CC"/>
                </a:solidFill>
                <a:latin typeface="黑体" pitchFamily="2" charset="-122"/>
                <a:ea typeface="黑体" pitchFamily="2" charset="-122"/>
              </a:rPr>
              <a:t>热锻模</a:t>
            </a:r>
            <a:endParaRPr lang="zh-CN" sz="2000" b="1" dirty="0">
              <a:solidFill>
                <a:srgbClr val="0000CC"/>
              </a:solidFill>
              <a:latin typeface="黑体" pitchFamily="2" charset="-122"/>
              <a:ea typeface="黑体" pitchFamily="2" charset="-122"/>
            </a:endParaRPr>
          </a:p>
        </p:txBody>
      </p:sp>
      <p:sp>
        <p:nvSpPr>
          <p:cNvPr id="8" name="矩形 7"/>
          <p:cNvSpPr/>
          <p:nvPr/>
        </p:nvSpPr>
        <p:spPr>
          <a:xfrm>
            <a:off x="3708529" y="3111351"/>
            <a:ext cx="1415772" cy="461665"/>
          </a:xfrm>
          <a:prstGeom prst="rect">
            <a:avLst/>
          </a:prstGeom>
          <a:solidFill>
            <a:schemeClr val="accent6">
              <a:lumMod val="10000"/>
              <a:lumOff val="90000"/>
            </a:schemeClr>
          </a:solidFill>
          <a:ln>
            <a:solidFill>
              <a:srgbClr val="C00000"/>
            </a:solidFill>
          </a:ln>
        </p:spPr>
        <p:txBody>
          <a:bodyPr wrap="none">
            <a:spAutoFit/>
          </a:bodyPr>
          <a:lstStyle/>
          <a:p>
            <a:r>
              <a:rPr lang="zh-CN" altLang="en-US" sz="2400" b="1" dirty="0" smtClean="0">
                <a:solidFill>
                  <a:srgbClr val="0000CC"/>
                </a:solidFill>
                <a:latin typeface="黑体" pitchFamily="2" charset="-122"/>
                <a:ea typeface="黑体" pitchFamily="2" charset="-122"/>
              </a:rPr>
              <a:t>二次硬化</a:t>
            </a:r>
            <a:endParaRPr lang="zh-CN" altLang="en-US" sz="2400" b="1" dirty="0">
              <a:solidFill>
                <a:srgbClr val="0000CC"/>
              </a:solidFill>
              <a:latin typeface="黑体" pitchFamily="2" charset="-122"/>
              <a:ea typeface="黑体" pitchFamily="2" charset="-122"/>
            </a:endParaRPr>
          </a:p>
        </p:txBody>
      </p:sp>
      <p:cxnSp>
        <p:nvCxnSpPr>
          <p:cNvPr id="11" name="直接连接符 10"/>
          <p:cNvCxnSpPr/>
          <p:nvPr/>
        </p:nvCxnSpPr>
        <p:spPr bwMode="auto">
          <a:xfrm>
            <a:off x="3491880" y="3039343"/>
            <a:ext cx="1800825" cy="0"/>
          </a:xfrm>
          <a:prstGeom prst="line">
            <a:avLst/>
          </a:prstGeom>
          <a:solidFill>
            <a:schemeClr val="accent1"/>
          </a:solidFill>
          <a:ln w="19050" cap="flat" cmpd="sng" algn="ctr">
            <a:solidFill>
              <a:srgbClr val="C00000"/>
            </a:solidFill>
            <a:prstDash val="solid"/>
            <a:round/>
            <a:headEnd type="none" w="med" len="med"/>
            <a:tailEnd type="none" w="med" len="med"/>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4514">
                                            <p:txEl>
                                              <p:pRg st="1" end="1"/>
                                            </p:txEl>
                                          </p:spTgt>
                                        </p:tgtEl>
                                        <p:attrNameLst>
                                          <p:attrName>style.visibility</p:attrName>
                                        </p:attrNameLst>
                                      </p:cBhvr>
                                      <p:to>
                                        <p:strVal val="visible"/>
                                      </p:to>
                                    </p:set>
                                    <p:animEffect transition="in" filter="blinds(horizontal)">
                                      <p:cBhvr>
                                        <p:cTn id="7" dur="500"/>
                                        <p:tgtEl>
                                          <p:spTgt spid="64514">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4514">
                                            <p:txEl>
                                              <p:pRg st="2" end="2"/>
                                            </p:txEl>
                                          </p:spTgt>
                                        </p:tgtEl>
                                        <p:attrNameLst>
                                          <p:attrName>style.visibility</p:attrName>
                                        </p:attrNameLst>
                                      </p:cBhvr>
                                      <p:to>
                                        <p:strVal val="visible"/>
                                      </p:to>
                                    </p:set>
                                    <p:animEffect transition="in" filter="blinds(horizontal)">
                                      <p:cBhvr>
                                        <p:cTn id="10" dur="500"/>
                                        <p:tgtEl>
                                          <p:spTgt spid="64514">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64514">
                                            <p:txEl>
                                              <p:pRg st="3" end="3"/>
                                            </p:txEl>
                                          </p:spTgt>
                                        </p:tgtEl>
                                        <p:attrNameLst>
                                          <p:attrName>style.visibility</p:attrName>
                                        </p:attrNameLst>
                                      </p:cBhvr>
                                      <p:to>
                                        <p:strVal val="visible"/>
                                      </p:to>
                                    </p:set>
                                    <p:animEffect transition="in" filter="blinds(horizontal)">
                                      <p:cBhvr>
                                        <p:cTn id="13" dur="500"/>
                                        <p:tgtEl>
                                          <p:spTgt spid="64514">
                                            <p:txEl>
                                              <p:pRg st="3" end="3"/>
                                            </p:txEl>
                                          </p:spTgt>
                                        </p:tgtEl>
                                      </p:cBhvr>
                                    </p:animEffect>
                                  </p:childTnLst>
                                </p:cTn>
                              </p:par>
                            </p:childTnLst>
                          </p:cTn>
                        </p:par>
                        <p:par>
                          <p:cTn id="14" fill="hold">
                            <p:stCondLst>
                              <p:cond delay="500"/>
                            </p:stCondLst>
                            <p:childTnLst>
                              <p:par>
                                <p:cTn id="15" presetID="3" presetClass="entr" presetSubtype="10" fill="hold" nodeType="afterEffect">
                                  <p:stCondLst>
                                    <p:cond delay="0"/>
                                  </p:stCondLst>
                                  <p:childTnLst>
                                    <p:set>
                                      <p:cBhvr>
                                        <p:cTn id="16" dur="1" fill="hold">
                                          <p:stCondLst>
                                            <p:cond delay="0"/>
                                          </p:stCondLst>
                                        </p:cTn>
                                        <p:tgtEl>
                                          <p:spTgt spid="64515"/>
                                        </p:tgtEl>
                                        <p:attrNameLst>
                                          <p:attrName>style.visibility</p:attrName>
                                        </p:attrNameLst>
                                      </p:cBhvr>
                                      <p:to>
                                        <p:strVal val="visible"/>
                                      </p:to>
                                    </p:set>
                                    <p:animEffect transition="in" filter="blinds(horizontal)">
                                      <p:cBhvr>
                                        <p:cTn id="17" dur="500"/>
                                        <p:tgtEl>
                                          <p:spTgt spid="64515"/>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4516"/>
                                        </p:tgtEl>
                                        <p:attrNameLst>
                                          <p:attrName>style.visibility</p:attrName>
                                        </p:attrNameLst>
                                      </p:cBhvr>
                                      <p:to>
                                        <p:strVal val="visible"/>
                                      </p:to>
                                    </p:set>
                                    <p:animEffect transition="in" filter="blinds(horizontal)">
                                      <p:cBhvr>
                                        <p:cTn id="20" dur="500"/>
                                        <p:tgtEl>
                                          <p:spTgt spid="6451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64514">
                                            <p:txEl>
                                              <p:pRg st="4" end="4"/>
                                            </p:txEl>
                                          </p:spTgt>
                                        </p:tgtEl>
                                        <p:attrNameLst>
                                          <p:attrName>style.visibility</p:attrName>
                                        </p:attrNameLst>
                                      </p:cBhvr>
                                      <p:to>
                                        <p:strVal val="visible"/>
                                      </p:to>
                                    </p:set>
                                    <p:animEffect transition="in" filter="blinds(horizontal)">
                                      <p:cBhvr>
                                        <p:cTn id="25" dur="500"/>
                                        <p:tgtEl>
                                          <p:spTgt spid="64514">
                                            <p:txEl>
                                              <p:pRg st="4" end="4"/>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64514">
                                            <p:txEl>
                                              <p:pRg st="5" end="5"/>
                                            </p:txEl>
                                          </p:spTgt>
                                        </p:tgtEl>
                                        <p:attrNameLst>
                                          <p:attrName>style.visibility</p:attrName>
                                        </p:attrNameLst>
                                      </p:cBhvr>
                                      <p:to>
                                        <p:strVal val="visible"/>
                                      </p:to>
                                    </p:set>
                                    <p:animEffect transition="in" filter="blinds(horizontal)">
                                      <p:cBhvr>
                                        <p:cTn id="28" dur="500"/>
                                        <p:tgtEl>
                                          <p:spTgt spid="64514">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blinds(horizontal)">
                                      <p:cBhvr>
                                        <p:cTn id="33" dur="500"/>
                                        <p:tgtEl>
                                          <p:spTgt spid="11"/>
                                        </p:tgtEl>
                                      </p:cBhvr>
                                    </p:animEffect>
                                  </p:childTnLst>
                                </p:cTn>
                              </p:par>
                              <p:par>
                                <p:cTn id="34" presetID="4" presetClass="entr" presetSubtype="16"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box(in)">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6" grpId="0"/>
      <p:bldP spid="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p:cNvSpPr>
            <a:spLocks noGrp="1" noRot="1" noChangeArrowheads="1"/>
          </p:cNvSpPr>
          <p:nvPr>
            <p:ph type="body" idx="4294967295"/>
          </p:nvPr>
        </p:nvSpPr>
        <p:spPr>
          <a:xfrm>
            <a:off x="303213" y="407988"/>
            <a:ext cx="5349875" cy="5618162"/>
          </a:xfrm>
          <a:ln/>
        </p:spPr>
        <p:txBody>
          <a:bodyPr/>
          <a:lstStyle/>
          <a:p>
            <a:pPr lvl="1" eaLnBrk="1" hangingPunct="1">
              <a:lnSpc>
                <a:spcPct val="120000"/>
              </a:lnSpc>
              <a:spcBef>
                <a:spcPts val="600"/>
              </a:spcBef>
            </a:pPr>
            <a:r>
              <a:rPr lang="zh-CN" altLang="en-US" sz="2400" dirty="0">
                <a:latin typeface="黑体" pitchFamily="2" charset="-122"/>
                <a:ea typeface="黑体" pitchFamily="2" charset="-122"/>
              </a:rPr>
              <a:t>典型钢号及其应用 </a:t>
            </a:r>
          </a:p>
          <a:p>
            <a:pPr lvl="2" eaLnBrk="1" hangingPunct="1">
              <a:lnSpc>
                <a:spcPct val="120000"/>
              </a:lnSpc>
              <a:spcBef>
                <a:spcPts val="600"/>
              </a:spcBef>
              <a:buNone/>
            </a:pPr>
            <a:r>
              <a:rPr lang="zh-CN" altLang="en-US" dirty="0" smtClean="0">
                <a:solidFill>
                  <a:srgbClr val="C00000"/>
                </a:solidFill>
              </a:rPr>
              <a:t>（</a:t>
            </a:r>
            <a:r>
              <a:rPr lang="en-US" altLang="zh-CN" dirty="0" smtClean="0">
                <a:solidFill>
                  <a:srgbClr val="C00000"/>
                </a:solidFill>
              </a:rPr>
              <a:t>1</a:t>
            </a:r>
            <a:r>
              <a:rPr lang="zh-CN" altLang="en-US" dirty="0" smtClean="0">
                <a:solidFill>
                  <a:srgbClr val="C00000"/>
                </a:solidFill>
              </a:rPr>
              <a:t>）冷</a:t>
            </a:r>
            <a:r>
              <a:rPr lang="zh-CN" altLang="en-US" dirty="0">
                <a:solidFill>
                  <a:srgbClr val="C00000"/>
                </a:solidFill>
              </a:rPr>
              <a:t>模具：</a:t>
            </a:r>
          </a:p>
          <a:p>
            <a:pPr lvl="3" eaLnBrk="1" hangingPunct="1">
              <a:lnSpc>
                <a:spcPct val="120000"/>
              </a:lnSpc>
              <a:spcBef>
                <a:spcPts val="600"/>
              </a:spcBef>
              <a:buClr>
                <a:srgbClr val="7030A0"/>
              </a:buClr>
            </a:pPr>
            <a:r>
              <a:rPr lang="zh-CN" altLang="en-US" dirty="0"/>
              <a:t>一般</a:t>
            </a:r>
            <a:r>
              <a:rPr lang="en-US" dirty="0">
                <a:latin typeface="华文细黑" pitchFamily="2" charset="-122"/>
                <a:sym typeface="华文细黑" pitchFamily="2" charset="-122"/>
              </a:rPr>
              <a:t>——</a:t>
            </a:r>
            <a:r>
              <a:rPr lang="zh-CN" altLang="en-US" dirty="0"/>
              <a:t>低合金刃具钢</a:t>
            </a:r>
            <a:r>
              <a:rPr lang="zh-CN" altLang="en-US" dirty="0" smtClean="0"/>
              <a:t>，</a:t>
            </a:r>
            <a:endParaRPr lang="en-US" altLang="zh-CN" dirty="0" smtClean="0"/>
          </a:p>
          <a:p>
            <a:pPr lvl="4" eaLnBrk="1" hangingPunct="1">
              <a:lnSpc>
                <a:spcPct val="120000"/>
              </a:lnSpc>
              <a:spcBef>
                <a:spcPts val="600"/>
              </a:spcBef>
              <a:buClr>
                <a:srgbClr val="0000CC"/>
              </a:buClr>
            </a:pPr>
            <a:r>
              <a:rPr lang="zh-CN" altLang="en-US" dirty="0" smtClean="0"/>
              <a:t>如</a:t>
            </a:r>
            <a:r>
              <a:rPr lang="en-US" dirty="0"/>
              <a:t>Cr-W-</a:t>
            </a:r>
            <a:r>
              <a:rPr lang="en-US" dirty="0" err="1"/>
              <a:t>Mn</a:t>
            </a:r>
            <a:r>
              <a:rPr lang="zh-CN" altLang="en-US" dirty="0"/>
              <a:t>系</a:t>
            </a:r>
            <a:r>
              <a:rPr lang="en-US" dirty="0"/>
              <a:t>:</a:t>
            </a:r>
            <a:r>
              <a:rPr lang="en-US" dirty="0" err="1"/>
              <a:t>CrWMn</a:t>
            </a:r>
            <a:r>
              <a:rPr lang="en-US" dirty="0"/>
              <a:t> </a:t>
            </a:r>
            <a:endParaRPr lang="zh-CN" altLang="en-US" dirty="0"/>
          </a:p>
          <a:p>
            <a:pPr lvl="3" eaLnBrk="1" hangingPunct="1">
              <a:lnSpc>
                <a:spcPct val="120000"/>
              </a:lnSpc>
              <a:spcBef>
                <a:spcPts val="600"/>
              </a:spcBef>
              <a:buClr>
                <a:srgbClr val="7030A0"/>
              </a:buClr>
            </a:pPr>
            <a:r>
              <a:rPr lang="zh-CN" altLang="en-US" dirty="0"/>
              <a:t>大型</a:t>
            </a:r>
            <a:r>
              <a:rPr lang="en-US" dirty="0">
                <a:latin typeface="华文细黑" pitchFamily="2" charset="-122"/>
                <a:sym typeface="华文细黑" pitchFamily="2" charset="-122"/>
              </a:rPr>
              <a:t>——</a:t>
            </a:r>
            <a:r>
              <a:rPr lang="en-US" dirty="0" err="1"/>
              <a:t>Cr12</a:t>
            </a:r>
            <a:r>
              <a:rPr lang="zh-CN" altLang="en-US" dirty="0"/>
              <a:t>型钢， </a:t>
            </a:r>
            <a:r>
              <a:rPr lang="en-US" dirty="0" err="1"/>
              <a:t>Cr12MoV</a:t>
            </a:r>
            <a:endParaRPr lang="zh-CN" altLang="en-US" dirty="0"/>
          </a:p>
          <a:p>
            <a:pPr lvl="2" eaLnBrk="1" hangingPunct="1">
              <a:lnSpc>
                <a:spcPct val="120000"/>
              </a:lnSpc>
              <a:spcBef>
                <a:spcPts val="600"/>
              </a:spcBef>
              <a:buNone/>
            </a:pPr>
            <a:r>
              <a:rPr lang="zh-CN" altLang="en-US" dirty="0" smtClean="0">
                <a:solidFill>
                  <a:srgbClr val="C00000"/>
                </a:solidFill>
              </a:rPr>
              <a:t>（</a:t>
            </a:r>
            <a:r>
              <a:rPr lang="en-US" altLang="zh-CN" dirty="0" smtClean="0">
                <a:solidFill>
                  <a:srgbClr val="C00000"/>
                </a:solidFill>
              </a:rPr>
              <a:t>2</a:t>
            </a:r>
            <a:r>
              <a:rPr lang="zh-CN" altLang="en-US" dirty="0" smtClean="0">
                <a:solidFill>
                  <a:srgbClr val="C00000"/>
                </a:solidFill>
              </a:rPr>
              <a:t>）</a:t>
            </a:r>
            <a:r>
              <a:rPr lang="zh-CN" altLang="en-US" dirty="0" smtClean="0">
                <a:solidFill>
                  <a:srgbClr val="C00000"/>
                </a:solidFill>
              </a:rPr>
              <a:t>热模具：</a:t>
            </a:r>
            <a:endParaRPr lang="zh-CN" altLang="en-US" dirty="0">
              <a:solidFill>
                <a:srgbClr val="C00000"/>
              </a:solidFill>
            </a:endParaRPr>
          </a:p>
          <a:p>
            <a:pPr lvl="3" eaLnBrk="1" hangingPunct="1">
              <a:lnSpc>
                <a:spcPct val="120000"/>
              </a:lnSpc>
              <a:spcBef>
                <a:spcPts val="600"/>
              </a:spcBef>
              <a:buClr>
                <a:srgbClr val="7030A0"/>
              </a:buClr>
            </a:pPr>
            <a:r>
              <a:rPr lang="zh-CN" altLang="en-US" dirty="0"/>
              <a:t>韧性高，热硬性不高：</a:t>
            </a:r>
            <a:r>
              <a:rPr lang="en-US" dirty="0" err="1"/>
              <a:t>5CrMnMo</a:t>
            </a:r>
            <a:r>
              <a:rPr lang="zh-CN" altLang="en-US" dirty="0"/>
              <a:t>、</a:t>
            </a:r>
            <a:r>
              <a:rPr lang="en-US" dirty="0" err="1"/>
              <a:t>5CrNiMo</a:t>
            </a:r>
            <a:endParaRPr lang="zh-CN" altLang="en-US" dirty="0"/>
          </a:p>
          <a:p>
            <a:pPr lvl="3" eaLnBrk="1" hangingPunct="1">
              <a:lnSpc>
                <a:spcPct val="120000"/>
              </a:lnSpc>
              <a:spcBef>
                <a:spcPts val="600"/>
              </a:spcBef>
              <a:buClr>
                <a:srgbClr val="7030A0"/>
              </a:buClr>
            </a:pPr>
            <a:r>
              <a:rPr lang="zh-CN" altLang="en-US" dirty="0"/>
              <a:t>热强度高：</a:t>
            </a:r>
            <a:r>
              <a:rPr lang="en-US" dirty="0" err="1"/>
              <a:t>3Cr2W8V</a:t>
            </a:r>
            <a:endParaRPr lang="zh-CN" altLang="en-US" dirty="0"/>
          </a:p>
        </p:txBody>
      </p:sp>
      <p:pic>
        <p:nvPicPr>
          <p:cNvPr id="63491" name="Picture 3"/>
          <p:cNvPicPr>
            <a:picLocks noChangeAspect="1" noChangeArrowheads="1"/>
          </p:cNvPicPr>
          <p:nvPr/>
        </p:nvPicPr>
        <p:blipFill>
          <a:blip r:embed="rId2" cstate="print"/>
          <a:srcRect/>
          <a:stretch>
            <a:fillRect/>
          </a:stretch>
        </p:blipFill>
        <p:spPr bwMode="auto">
          <a:xfrm>
            <a:off x="5797550" y="3644900"/>
            <a:ext cx="3333750" cy="2428875"/>
          </a:xfrm>
          <a:prstGeom prst="rect">
            <a:avLst/>
          </a:prstGeom>
          <a:noFill/>
          <a:ln w="9525" cmpd="sng">
            <a:noFill/>
            <a:miter lim="800000"/>
            <a:headEnd/>
            <a:tailEnd/>
          </a:ln>
        </p:spPr>
      </p:pic>
      <p:pic>
        <p:nvPicPr>
          <p:cNvPr id="63492" name="Picture 4"/>
          <p:cNvPicPr>
            <a:picLocks noChangeAspect="1" noChangeArrowheads="1"/>
          </p:cNvPicPr>
          <p:nvPr/>
        </p:nvPicPr>
        <p:blipFill>
          <a:blip r:embed="rId3" cstate="print"/>
          <a:srcRect/>
          <a:stretch>
            <a:fillRect/>
          </a:stretch>
        </p:blipFill>
        <p:spPr bwMode="auto">
          <a:xfrm>
            <a:off x="5797550" y="979488"/>
            <a:ext cx="3359150" cy="2520950"/>
          </a:xfrm>
          <a:prstGeom prst="rect">
            <a:avLst/>
          </a:prstGeom>
          <a:noFill/>
          <a:ln w="9525" cmpd="sng">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3490">
                                            <p:txEl>
                                              <p:pRg st="5" end="5"/>
                                            </p:txEl>
                                          </p:spTgt>
                                        </p:tgtEl>
                                        <p:attrNameLst>
                                          <p:attrName>style.visibility</p:attrName>
                                        </p:attrNameLst>
                                      </p:cBhvr>
                                      <p:to>
                                        <p:strVal val="visible"/>
                                      </p:to>
                                    </p:set>
                                    <p:animEffect transition="in" filter="blinds(horizontal)">
                                      <p:cBhvr>
                                        <p:cTn id="7" dur="500"/>
                                        <p:tgtEl>
                                          <p:spTgt spid="63490">
                                            <p:txEl>
                                              <p:pRg st="5"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3490">
                                            <p:txEl>
                                              <p:pRg st="6" end="6"/>
                                            </p:txEl>
                                          </p:spTgt>
                                        </p:tgtEl>
                                        <p:attrNameLst>
                                          <p:attrName>style.visibility</p:attrName>
                                        </p:attrNameLst>
                                      </p:cBhvr>
                                      <p:to>
                                        <p:strVal val="visible"/>
                                      </p:to>
                                    </p:set>
                                    <p:animEffect transition="in" filter="blinds(horizontal)">
                                      <p:cBhvr>
                                        <p:cTn id="10" dur="500"/>
                                        <p:tgtEl>
                                          <p:spTgt spid="63490">
                                            <p:txEl>
                                              <p:pRg st="6" end="6"/>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63490">
                                            <p:txEl>
                                              <p:pRg st="7" end="7"/>
                                            </p:txEl>
                                          </p:spTgt>
                                        </p:tgtEl>
                                        <p:attrNameLst>
                                          <p:attrName>style.visibility</p:attrName>
                                        </p:attrNameLst>
                                      </p:cBhvr>
                                      <p:to>
                                        <p:strVal val="visible"/>
                                      </p:to>
                                    </p:set>
                                    <p:animEffect transition="in" filter="blinds(horizontal)">
                                      <p:cBhvr>
                                        <p:cTn id="13" dur="500"/>
                                        <p:tgtEl>
                                          <p:spTgt spid="63490">
                                            <p:txEl>
                                              <p:pRg st="7" end="7"/>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63491"/>
                                        </p:tgtEl>
                                        <p:attrNameLst>
                                          <p:attrName>style.visibility</p:attrName>
                                        </p:attrNameLst>
                                      </p:cBhvr>
                                      <p:to>
                                        <p:strVal val="visible"/>
                                      </p:to>
                                    </p:set>
                                    <p:animEffect transition="in" filter="blinds(horizontal)">
                                      <p:cBhvr>
                                        <p:cTn id="18" dur="500"/>
                                        <p:tgtEl>
                                          <p:spTgt spid="634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Rot="1" noChangeArrowheads="1"/>
          </p:cNvSpPr>
          <p:nvPr>
            <p:ph type="body" idx="4294967295"/>
          </p:nvPr>
        </p:nvSpPr>
        <p:spPr>
          <a:xfrm>
            <a:off x="251520" y="332656"/>
            <a:ext cx="8540750" cy="647700"/>
          </a:xfrm>
          <a:ln/>
        </p:spPr>
        <p:txBody>
          <a:bodyPr/>
          <a:lstStyle/>
          <a:p>
            <a:pPr marL="812800" indent="-812800" algn="ctr" eaLnBrk="1" hangingPunct="1">
              <a:buFont typeface="Wingdings" pitchFamily="2" charset="2"/>
              <a:buNone/>
            </a:pPr>
            <a:r>
              <a:rPr lang="en-US" altLang="zh-CN" sz="4000" dirty="0" smtClean="0"/>
              <a:t>7.1.1  </a:t>
            </a:r>
            <a:r>
              <a:rPr lang="zh-CN" sz="4000" dirty="0" smtClean="0"/>
              <a:t>工业</a:t>
            </a:r>
            <a:r>
              <a:rPr lang="zh-CN" sz="4000" dirty="0"/>
              <a:t>用钢</a:t>
            </a:r>
            <a:r>
              <a:rPr lang="zh-CN" sz="4000" dirty="0" smtClean="0"/>
              <a:t>概述</a:t>
            </a:r>
            <a:endParaRPr lang="zh-CN" sz="4000" dirty="0"/>
          </a:p>
        </p:txBody>
      </p:sp>
      <p:pic>
        <p:nvPicPr>
          <p:cNvPr id="9220" name="Picture 4"/>
          <p:cNvPicPr>
            <a:picLocks noChangeAspect="1" noChangeArrowheads="1"/>
          </p:cNvPicPr>
          <p:nvPr/>
        </p:nvPicPr>
        <p:blipFill>
          <a:blip r:embed="rId3" cstate="print"/>
          <a:srcRect l="12500" t="9595" r="13971" b="9395"/>
          <a:stretch>
            <a:fillRect/>
          </a:stretch>
        </p:blipFill>
        <p:spPr bwMode="auto">
          <a:xfrm>
            <a:off x="1690605" y="1565503"/>
            <a:ext cx="5219700" cy="4600575"/>
          </a:xfrm>
          <a:prstGeom prst="rect">
            <a:avLst/>
          </a:prstGeom>
          <a:noFill/>
          <a:ln w="9525" cmpd="sng">
            <a:noFill/>
            <a:miter lim="800000"/>
            <a:headEnd/>
            <a:tailEnd/>
          </a:ln>
        </p:spPr>
      </p:pic>
      <p:sp>
        <p:nvSpPr>
          <p:cNvPr id="5" name="矩形 4"/>
          <p:cNvSpPr/>
          <p:nvPr/>
        </p:nvSpPr>
        <p:spPr>
          <a:xfrm>
            <a:off x="6732240" y="2304880"/>
            <a:ext cx="2088232" cy="2425279"/>
          </a:xfrm>
          <a:prstGeom prst="rect">
            <a:avLst/>
          </a:prstGeom>
          <a:solidFill>
            <a:schemeClr val="bg1"/>
          </a:solidFill>
        </p:spPr>
        <p:txBody>
          <a:bodyPr wrap="square">
            <a:spAutoFit/>
          </a:bodyPr>
          <a:lstStyle/>
          <a:p>
            <a:pPr marL="609600" lvl="1" indent="-609600" algn="r" eaLnBrk="1" hangingPunct="1">
              <a:lnSpc>
                <a:spcPct val="90000"/>
              </a:lnSpc>
              <a:buClr>
                <a:schemeClr val="folHlink"/>
              </a:buClr>
            </a:pPr>
            <a:r>
              <a:rPr lang="en-US" altLang="zh-CN" sz="2000" b="1" dirty="0" smtClean="0">
                <a:solidFill>
                  <a:srgbClr val="0000FF"/>
                </a:solidFill>
                <a:latin typeface="黑体" pitchFamily="2" charset="-122"/>
                <a:ea typeface="黑体" pitchFamily="2" charset="-122"/>
              </a:rPr>
              <a:t>S</a:t>
            </a:r>
            <a:r>
              <a:rPr lang="zh-CN" altLang="en-US" sz="2000" b="1" dirty="0" smtClean="0">
                <a:solidFill>
                  <a:srgbClr val="0000FF"/>
                </a:solidFill>
                <a:latin typeface="黑体" pitchFamily="2" charset="-122"/>
                <a:ea typeface="黑体" pitchFamily="2" charset="-122"/>
              </a:rPr>
              <a:t>、</a:t>
            </a:r>
            <a:r>
              <a:rPr lang="en-US" altLang="zh-CN" sz="2000" b="1" dirty="0" smtClean="0">
                <a:solidFill>
                  <a:srgbClr val="0000FF"/>
                </a:solidFill>
                <a:latin typeface="黑体" pitchFamily="2" charset="-122"/>
                <a:ea typeface="黑体" pitchFamily="2" charset="-122"/>
              </a:rPr>
              <a:t>P</a:t>
            </a:r>
            <a:r>
              <a:rPr lang="zh-CN" altLang="en-US" sz="2000" b="1" dirty="0" smtClean="0">
                <a:solidFill>
                  <a:srgbClr val="0000FF"/>
                </a:solidFill>
                <a:latin typeface="黑体" pitchFamily="2" charset="-122"/>
                <a:ea typeface="黑体" pitchFamily="2" charset="-122"/>
              </a:rPr>
              <a:t>杂质含量</a:t>
            </a:r>
          </a:p>
          <a:p>
            <a:pPr marL="457200" indent="-457200" eaLnBrk="1" hangingPunct="1"/>
            <a:r>
              <a:rPr lang="en-US" altLang="zh-CN" sz="2000" dirty="0" err="1" smtClean="0"/>
              <a:t>S≤0.050</a:t>
            </a:r>
            <a:r>
              <a:rPr lang="zh-CN" altLang="en-US" sz="2000" dirty="0" smtClean="0"/>
              <a:t>％</a:t>
            </a:r>
            <a:endParaRPr lang="en-US" altLang="zh-CN" sz="2000" dirty="0" smtClean="0"/>
          </a:p>
          <a:p>
            <a:pPr marL="457200" indent="-457200" eaLnBrk="1" hangingPunct="1"/>
            <a:r>
              <a:rPr lang="en-US" altLang="zh-CN" sz="2000" dirty="0" smtClean="0"/>
              <a:t>P ≤0.045</a:t>
            </a:r>
            <a:r>
              <a:rPr lang="zh-CN" altLang="en-US" sz="2000" dirty="0" smtClean="0"/>
              <a:t>％</a:t>
            </a:r>
          </a:p>
          <a:p>
            <a:pPr marL="457200" indent="-457200" eaLnBrk="1" hangingPunct="1">
              <a:lnSpc>
                <a:spcPct val="90000"/>
              </a:lnSpc>
            </a:pPr>
            <a:endParaRPr lang="en-US" altLang="zh-CN" sz="2000" dirty="0" smtClean="0"/>
          </a:p>
          <a:p>
            <a:pPr marL="457200" indent="-457200" eaLnBrk="1" hangingPunct="1">
              <a:lnSpc>
                <a:spcPct val="90000"/>
              </a:lnSpc>
            </a:pPr>
            <a:r>
              <a:rPr lang="en-US" altLang="zh-CN" sz="2000" dirty="0" err="1" smtClean="0"/>
              <a:t>S,P</a:t>
            </a:r>
            <a:r>
              <a:rPr lang="en-US" altLang="zh-CN" sz="2000" dirty="0" smtClean="0"/>
              <a:t> ≤0.035</a:t>
            </a:r>
            <a:r>
              <a:rPr lang="zh-CN" altLang="en-US" sz="2000" dirty="0" smtClean="0"/>
              <a:t>％</a:t>
            </a:r>
          </a:p>
          <a:p>
            <a:pPr marL="457200" indent="-457200" eaLnBrk="1" hangingPunct="1">
              <a:lnSpc>
                <a:spcPct val="90000"/>
              </a:lnSpc>
            </a:pPr>
            <a:endParaRPr lang="en-US" altLang="zh-CN" sz="2000" dirty="0" smtClean="0"/>
          </a:p>
          <a:p>
            <a:pPr marL="457200" indent="-457200" eaLnBrk="1" hangingPunct="1">
              <a:lnSpc>
                <a:spcPct val="90000"/>
              </a:lnSpc>
            </a:pPr>
            <a:endParaRPr lang="en-US" altLang="zh-CN" sz="2000" dirty="0" smtClean="0"/>
          </a:p>
          <a:p>
            <a:pPr marL="457200" indent="-457200" eaLnBrk="1" hangingPunct="1">
              <a:lnSpc>
                <a:spcPct val="90000"/>
              </a:lnSpc>
            </a:pPr>
            <a:r>
              <a:rPr lang="en-US" altLang="zh-CN" sz="2000" dirty="0" err="1" smtClean="0"/>
              <a:t>S,P</a:t>
            </a:r>
            <a:r>
              <a:rPr lang="en-US" altLang="zh-CN" sz="2000" dirty="0" smtClean="0"/>
              <a:t> ≤0.025</a:t>
            </a:r>
            <a:r>
              <a:rPr lang="zh-CN" altLang="en-US" sz="2000" dirty="0" smtClean="0"/>
              <a:t>％</a:t>
            </a:r>
            <a:endParaRPr lang="zh-CN" altLang="en-US" sz="2000" dirty="0"/>
          </a:p>
        </p:txBody>
      </p:sp>
      <p:sp>
        <p:nvSpPr>
          <p:cNvPr id="6" name="矩形 5"/>
          <p:cNvSpPr/>
          <p:nvPr/>
        </p:nvSpPr>
        <p:spPr>
          <a:xfrm>
            <a:off x="216024" y="5074792"/>
            <a:ext cx="2338977" cy="954107"/>
          </a:xfrm>
          <a:prstGeom prst="rect">
            <a:avLst/>
          </a:prstGeom>
          <a:solidFill>
            <a:schemeClr val="bg1"/>
          </a:solidFill>
        </p:spPr>
        <p:txBody>
          <a:bodyPr wrap="square">
            <a:spAutoFit/>
          </a:bodyPr>
          <a:lstStyle/>
          <a:p>
            <a:pPr marL="457200" indent="-457200" algn="r" eaLnBrk="1" hangingPunct="1"/>
            <a:r>
              <a:rPr lang="en-US" altLang="zh-CN" sz="2000" dirty="0" smtClean="0"/>
              <a:t>C%&lt; 0.25%</a:t>
            </a:r>
            <a:r>
              <a:rPr lang="en-US" altLang="zh-CN" sz="2000" dirty="0" smtClean="0">
                <a:latin typeface="华文细黑" pitchFamily="2" charset="-122"/>
                <a:sym typeface="华文细黑" pitchFamily="2" charset="-122"/>
              </a:rPr>
              <a:t> </a:t>
            </a:r>
            <a:r>
              <a:rPr lang="en-US" altLang="zh-CN" sz="2000" dirty="0" smtClean="0"/>
              <a:t> </a:t>
            </a:r>
            <a:endParaRPr lang="zh-CN" altLang="en-US" sz="2000" dirty="0" smtClean="0"/>
          </a:p>
          <a:p>
            <a:pPr marL="457200" indent="-457200" algn="r" eaLnBrk="1" hangingPunct="1">
              <a:lnSpc>
                <a:spcPct val="90000"/>
              </a:lnSpc>
            </a:pPr>
            <a:r>
              <a:rPr lang="en-US" altLang="zh-CN" sz="2000" dirty="0" smtClean="0"/>
              <a:t>C%=0.25%</a:t>
            </a:r>
            <a:r>
              <a:rPr lang="zh-CN" altLang="en-US" sz="2000" dirty="0" smtClean="0"/>
              <a:t>～</a:t>
            </a:r>
            <a:r>
              <a:rPr lang="en-US" altLang="zh-CN" sz="2000" dirty="0" smtClean="0"/>
              <a:t>0.6%</a:t>
            </a:r>
            <a:endParaRPr lang="zh-CN" altLang="en-US" sz="2000" dirty="0" smtClean="0"/>
          </a:p>
          <a:p>
            <a:pPr marL="457200" indent="-457200" algn="r" eaLnBrk="1" hangingPunct="1">
              <a:lnSpc>
                <a:spcPct val="90000"/>
              </a:lnSpc>
            </a:pPr>
            <a:r>
              <a:rPr lang="en-US" altLang="zh-CN" sz="2000" dirty="0" smtClean="0"/>
              <a:t>C&gt;0.6%</a:t>
            </a:r>
            <a:endParaRPr lang="zh-CN" altLang="en-US" sz="2000" dirty="0"/>
          </a:p>
        </p:txBody>
      </p:sp>
      <p:sp>
        <p:nvSpPr>
          <p:cNvPr id="7" name="矩形 6"/>
          <p:cNvSpPr/>
          <p:nvPr/>
        </p:nvSpPr>
        <p:spPr>
          <a:xfrm>
            <a:off x="6300718" y="4778568"/>
            <a:ext cx="2447745" cy="1323439"/>
          </a:xfrm>
          <a:prstGeom prst="rect">
            <a:avLst/>
          </a:prstGeom>
          <a:solidFill>
            <a:schemeClr val="bg1"/>
          </a:solidFill>
        </p:spPr>
        <p:txBody>
          <a:bodyPr wrap="square">
            <a:spAutoFit/>
          </a:bodyPr>
          <a:lstStyle/>
          <a:p>
            <a:pPr marL="457200" indent="-457200" algn="r" eaLnBrk="1" hangingPunct="1"/>
            <a:r>
              <a:rPr lang="zh-CN" altLang="en-US" sz="2000" b="1" dirty="0" smtClean="0">
                <a:solidFill>
                  <a:srgbClr val="0000FF"/>
                </a:solidFill>
                <a:latin typeface="黑体" pitchFamily="2" charset="-122"/>
                <a:ea typeface="黑体" pitchFamily="2" charset="-122"/>
              </a:rPr>
              <a:t>合金元素总含量</a:t>
            </a:r>
            <a:endParaRPr lang="en-US" altLang="zh-CN" sz="2000" b="1" dirty="0" smtClean="0">
              <a:solidFill>
                <a:srgbClr val="0000FF"/>
              </a:solidFill>
              <a:latin typeface="黑体" pitchFamily="2" charset="-122"/>
              <a:ea typeface="黑体" pitchFamily="2" charset="-122"/>
            </a:endParaRPr>
          </a:p>
          <a:p>
            <a:pPr marL="457200" indent="-457200" eaLnBrk="1" hangingPunct="1"/>
            <a:r>
              <a:rPr lang="en-US" altLang="zh-CN" sz="2000" dirty="0" smtClean="0">
                <a:latin typeface="华文细黑" pitchFamily="2" charset="-122"/>
                <a:sym typeface="华文细黑" pitchFamily="2" charset="-122"/>
              </a:rPr>
              <a:t> &lt;</a:t>
            </a:r>
            <a:r>
              <a:rPr lang="en-US" altLang="zh-CN" sz="2000" dirty="0" smtClean="0"/>
              <a:t>5</a:t>
            </a:r>
            <a:r>
              <a:rPr lang="zh-CN" altLang="en-US" sz="2000" dirty="0" smtClean="0">
                <a:latin typeface="华文细黑" pitchFamily="2" charset="-122"/>
                <a:sym typeface="华文细黑" pitchFamily="2" charset="-122"/>
              </a:rPr>
              <a:t>％   </a:t>
            </a:r>
            <a:r>
              <a:rPr lang="zh-CN" altLang="en-US" sz="2000" dirty="0" smtClean="0"/>
              <a:t> </a:t>
            </a:r>
          </a:p>
          <a:p>
            <a:pPr marL="457200" indent="-457200" eaLnBrk="1" hangingPunct="1"/>
            <a:r>
              <a:rPr lang="en-US" altLang="zh-CN" sz="2000" dirty="0" smtClean="0"/>
              <a:t>5</a:t>
            </a:r>
            <a:r>
              <a:rPr lang="zh-CN" altLang="en-US" sz="2000" dirty="0" smtClean="0">
                <a:latin typeface="华文细黑" pitchFamily="2" charset="-122"/>
                <a:sym typeface="华文细黑" pitchFamily="2" charset="-122"/>
              </a:rPr>
              <a:t>％ </a:t>
            </a:r>
            <a:r>
              <a:rPr lang="zh-CN" altLang="en-US" sz="2000" dirty="0" smtClean="0"/>
              <a:t>～</a:t>
            </a:r>
            <a:r>
              <a:rPr lang="en-US" altLang="zh-CN" sz="2000" dirty="0" smtClean="0"/>
              <a:t>10</a:t>
            </a:r>
            <a:r>
              <a:rPr lang="zh-CN" altLang="en-US" sz="2000" dirty="0" smtClean="0"/>
              <a:t>％</a:t>
            </a:r>
          </a:p>
          <a:p>
            <a:pPr marL="457200" indent="-457200" eaLnBrk="1" hangingPunct="1"/>
            <a:r>
              <a:rPr lang="zh-CN" altLang="en-US" sz="2000" dirty="0" smtClean="0">
                <a:latin typeface="华文细黑" pitchFamily="2" charset="-122"/>
                <a:sym typeface="华文细黑" pitchFamily="2" charset="-122"/>
              </a:rPr>
              <a:t>﹥</a:t>
            </a:r>
            <a:r>
              <a:rPr lang="en-US" altLang="zh-CN" sz="2000" dirty="0" smtClean="0"/>
              <a:t>10</a:t>
            </a:r>
            <a:r>
              <a:rPr lang="zh-CN" altLang="en-US" sz="2000" dirty="0" smtClean="0"/>
              <a:t>％</a:t>
            </a:r>
            <a:endParaRPr lang="zh-CN" altLang="en-US" sz="2000" dirty="0"/>
          </a:p>
        </p:txBody>
      </p:sp>
      <p:sp>
        <p:nvSpPr>
          <p:cNvPr id="17" name="椭圆 16"/>
          <p:cNvSpPr/>
          <p:nvPr/>
        </p:nvSpPr>
        <p:spPr bwMode="auto">
          <a:xfrm>
            <a:off x="3596121" y="4382950"/>
            <a:ext cx="1501807" cy="381938"/>
          </a:xfrm>
          <a:prstGeom prst="ellipse">
            <a:avLst/>
          </a:prstGeom>
          <a:noFill/>
          <a:ln w="2857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itchFamily="34" charset="0"/>
              <a:ea typeface="宋体" pitchFamily="2" charset="-122"/>
            </a:endParaRPr>
          </a:p>
        </p:txBody>
      </p:sp>
      <p:sp>
        <p:nvSpPr>
          <p:cNvPr id="18" name="椭圆 17"/>
          <p:cNvSpPr/>
          <p:nvPr/>
        </p:nvSpPr>
        <p:spPr bwMode="auto">
          <a:xfrm>
            <a:off x="3591952" y="2571240"/>
            <a:ext cx="1501807" cy="381938"/>
          </a:xfrm>
          <a:prstGeom prst="ellipse">
            <a:avLst/>
          </a:prstGeom>
          <a:noFill/>
          <a:ln w="2857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itchFamily="34" charset="0"/>
              <a:ea typeface="宋体" pitchFamily="2" charset="-122"/>
            </a:endParaRPr>
          </a:p>
        </p:txBody>
      </p:sp>
      <p:sp>
        <p:nvSpPr>
          <p:cNvPr id="19" name="椭圆 18"/>
          <p:cNvSpPr/>
          <p:nvPr/>
        </p:nvSpPr>
        <p:spPr bwMode="auto">
          <a:xfrm rot="5400000">
            <a:off x="4505336" y="3480454"/>
            <a:ext cx="1501807" cy="381938"/>
          </a:xfrm>
          <a:prstGeom prst="ellipse">
            <a:avLst/>
          </a:prstGeom>
          <a:noFill/>
          <a:ln w="2857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itchFamily="34" charset="0"/>
              <a:ea typeface="宋体" pitchFamily="2" charset="-122"/>
            </a:endParaRPr>
          </a:p>
        </p:txBody>
      </p:sp>
      <p:sp>
        <p:nvSpPr>
          <p:cNvPr id="20" name="矩形 19"/>
          <p:cNvSpPr/>
          <p:nvPr/>
        </p:nvSpPr>
        <p:spPr>
          <a:xfrm>
            <a:off x="323528" y="1044025"/>
            <a:ext cx="3977680" cy="584775"/>
          </a:xfrm>
          <a:prstGeom prst="rect">
            <a:avLst/>
          </a:prstGeom>
        </p:spPr>
        <p:txBody>
          <a:bodyPr wrap="square">
            <a:spAutoFit/>
          </a:bodyPr>
          <a:lstStyle/>
          <a:p>
            <a:pPr marL="812800" lvl="0" indent="-812800">
              <a:spcBef>
                <a:spcPct val="20000"/>
              </a:spcBef>
              <a:buClr>
                <a:srgbClr val="C00000"/>
              </a:buClr>
            </a:pPr>
            <a:r>
              <a:rPr lang="zh-CN" altLang="en-US" sz="3200" b="1" kern="0" dirty="0" smtClean="0">
                <a:solidFill>
                  <a:srgbClr val="000000"/>
                </a:solidFill>
                <a:latin typeface="黑体" pitchFamily="2" charset="-122"/>
                <a:ea typeface="黑体" pitchFamily="2" charset="-122"/>
              </a:rPr>
              <a:t>一、分类</a:t>
            </a:r>
            <a:endParaRPr lang="zh-CN" altLang="en-US" sz="3200" b="1" kern="0" dirty="0">
              <a:solidFill>
                <a:srgbClr val="000000"/>
              </a:solidFill>
              <a:latin typeface="黑体" pitchFamily="2" charset="-122"/>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ox(in)">
                                      <p:cBhvr>
                                        <p:cTn id="7" dur="500"/>
                                        <p:tgtEl>
                                          <p:spTgt spid="19"/>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box(in)">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linds(horizontal)">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linds(horizontal)">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box(in)">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7" grpId="0" animBg="1"/>
      <p:bldP spid="18" grpId="0" animBg="1"/>
      <p:bldP spid="1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p:cNvPicPr>
            <a:picLocks noChangeAspect="1" noChangeArrowheads="1"/>
          </p:cNvPicPr>
          <p:nvPr/>
        </p:nvPicPr>
        <p:blipFill>
          <a:blip r:embed="rId3" cstate="print"/>
          <a:srcRect l="12500" t="9595" r="13971" b="9395"/>
          <a:stretch>
            <a:fillRect/>
          </a:stretch>
        </p:blipFill>
        <p:spPr bwMode="auto">
          <a:xfrm>
            <a:off x="1331640" y="1420713"/>
            <a:ext cx="5219700" cy="4600575"/>
          </a:xfrm>
          <a:prstGeom prst="rect">
            <a:avLst/>
          </a:prstGeom>
          <a:noFill/>
          <a:ln w="9525" cmpd="sng">
            <a:noFill/>
            <a:miter lim="800000"/>
            <a:headEnd/>
            <a:tailEnd/>
          </a:ln>
        </p:spPr>
      </p:pic>
      <p:sp>
        <p:nvSpPr>
          <p:cNvPr id="8" name="矩形 7"/>
          <p:cNvSpPr/>
          <p:nvPr/>
        </p:nvSpPr>
        <p:spPr>
          <a:xfrm>
            <a:off x="3203848" y="620688"/>
            <a:ext cx="4896544" cy="461665"/>
          </a:xfrm>
          <a:prstGeom prst="rect">
            <a:avLst/>
          </a:prstGeom>
          <a:solidFill>
            <a:schemeClr val="bg2">
              <a:lumMod val="20000"/>
              <a:lumOff val="80000"/>
            </a:schemeClr>
          </a:solidFill>
          <a:ln>
            <a:noFill/>
          </a:ln>
        </p:spPr>
        <p:txBody>
          <a:bodyPr wrap="square">
            <a:spAutoFit/>
          </a:bodyPr>
          <a:lstStyle/>
          <a:p>
            <a:pPr algn="ctr"/>
            <a:r>
              <a:rPr lang="zh-CN" altLang="en-US" sz="2400" dirty="0" smtClean="0">
                <a:solidFill>
                  <a:srgbClr val="C00000"/>
                </a:solidFill>
                <a:latin typeface="黑体" pitchFamily="2" charset="-122"/>
                <a:ea typeface="黑体" pitchFamily="2" charset="-122"/>
              </a:rPr>
              <a:t>不锈钢</a:t>
            </a:r>
            <a:r>
              <a:rPr lang="zh-CN" altLang="en-US" sz="2400" dirty="0" smtClean="0">
                <a:latin typeface="黑体" pitchFamily="2" charset="-122"/>
                <a:ea typeface="黑体" pitchFamily="2" charset="-122"/>
              </a:rPr>
              <a:t>、耐热钢、耐磨钢、磁钢等</a:t>
            </a:r>
            <a:endParaRPr lang="zh-CN" altLang="en-US" sz="2400" dirty="0">
              <a:latin typeface="黑体" pitchFamily="2" charset="-122"/>
              <a:ea typeface="黑体" pitchFamily="2" charset="-122"/>
            </a:endParaRPr>
          </a:p>
        </p:txBody>
      </p:sp>
      <p:cxnSp>
        <p:nvCxnSpPr>
          <p:cNvPr id="13" name="直接箭头连接符 12"/>
          <p:cNvCxnSpPr>
            <a:stCxn id="8" idx="2"/>
            <a:endCxn id="18" idx="0"/>
          </p:cNvCxnSpPr>
          <p:nvPr/>
        </p:nvCxnSpPr>
        <p:spPr bwMode="auto">
          <a:xfrm flipH="1">
            <a:off x="5106880" y="1082353"/>
            <a:ext cx="545240" cy="474439"/>
          </a:xfrm>
          <a:prstGeom prst="straightConnector1">
            <a:avLst/>
          </a:prstGeom>
          <a:solidFill>
            <a:schemeClr val="accent1"/>
          </a:solidFill>
          <a:ln w="19050" cap="flat" cmpd="sng" algn="ctr">
            <a:solidFill>
              <a:srgbClr val="C00000"/>
            </a:solidFill>
            <a:prstDash val="solid"/>
            <a:round/>
            <a:headEnd type="none" w="med" len="med"/>
            <a:tailEnd type="arrow"/>
          </a:ln>
          <a:effectLst/>
        </p:spPr>
      </p:cxnSp>
      <p:sp>
        <p:nvSpPr>
          <p:cNvPr id="18" name="椭圆 17"/>
          <p:cNvSpPr/>
          <p:nvPr/>
        </p:nvSpPr>
        <p:spPr bwMode="auto">
          <a:xfrm>
            <a:off x="4355976" y="1556792"/>
            <a:ext cx="1501807" cy="381938"/>
          </a:xfrm>
          <a:prstGeom prst="ellipse">
            <a:avLst/>
          </a:prstGeom>
          <a:noFill/>
          <a:ln w="2857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pitchFamily="34"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ox(i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par>
                                <p:cTn id="13" presetID="3" presetClass="entr" presetSubtype="1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linds(horizontal)">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3"/>
          <p:cNvSpPr>
            <a:spLocks noGrp="1" noRot="1" noChangeArrowheads="1"/>
          </p:cNvSpPr>
          <p:nvPr>
            <p:ph type="body" idx="4294967295"/>
          </p:nvPr>
        </p:nvSpPr>
        <p:spPr>
          <a:xfrm>
            <a:off x="301625" y="548681"/>
            <a:ext cx="8662988" cy="5112568"/>
          </a:xfrm>
          <a:ln/>
        </p:spPr>
        <p:txBody>
          <a:bodyPr/>
          <a:lstStyle/>
          <a:p>
            <a:pPr marL="590550" indent="-533400" eaLnBrk="1" hangingPunct="1">
              <a:lnSpc>
                <a:spcPct val="120000"/>
              </a:lnSpc>
              <a:spcBef>
                <a:spcPts val="0"/>
              </a:spcBef>
              <a:buFont typeface="Wingdings" pitchFamily="2" charset="2"/>
              <a:buNone/>
            </a:pPr>
            <a:r>
              <a:rPr lang="zh-CN" altLang="en-US" dirty="0" smtClean="0"/>
              <a:t>二、</a:t>
            </a:r>
            <a:r>
              <a:rPr lang="zh-CN" altLang="en-US" dirty="0" smtClean="0"/>
              <a:t>特殊性</a:t>
            </a:r>
            <a:r>
              <a:rPr lang="zh-CN" altLang="en-US" dirty="0"/>
              <a:t>能钢类别与牌号</a:t>
            </a:r>
          </a:p>
          <a:p>
            <a:pPr marL="590550" lvl="1" indent="-533400" eaLnBrk="1" hangingPunct="1">
              <a:lnSpc>
                <a:spcPct val="120000"/>
              </a:lnSpc>
              <a:spcBef>
                <a:spcPts val="600"/>
              </a:spcBef>
              <a:spcAft>
                <a:spcPts val="600"/>
              </a:spcAft>
              <a:buNone/>
            </a:pPr>
            <a:r>
              <a:rPr lang="zh-CN" altLang="en-US" sz="2400" dirty="0">
                <a:latin typeface="黑体" pitchFamily="2" charset="-122"/>
                <a:ea typeface="黑体" pitchFamily="2" charset="-122"/>
              </a:rPr>
              <a:t>牌号：</a:t>
            </a:r>
            <a:r>
              <a:rPr lang="zh-CN" altLang="en-US" sz="2400" dirty="0"/>
              <a:t>标注规定</a:t>
            </a:r>
            <a:r>
              <a:rPr lang="zh-CN" altLang="en-US" sz="2400" dirty="0">
                <a:solidFill>
                  <a:srgbClr val="0000CC"/>
                </a:solidFill>
              </a:rPr>
              <a:t>与合金工具钢相同</a:t>
            </a:r>
          </a:p>
          <a:p>
            <a:pPr marL="590550" lvl="1" indent="-533400" eaLnBrk="1" hangingPunct="1">
              <a:lnSpc>
                <a:spcPct val="120000"/>
              </a:lnSpc>
              <a:spcBef>
                <a:spcPts val="0"/>
              </a:spcBef>
              <a:buClr>
                <a:schemeClr val="folHlink"/>
              </a:buClr>
              <a:buNone/>
            </a:pPr>
            <a:r>
              <a:rPr lang="en-US" altLang="zh-CN" dirty="0" smtClean="0">
                <a:solidFill>
                  <a:srgbClr val="0000CC"/>
                </a:solidFill>
                <a:latin typeface="黑体" pitchFamily="2" charset="-122"/>
                <a:ea typeface="黑体" pitchFamily="2" charset="-122"/>
              </a:rPr>
              <a:t>1. </a:t>
            </a:r>
            <a:r>
              <a:rPr lang="zh-CN" altLang="en-US" dirty="0" smtClean="0">
                <a:solidFill>
                  <a:srgbClr val="0000CC"/>
                </a:solidFill>
                <a:latin typeface="黑体" pitchFamily="2" charset="-122"/>
                <a:ea typeface="黑体" pitchFamily="2" charset="-122"/>
              </a:rPr>
              <a:t>不锈钢</a:t>
            </a:r>
            <a:endParaRPr lang="en-US" altLang="zh-CN" dirty="0" smtClean="0">
              <a:solidFill>
                <a:srgbClr val="0000CC"/>
              </a:solidFill>
              <a:latin typeface="黑体" pitchFamily="2" charset="-122"/>
              <a:ea typeface="黑体" pitchFamily="2" charset="-122"/>
            </a:endParaRPr>
          </a:p>
          <a:p>
            <a:pPr marL="590550" lvl="1" indent="-533400" eaLnBrk="1" hangingPunct="1">
              <a:lnSpc>
                <a:spcPct val="120000"/>
              </a:lnSpc>
              <a:spcBef>
                <a:spcPts val="600"/>
              </a:spcBef>
              <a:spcAft>
                <a:spcPts val="600"/>
              </a:spcAft>
              <a:buClr>
                <a:schemeClr val="folHlink"/>
              </a:buClr>
              <a:buNone/>
            </a:pPr>
            <a:r>
              <a:rPr lang="zh-CN" altLang="en-US" dirty="0" smtClean="0">
                <a:solidFill>
                  <a:srgbClr val="C00000"/>
                </a:solidFill>
                <a:latin typeface="黑体" pitchFamily="2" charset="-122"/>
                <a:ea typeface="黑体" pitchFamily="2" charset="-122"/>
              </a:rPr>
              <a:t>（</a:t>
            </a:r>
            <a:r>
              <a:rPr lang="zh-CN" altLang="en-US" dirty="0">
                <a:solidFill>
                  <a:srgbClr val="C00000"/>
                </a:solidFill>
                <a:latin typeface="黑体" pitchFamily="2" charset="-122"/>
                <a:ea typeface="黑体" pitchFamily="2" charset="-122"/>
              </a:rPr>
              <a:t>1）抗腐蚀原理 </a:t>
            </a:r>
          </a:p>
          <a:p>
            <a:pPr marL="990600" lvl="2" indent="-533400" eaLnBrk="1" hangingPunct="1">
              <a:lnSpc>
                <a:spcPct val="120000"/>
              </a:lnSpc>
              <a:spcBef>
                <a:spcPts val="0"/>
              </a:spcBef>
              <a:buClr>
                <a:srgbClr val="0000CC"/>
              </a:buClr>
              <a:buFont typeface="Wingdings" pitchFamily="2" charset="2"/>
              <a:buChar char="u"/>
            </a:pPr>
            <a:r>
              <a:rPr lang="zh-CN" altLang="en-US" dirty="0"/>
              <a:t>金属腐蚀的</a:t>
            </a:r>
            <a:r>
              <a:rPr lang="zh-CN" altLang="en-US" dirty="0" smtClean="0"/>
              <a:t>方式</a:t>
            </a:r>
            <a:r>
              <a:rPr lang="en-US" dirty="0" smtClean="0"/>
              <a:t>(</a:t>
            </a:r>
            <a:r>
              <a:rPr lang="zh-CN" altLang="en-US" dirty="0"/>
              <a:t>化学腐蚀、</a:t>
            </a:r>
            <a:r>
              <a:rPr lang="zh-CN" altLang="en-US" dirty="0">
                <a:solidFill>
                  <a:srgbClr val="0000CC"/>
                </a:solidFill>
              </a:rPr>
              <a:t>电化学腐蚀</a:t>
            </a:r>
            <a:r>
              <a:rPr lang="en-US" dirty="0"/>
              <a:t>)</a:t>
            </a:r>
            <a:endParaRPr lang="zh-CN" altLang="en-US" dirty="0"/>
          </a:p>
          <a:p>
            <a:pPr marL="990600" lvl="2" indent="-533400" eaLnBrk="1" hangingPunct="1">
              <a:lnSpc>
                <a:spcPct val="120000"/>
              </a:lnSpc>
              <a:spcBef>
                <a:spcPts val="0"/>
              </a:spcBef>
              <a:buClr>
                <a:srgbClr val="0000CC"/>
              </a:buClr>
              <a:buFont typeface="Wingdings" pitchFamily="2" charset="2"/>
              <a:buChar char="u"/>
            </a:pPr>
            <a:r>
              <a:rPr lang="zh-CN" altLang="en-US" dirty="0" smtClean="0"/>
              <a:t>金属</a:t>
            </a:r>
            <a:r>
              <a:rPr lang="zh-CN" altLang="en-US" dirty="0"/>
              <a:t>抗腐蚀的原理</a:t>
            </a:r>
            <a:r>
              <a:rPr lang="zh-CN" altLang="en-US" dirty="0" smtClean="0"/>
              <a:t>：</a:t>
            </a:r>
            <a:endParaRPr lang="en-US" altLang="zh-CN" dirty="0" smtClean="0"/>
          </a:p>
          <a:p>
            <a:pPr marL="1447800" lvl="3" indent="-533400" eaLnBrk="1" hangingPunct="1">
              <a:lnSpc>
                <a:spcPct val="120000"/>
              </a:lnSpc>
              <a:spcBef>
                <a:spcPts val="0"/>
              </a:spcBef>
              <a:buClr>
                <a:srgbClr val="7030A0"/>
              </a:buClr>
            </a:pPr>
            <a:r>
              <a:rPr lang="zh-CN" altLang="en-US" dirty="0" smtClean="0"/>
              <a:t>单相</a:t>
            </a:r>
            <a:r>
              <a:rPr lang="zh-CN" altLang="en-US" dirty="0"/>
              <a:t>组织→原电池形成可能性↓，金属电极电位↑→抗</a:t>
            </a:r>
            <a:r>
              <a:rPr lang="zh-CN" altLang="en-US" dirty="0" smtClean="0"/>
              <a:t>腐蚀</a:t>
            </a:r>
            <a:endParaRPr lang="en-US" altLang="zh-CN" dirty="0" smtClean="0"/>
          </a:p>
          <a:p>
            <a:pPr marL="1447800" lvl="3" indent="-533400" eaLnBrk="1" hangingPunct="1">
              <a:lnSpc>
                <a:spcPct val="120000"/>
              </a:lnSpc>
              <a:spcBef>
                <a:spcPts val="0"/>
              </a:spcBef>
              <a:buClr>
                <a:srgbClr val="7030A0"/>
              </a:buClr>
            </a:pPr>
            <a:r>
              <a:rPr lang="zh-CN" altLang="en-US" dirty="0" smtClean="0"/>
              <a:t>↓</a:t>
            </a:r>
            <a:r>
              <a:rPr lang="zh-CN" altLang="en-US" dirty="0"/>
              <a:t>电极电位差、↑阳极电极电位           </a:t>
            </a:r>
            <a:endParaRPr lang="en-US" altLang="zh-CN" dirty="0" smtClean="0"/>
          </a:p>
          <a:p>
            <a:pPr marL="1447800" lvl="3" indent="-533400" eaLnBrk="1" hangingPunct="1">
              <a:lnSpc>
                <a:spcPct val="120000"/>
              </a:lnSpc>
              <a:spcBef>
                <a:spcPts val="0"/>
              </a:spcBef>
              <a:buClr>
                <a:srgbClr val="7030A0"/>
              </a:buClr>
            </a:pPr>
            <a:r>
              <a:rPr lang="zh-CN" altLang="en-US" dirty="0" smtClean="0"/>
              <a:t>表面保护膜</a:t>
            </a:r>
            <a:r>
              <a:rPr lang="zh-CN" altLang="en-US" dirty="0"/>
              <a:t>→钝化</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5539">
                                            <p:txEl>
                                              <p:pRg st="2" end="2"/>
                                            </p:txEl>
                                          </p:spTgt>
                                        </p:tgtEl>
                                        <p:attrNameLst>
                                          <p:attrName>style.visibility</p:attrName>
                                        </p:attrNameLst>
                                      </p:cBhvr>
                                      <p:to>
                                        <p:strVal val="visible"/>
                                      </p:to>
                                    </p:set>
                                    <p:animEffect transition="in" filter="blinds(horizontal)">
                                      <p:cBhvr>
                                        <p:cTn id="7" dur="500"/>
                                        <p:tgtEl>
                                          <p:spTgt spid="6553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5539">
                                            <p:txEl>
                                              <p:pRg st="3" end="3"/>
                                            </p:txEl>
                                          </p:spTgt>
                                        </p:tgtEl>
                                        <p:attrNameLst>
                                          <p:attrName>style.visibility</p:attrName>
                                        </p:attrNameLst>
                                      </p:cBhvr>
                                      <p:to>
                                        <p:strVal val="visible"/>
                                      </p:to>
                                    </p:set>
                                    <p:animEffect transition="in" filter="blinds(horizontal)">
                                      <p:cBhvr>
                                        <p:cTn id="12" dur="500"/>
                                        <p:tgtEl>
                                          <p:spTgt spid="65539">
                                            <p:txEl>
                                              <p:pRg st="3" end="3"/>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65539">
                                            <p:txEl>
                                              <p:pRg st="4" end="4"/>
                                            </p:txEl>
                                          </p:spTgt>
                                        </p:tgtEl>
                                        <p:attrNameLst>
                                          <p:attrName>style.visibility</p:attrName>
                                        </p:attrNameLst>
                                      </p:cBhvr>
                                      <p:to>
                                        <p:strVal val="visible"/>
                                      </p:to>
                                    </p:set>
                                    <p:animEffect transition="in" filter="blinds(horizontal)">
                                      <p:cBhvr>
                                        <p:cTn id="15" dur="500"/>
                                        <p:tgtEl>
                                          <p:spTgt spid="65539">
                                            <p:txEl>
                                              <p:pRg st="4" end="4"/>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65539">
                                            <p:txEl>
                                              <p:pRg st="5" end="5"/>
                                            </p:txEl>
                                          </p:spTgt>
                                        </p:tgtEl>
                                        <p:attrNameLst>
                                          <p:attrName>style.visibility</p:attrName>
                                        </p:attrNameLst>
                                      </p:cBhvr>
                                      <p:to>
                                        <p:strVal val="visible"/>
                                      </p:to>
                                    </p:set>
                                    <p:animEffect transition="in" filter="blinds(horizontal)">
                                      <p:cBhvr>
                                        <p:cTn id="18" dur="500"/>
                                        <p:tgtEl>
                                          <p:spTgt spid="65539">
                                            <p:txEl>
                                              <p:pRg st="5" end="5"/>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65539">
                                            <p:txEl>
                                              <p:pRg st="6" end="6"/>
                                            </p:txEl>
                                          </p:spTgt>
                                        </p:tgtEl>
                                        <p:attrNameLst>
                                          <p:attrName>style.visibility</p:attrName>
                                        </p:attrNameLst>
                                      </p:cBhvr>
                                      <p:to>
                                        <p:strVal val="visible"/>
                                      </p:to>
                                    </p:set>
                                    <p:animEffect transition="in" filter="blinds(horizontal)">
                                      <p:cBhvr>
                                        <p:cTn id="21" dur="500"/>
                                        <p:tgtEl>
                                          <p:spTgt spid="65539">
                                            <p:txEl>
                                              <p:pRg st="6" end="6"/>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65539">
                                            <p:txEl>
                                              <p:pRg st="7" end="7"/>
                                            </p:txEl>
                                          </p:spTgt>
                                        </p:tgtEl>
                                        <p:attrNameLst>
                                          <p:attrName>style.visibility</p:attrName>
                                        </p:attrNameLst>
                                      </p:cBhvr>
                                      <p:to>
                                        <p:strVal val="visible"/>
                                      </p:to>
                                    </p:set>
                                    <p:animEffect transition="in" filter="blinds(horizontal)">
                                      <p:cBhvr>
                                        <p:cTn id="24" dur="500"/>
                                        <p:tgtEl>
                                          <p:spTgt spid="65539">
                                            <p:txEl>
                                              <p:pRg st="7" end="7"/>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65539">
                                            <p:txEl>
                                              <p:pRg st="8" end="8"/>
                                            </p:txEl>
                                          </p:spTgt>
                                        </p:tgtEl>
                                        <p:attrNameLst>
                                          <p:attrName>style.visibility</p:attrName>
                                        </p:attrNameLst>
                                      </p:cBhvr>
                                      <p:to>
                                        <p:strVal val="visible"/>
                                      </p:to>
                                    </p:set>
                                    <p:animEffect transition="in" filter="blinds(horizontal)">
                                      <p:cBhvr>
                                        <p:cTn id="27" dur="500"/>
                                        <p:tgtEl>
                                          <p:spTgt spid="6553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3"/>
          <p:cNvSpPr>
            <a:spLocks noGrp="1" noRot="1" noChangeArrowheads="1"/>
          </p:cNvSpPr>
          <p:nvPr>
            <p:ph type="body" idx="4294967295"/>
          </p:nvPr>
        </p:nvSpPr>
        <p:spPr>
          <a:xfrm>
            <a:off x="301625" y="403614"/>
            <a:ext cx="8540750" cy="5903913"/>
          </a:xfrm>
          <a:ln/>
        </p:spPr>
        <p:txBody>
          <a:bodyPr/>
          <a:lstStyle/>
          <a:p>
            <a:pPr marL="590550" indent="-533400" eaLnBrk="1" hangingPunct="1">
              <a:lnSpc>
                <a:spcPct val="120000"/>
              </a:lnSpc>
              <a:spcBef>
                <a:spcPts val="1200"/>
              </a:spcBef>
              <a:buFont typeface="Wingdings" pitchFamily="2" charset="2"/>
              <a:buNone/>
            </a:pPr>
            <a:r>
              <a:rPr lang="zh-CN" altLang="en-US" sz="2800" dirty="0">
                <a:solidFill>
                  <a:srgbClr val="C00000"/>
                </a:solidFill>
              </a:rPr>
              <a:t>（2）不锈钢的合金化原则：</a:t>
            </a:r>
          </a:p>
          <a:p>
            <a:pPr marL="971550" lvl="1" indent="-457200" eaLnBrk="1" hangingPunct="1">
              <a:lnSpc>
                <a:spcPct val="120000"/>
              </a:lnSpc>
              <a:spcBef>
                <a:spcPts val="1200"/>
              </a:spcBef>
              <a:buFont typeface="Wingdings" pitchFamily="2" charset="2"/>
              <a:buNone/>
            </a:pPr>
            <a:r>
              <a:rPr lang="zh-CN" altLang="en-US" sz="2400" dirty="0"/>
              <a:t>①</a:t>
            </a:r>
            <a:r>
              <a:rPr lang="zh-CN" altLang="en-US" sz="2400" dirty="0">
                <a:solidFill>
                  <a:srgbClr val="0000FF"/>
                </a:solidFill>
              </a:rPr>
              <a:t>含</a:t>
            </a:r>
            <a:r>
              <a:rPr lang="en-US" sz="2400" dirty="0">
                <a:solidFill>
                  <a:srgbClr val="0000FF"/>
                </a:solidFill>
              </a:rPr>
              <a:t>C</a:t>
            </a:r>
            <a:r>
              <a:rPr lang="zh-CN" altLang="en-US" sz="2400" dirty="0">
                <a:solidFill>
                  <a:srgbClr val="0000FF"/>
                </a:solidFill>
              </a:rPr>
              <a:t>量尽可能低</a:t>
            </a:r>
            <a:r>
              <a:rPr lang="zh-CN" altLang="en-US" sz="2400" dirty="0"/>
              <a:t>；</a:t>
            </a:r>
          </a:p>
          <a:p>
            <a:pPr marL="1295400" lvl="2" indent="-381000" eaLnBrk="1" hangingPunct="1">
              <a:lnSpc>
                <a:spcPct val="120000"/>
              </a:lnSpc>
              <a:spcBef>
                <a:spcPts val="1200"/>
              </a:spcBef>
              <a:buFont typeface="Wingdings" pitchFamily="2" charset="2"/>
              <a:buChar char="Ø"/>
            </a:pPr>
            <a:r>
              <a:rPr lang="zh-CN" altLang="en-US" dirty="0"/>
              <a:t>一般</a:t>
            </a:r>
            <a:r>
              <a:rPr lang="en-US" dirty="0"/>
              <a:t>0.1-0.2</a:t>
            </a:r>
            <a:r>
              <a:rPr lang="zh-CN" altLang="en-US" dirty="0" smtClean="0"/>
              <a:t>％</a:t>
            </a:r>
            <a:r>
              <a:rPr lang="en-US" altLang="zh-CN" dirty="0" smtClean="0">
                <a:solidFill>
                  <a:srgbClr val="0000FF"/>
                </a:solidFill>
              </a:rPr>
              <a:t>→</a:t>
            </a:r>
            <a:r>
              <a:rPr lang="zh-CN" altLang="en-US" dirty="0" smtClean="0">
                <a:solidFill>
                  <a:srgbClr val="0000FF"/>
                </a:solidFill>
              </a:rPr>
              <a:t>单相</a:t>
            </a:r>
            <a:endParaRPr lang="zh-CN" altLang="en-US" dirty="0">
              <a:solidFill>
                <a:srgbClr val="0000FF"/>
              </a:solidFill>
            </a:endParaRPr>
          </a:p>
          <a:p>
            <a:pPr marL="1295400" lvl="2" indent="-381000" eaLnBrk="1" hangingPunct="1">
              <a:lnSpc>
                <a:spcPct val="120000"/>
              </a:lnSpc>
              <a:spcBef>
                <a:spcPts val="1200"/>
              </a:spcBef>
              <a:buFont typeface="Wingdings" pitchFamily="2" charset="2"/>
              <a:buChar char="Ø"/>
            </a:pPr>
            <a:r>
              <a:rPr lang="zh-CN" altLang="en-US" dirty="0"/>
              <a:t>刃具和轴承</a:t>
            </a:r>
            <a:r>
              <a:rPr lang="en-US" dirty="0"/>
              <a:t>0.85-0.95</a:t>
            </a:r>
            <a:r>
              <a:rPr lang="zh-CN" altLang="en-US" dirty="0"/>
              <a:t>％（同时↑ </a:t>
            </a:r>
            <a:r>
              <a:rPr lang="en-US" dirty="0"/>
              <a:t>Cr </a:t>
            </a:r>
            <a:r>
              <a:rPr lang="zh-CN" altLang="en-US" dirty="0"/>
              <a:t>）</a:t>
            </a:r>
          </a:p>
          <a:p>
            <a:pPr marL="971550" lvl="1" indent="-457200" eaLnBrk="1" hangingPunct="1">
              <a:lnSpc>
                <a:spcPct val="120000"/>
              </a:lnSpc>
              <a:spcBef>
                <a:spcPts val="1200"/>
              </a:spcBef>
              <a:buFont typeface="Wingdings" pitchFamily="2" charset="2"/>
              <a:buNone/>
            </a:pPr>
            <a:r>
              <a:rPr lang="zh-CN" altLang="en-US" sz="2400" dirty="0"/>
              <a:t>②加入</a:t>
            </a:r>
            <a:r>
              <a:rPr lang="en-US" sz="2400" dirty="0" err="1"/>
              <a:t>Cr→n</a:t>
            </a:r>
            <a:r>
              <a:rPr lang="en-US" sz="2400" dirty="0"/>
              <a:t>/8</a:t>
            </a:r>
            <a:r>
              <a:rPr lang="zh-CN" altLang="en-US" sz="2400" dirty="0"/>
              <a:t>定律</a:t>
            </a:r>
          </a:p>
          <a:p>
            <a:pPr marL="1295400" lvl="2" indent="-381000" eaLnBrk="1" hangingPunct="1">
              <a:lnSpc>
                <a:spcPct val="120000"/>
              </a:lnSpc>
              <a:spcBef>
                <a:spcPts val="1200"/>
              </a:spcBef>
              <a:buFont typeface="Wingdings" pitchFamily="2" charset="2"/>
              <a:buChar char="Ø"/>
            </a:pPr>
            <a:r>
              <a:rPr lang="zh-CN" altLang="en-US" dirty="0"/>
              <a:t>含量＞</a:t>
            </a:r>
            <a:r>
              <a:rPr lang="en-US" dirty="0"/>
              <a:t>12.5%</a:t>
            </a:r>
            <a:r>
              <a:rPr lang="zh-CN" altLang="en-US" dirty="0"/>
              <a:t>电极电位跃升</a:t>
            </a:r>
            <a:r>
              <a:rPr lang="en-US" dirty="0"/>
              <a:t>(</a:t>
            </a:r>
            <a:r>
              <a:rPr lang="zh-CN" altLang="en-US" dirty="0"/>
              <a:t>如</a:t>
            </a:r>
            <a:r>
              <a:rPr lang="en-US" dirty="0"/>
              <a:t>M</a:t>
            </a:r>
            <a:r>
              <a:rPr lang="zh-CN" altLang="en-US" dirty="0"/>
              <a:t>不锈钢</a:t>
            </a:r>
            <a:r>
              <a:rPr lang="en-US" dirty="0"/>
              <a:t>)</a:t>
            </a:r>
            <a:r>
              <a:rPr lang="zh-CN" altLang="en-US" dirty="0"/>
              <a:t>；</a:t>
            </a:r>
          </a:p>
          <a:p>
            <a:pPr marL="971550" lvl="1" indent="-457200" eaLnBrk="1" hangingPunct="1">
              <a:lnSpc>
                <a:spcPct val="120000"/>
              </a:lnSpc>
              <a:spcBef>
                <a:spcPts val="1200"/>
              </a:spcBef>
              <a:buFont typeface="Wingdings" pitchFamily="2" charset="2"/>
              <a:buNone/>
            </a:pPr>
            <a:r>
              <a:rPr lang="zh-CN" altLang="en-US" sz="2400" dirty="0"/>
              <a:t>③含</a:t>
            </a:r>
            <a:r>
              <a:rPr lang="en-US" sz="2400" dirty="0"/>
              <a:t>Cr</a:t>
            </a:r>
            <a:r>
              <a:rPr lang="zh-CN" altLang="en-US" sz="2400" dirty="0"/>
              <a:t>量＞</a:t>
            </a:r>
            <a:r>
              <a:rPr lang="en-US" sz="2400" dirty="0"/>
              <a:t>12.7%→</a:t>
            </a:r>
            <a:r>
              <a:rPr lang="zh-CN" altLang="en-US" sz="2400" dirty="0">
                <a:solidFill>
                  <a:srgbClr val="0000FF"/>
                </a:solidFill>
              </a:rPr>
              <a:t>单相</a:t>
            </a:r>
            <a:r>
              <a:rPr lang="en-US" sz="2400" dirty="0">
                <a:solidFill>
                  <a:srgbClr val="0000FF"/>
                </a:solidFill>
              </a:rPr>
              <a:t>F</a:t>
            </a:r>
            <a:r>
              <a:rPr lang="en-US" sz="2400" dirty="0"/>
              <a:t>(</a:t>
            </a:r>
            <a:r>
              <a:rPr lang="zh-CN" altLang="en-US" sz="2400" dirty="0"/>
              <a:t>如</a:t>
            </a:r>
            <a:r>
              <a:rPr lang="en-US" sz="2400" dirty="0"/>
              <a:t>F</a:t>
            </a:r>
            <a:r>
              <a:rPr lang="zh-CN" altLang="en-US" sz="2400" dirty="0"/>
              <a:t>不锈钢</a:t>
            </a:r>
            <a:r>
              <a:rPr lang="en-US" sz="2400" dirty="0"/>
              <a:t>)</a:t>
            </a:r>
            <a:r>
              <a:rPr lang="zh-CN" altLang="en-US" sz="2400" dirty="0"/>
              <a:t>；</a:t>
            </a:r>
          </a:p>
          <a:p>
            <a:pPr marL="971550" lvl="1" indent="-457200" eaLnBrk="1" hangingPunct="1">
              <a:lnSpc>
                <a:spcPct val="120000"/>
              </a:lnSpc>
              <a:spcBef>
                <a:spcPts val="1200"/>
              </a:spcBef>
              <a:buFont typeface="Wingdings" pitchFamily="2" charset="2"/>
              <a:buNone/>
            </a:pPr>
            <a:r>
              <a:rPr lang="zh-CN" altLang="en-US" sz="2400" dirty="0"/>
              <a:t>④加入</a:t>
            </a:r>
            <a:r>
              <a:rPr lang="en-US" sz="2400" dirty="0"/>
              <a:t>Ni →</a:t>
            </a:r>
            <a:r>
              <a:rPr lang="zh-CN" altLang="en-US" sz="2400" dirty="0">
                <a:solidFill>
                  <a:srgbClr val="0000FF"/>
                </a:solidFill>
              </a:rPr>
              <a:t>单相</a:t>
            </a:r>
            <a:r>
              <a:rPr lang="en-US" sz="2400" dirty="0">
                <a:solidFill>
                  <a:srgbClr val="0000FF"/>
                </a:solidFill>
              </a:rPr>
              <a:t>A</a:t>
            </a:r>
            <a:r>
              <a:rPr lang="zh-CN" altLang="en-US" sz="2400" dirty="0"/>
              <a:t>或</a:t>
            </a:r>
            <a:r>
              <a:rPr lang="en-US" sz="2400" dirty="0" err="1"/>
              <a:t>F+A</a:t>
            </a:r>
            <a:r>
              <a:rPr lang="en-US" sz="2400" dirty="0"/>
              <a:t>(</a:t>
            </a:r>
            <a:r>
              <a:rPr lang="zh-CN" altLang="en-US" sz="2400" dirty="0"/>
              <a:t>如</a:t>
            </a:r>
            <a:r>
              <a:rPr lang="en-US" sz="2400" dirty="0"/>
              <a:t>A</a:t>
            </a:r>
            <a:r>
              <a:rPr lang="zh-CN" altLang="en-US" sz="2400" dirty="0"/>
              <a:t>不锈钢</a:t>
            </a:r>
            <a:r>
              <a:rPr lang="en-US" sz="2400" dirty="0"/>
              <a:t>)</a:t>
            </a:r>
            <a:r>
              <a:rPr lang="zh-CN" altLang="en-US" sz="2400" dirty="0"/>
              <a:t>；</a:t>
            </a:r>
          </a:p>
          <a:p>
            <a:pPr marL="971550" lvl="1" indent="-457200" eaLnBrk="1" hangingPunct="1">
              <a:lnSpc>
                <a:spcPct val="120000"/>
              </a:lnSpc>
              <a:spcBef>
                <a:spcPts val="1200"/>
              </a:spcBef>
              <a:buFont typeface="Wingdings" pitchFamily="2" charset="2"/>
              <a:buNone/>
            </a:pPr>
            <a:r>
              <a:rPr lang="zh-CN" altLang="en-US" sz="2400" dirty="0"/>
              <a:t>⑤加入</a:t>
            </a:r>
            <a:r>
              <a:rPr lang="en-US" sz="2400" dirty="0"/>
              <a:t>Ti</a:t>
            </a:r>
            <a:r>
              <a:rPr lang="zh-CN" altLang="en-US" sz="2400" dirty="0"/>
              <a:t>、</a:t>
            </a:r>
            <a:r>
              <a:rPr lang="en-US" sz="2400" dirty="0" err="1"/>
              <a:t>Nb</a:t>
            </a:r>
            <a:r>
              <a:rPr lang="en-US" sz="2400" dirty="0"/>
              <a:t>→ </a:t>
            </a:r>
            <a:r>
              <a:rPr lang="zh-CN" altLang="en-US" sz="2400" dirty="0"/>
              <a:t>晶界腐蚀↓</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6562">
                                            <p:txEl>
                                              <p:pRg st="1" end="1"/>
                                            </p:txEl>
                                          </p:spTgt>
                                        </p:tgtEl>
                                        <p:attrNameLst>
                                          <p:attrName>style.visibility</p:attrName>
                                        </p:attrNameLst>
                                      </p:cBhvr>
                                      <p:to>
                                        <p:strVal val="visible"/>
                                      </p:to>
                                    </p:set>
                                    <p:animEffect transition="in" filter="blinds(horizontal)">
                                      <p:cBhvr>
                                        <p:cTn id="7" dur="500"/>
                                        <p:tgtEl>
                                          <p:spTgt spid="66562">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6562">
                                            <p:txEl>
                                              <p:pRg st="2" end="2"/>
                                            </p:txEl>
                                          </p:spTgt>
                                        </p:tgtEl>
                                        <p:attrNameLst>
                                          <p:attrName>style.visibility</p:attrName>
                                        </p:attrNameLst>
                                      </p:cBhvr>
                                      <p:to>
                                        <p:strVal val="visible"/>
                                      </p:to>
                                    </p:set>
                                    <p:animEffect transition="in" filter="blinds(horizontal)">
                                      <p:cBhvr>
                                        <p:cTn id="10" dur="500"/>
                                        <p:tgtEl>
                                          <p:spTgt spid="66562">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66562">
                                            <p:txEl>
                                              <p:pRg st="6" end="6"/>
                                            </p:txEl>
                                          </p:spTgt>
                                        </p:tgtEl>
                                        <p:attrNameLst>
                                          <p:attrName>style.visibility</p:attrName>
                                        </p:attrNameLst>
                                      </p:cBhvr>
                                      <p:to>
                                        <p:strVal val="visible"/>
                                      </p:to>
                                    </p:set>
                                    <p:animEffect transition="in" filter="blinds(horizontal)">
                                      <p:cBhvr>
                                        <p:cTn id="15" dur="500"/>
                                        <p:tgtEl>
                                          <p:spTgt spid="66562">
                                            <p:txEl>
                                              <p:pRg st="6" end="6"/>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66562">
                                            <p:txEl>
                                              <p:pRg st="7" end="7"/>
                                            </p:txEl>
                                          </p:spTgt>
                                        </p:tgtEl>
                                        <p:attrNameLst>
                                          <p:attrName>style.visibility</p:attrName>
                                        </p:attrNameLst>
                                      </p:cBhvr>
                                      <p:to>
                                        <p:strVal val="visible"/>
                                      </p:to>
                                    </p:set>
                                    <p:animEffect transition="in" filter="blinds(horizontal)">
                                      <p:cBhvr>
                                        <p:cTn id="18" dur="500"/>
                                        <p:tgtEl>
                                          <p:spTgt spid="66562">
                                            <p:txEl>
                                              <p:pRg st="7" end="7"/>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66562">
                                            <p:txEl>
                                              <p:pRg st="3" end="3"/>
                                            </p:txEl>
                                          </p:spTgt>
                                        </p:tgtEl>
                                        <p:attrNameLst>
                                          <p:attrName>style.visibility</p:attrName>
                                        </p:attrNameLst>
                                      </p:cBhvr>
                                      <p:to>
                                        <p:strVal val="visible"/>
                                      </p:to>
                                    </p:set>
                                    <p:animEffect transition="in" filter="blinds(horizontal)">
                                      <p:cBhvr>
                                        <p:cTn id="23" dur="500"/>
                                        <p:tgtEl>
                                          <p:spTgt spid="66562">
                                            <p:txEl>
                                              <p:pRg st="3" end="3"/>
                                            </p:txEl>
                                          </p:spTgt>
                                        </p:tgtEl>
                                      </p:cBhvr>
                                    </p:animEffect>
                                  </p:childTnLst>
                                </p:cTn>
                              </p:par>
                            </p:childTnLst>
                          </p:cTn>
                        </p:par>
                        <p:par>
                          <p:cTn id="24" fill="hold">
                            <p:stCondLst>
                              <p:cond delay="500"/>
                            </p:stCondLst>
                            <p:childTnLst>
                              <p:par>
                                <p:cTn id="25" presetID="3" presetClass="entr" presetSubtype="10" fill="hold" nodeType="afterEffect">
                                  <p:stCondLst>
                                    <p:cond delay="0"/>
                                  </p:stCondLst>
                                  <p:childTnLst>
                                    <p:set>
                                      <p:cBhvr>
                                        <p:cTn id="26" dur="1" fill="hold">
                                          <p:stCondLst>
                                            <p:cond delay="0"/>
                                          </p:stCondLst>
                                        </p:cTn>
                                        <p:tgtEl>
                                          <p:spTgt spid="66562">
                                            <p:txEl>
                                              <p:pRg st="4" end="4"/>
                                            </p:txEl>
                                          </p:spTgt>
                                        </p:tgtEl>
                                        <p:attrNameLst>
                                          <p:attrName>style.visibility</p:attrName>
                                        </p:attrNameLst>
                                      </p:cBhvr>
                                      <p:to>
                                        <p:strVal val="visible"/>
                                      </p:to>
                                    </p:set>
                                    <p:animEffect transition="in" filter="blinds(horizontal)">
                                      <p:cBhvr>
                                        <p:cTn id="27" dur="500"/>
                                        <p:tgtEl>
                                          <p:spTgt spid="66562">
                                            <p:txEl>
                                              <p:pRg st="4" end="4"/>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66562">
                                            <p:txEl>
                                              <p:pRg st="5" end="5"/>
                                            </p:txEl>
                                          </p:spTgt>
                                        </p:tgtEl>
                                        <p:attrNameLst>
                                          <p:attrName>style.visibility</p:attrName>
                                        </p:attrNameLst>
                                      </p:cBhvr>
                                      <p:to>
                                        <p:strVal val="visible"/>
                                      </p:to>
                                    </p:set>
                                    <p:animEffect transition="in" filter="blinds(horizontal)">
                                      <p:cBhvr>
                                        <p:cTn id="30" dur="500"/>
                                        <p:tgtEl>
                                          <p:spTgt spid="66562">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66562">
                                            <p:txEl>
                                              <p:pRg st="8" end="8"/>
                                            </p:txEl>
                                          </p:spTgt>
                                        </p:tgtEl>
                                        <p:attrNameLst>
                                          <p:attrName>style.visibility</p:attrName>
                                        </p:attrNameLst>
                                      </p:cBhvr>
                                      <p:to>
                                        <p:strVal val="visible"/>
                                      </p:to>
                                    </p:set>
                                    <p:animEffect transition="in" filter="blinds(horizontal)">
                                      <p:cBhvr>
                                        <p:cTn id="35" dur="500"/>
                                        <p:tgtEl>
                                          <p:spTgt spid="6656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Rot="1" noChangeArrowheads="1"/>
          </p:cNvSpPr>
          <p:nvPr/>
        </p:nvSpPr>
        <p:spPr bwMode="auto">
          <a:xfrm>
            <a:off x="395536" y="548680"/>
            <a:ext cx="7894449" cy="4968552"/>
          </a:xfrm>
          <a:prstGeom prst="rect">
            <a:avLst/>
          </a:prstGeom>
          <a:noFill/>
          <a:ln w="9525" cmpd="sng">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0" rtl="0" eaLnBrk="1" fontAlgn="base" latinLnBrk="0" hangingPunct="1">
              <a:lnSpc>
                <a:spcPct val="150000"/>
              </a:lnSpc>
              <a:spcBef>
                <a:spcPts val="1200"/>
              </a:spcBef>
              <a:spcAft>
                <a:spcPct val="0"/>
              </a:spcAft>
              <a:buClr>
                <a:schemeClr val="folHlink"/>
              </a:buClr>
              <a:buSzTx/>
              <a:buFont typeface="Wingdings" pitchFamily="2" charset="2"/>
              <a:buNone/>
              <a:tabLst/>
              <a:defRPr/>
            </a:pPr>
            <a:r>
              <a:rPr kumimoji="0" lang="zh-CN" altLang="en-US" sz="2800" b="1" i="0" u="none" strike="noStrike" kern="0" cap="none" spc="0" normalizeH="0" baseline="0" noProof="0" dirty="0" smtClean="0">
                <a:ln>
                  <a:noFill/>
                </a:ln>
                <a:solidFill>
                  <a:srgbClr val="C00000"/>
                </a:solidFill>
                <a:effectLst/>
                <a:uLnTx/>
                <a:uFillTx/>
                <a:latin typeface="黑体" pitchFamily="2" charset="-122"/>
                <a:ea typeface="黑体" pitchFamily="2" charset="-122"/>
                <a:sym typeface="Arial" pitchFamily="34" charset="0"/>
              </a:rPr>
              <a:t>（3）常用不锈钢：</a:t>
            </a:r>
          </a:p>
          <a:p>
            <a:pPr marL="990600" marR="0" lvl="1" indent="-533400" algn="l" defTabSz="0" rtl="0" eaLnBrk="1" fontAlgn="base" latinLnBrk="0" hangingPunct="1">
              <a:lnSpc>
                <a:spcPct val="150000"/>
              </a:lnSpc>
              <a:spcBef>
                <a:spcPts val="1200"/>
              </a:spcBef>
              <a:spcAft>
                <a:spcPct val="0"/>
              </a:spcAft>
              <a:buClr>
                <a:schemeClr val="hlink"/>
              </a:buClr>
              <a:buSzTx/>
              <a:buFont typeface="Wingdings" pitchFamily="2" charset="2"/>
              <a:buNone/>
              <a:tabLst/>
              <a:defRPr/>
            </a:pPr>
            <a:r>
              <a:rPr kumimoji="0" lang="zh-CN" altLang="en-US" sz="24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sym typeface="Arial" pitchFamily="34" charset="0"/>
              </a:rPr>
              <a:t>按照不锈钢在高温（</a:t>
            </a:r>
            <a:r>
              <a:rPr kumimoji="0" lang="en-US" sz="2400" b="1" i="0" u="none" strike="noStrike" kern="0" cap="none" spc="0" normalizeH="0" baseline="0" noProof="0" dirty="0" smtClean="0">
                <a:ln>
                  <a:noFill/>
                </a:ln>
                <a:solidFill>
                  <a:srgbClr val="0000FF"/>
                </a:solidFill>
                <a:effectLst/>
                <a:uLnTx/>
                <a:uFillTx/>
                <a:latin typeface="楷体_GB2312" pitchFamily="49" charset="-122"/>
                <a:ea typeface="楷体_GB2312" pitchFamily="49" charset="-122"/>
                <a:sym typeface="Arial" pitchFamily="34" charset="0"/>
              </a:rPr>
              <a:t>900</a:t>
            </a:r>
            <a:r>
              <a:rPr kumimoji="0" lang="zh-CN" altLang="en-US" sz="2400" b="1" i="0" u="none" strike="noStrike" kern="0" cap="none" spc="0" normalizeH="0" baseline="0" noProof="0" dirty="0" smtClean="0">
                <a:ln>
                  <a:noFill/>
                </a:ln>
                <a:solidFill>
                  <a:srgbClr val="0000FF"/>
                </a:solidFill>
                <a:effectLst/>
                <a:uLnTx/>
                <a:uFillTx/>
                <a:latin typeface="楷体_GB2312" pitchFamily="49" charset="-122"/>
                <a:ea typeface="楷体_GB2312" pitchFamily="49" charset="-122"/>
                <a:sym typeface="Arial" pitchFamily="34" charset="0"/>
              </a:rPr>
              <a:t>－</a:t>
            </a:r>
            <a:r>
              <a:rPr kumimoji="0" lang="en-US" sz="2400" b="1" i="0" u="none" strike="noStrike" kern="0" cap="none" spc="0" normalizeH="0" baseline="0" noProof="0" dirty="0" smtClean="0">
                <a:ln>
                  <a:noFill/>
                </a:ln>
                <a:solidFill>
                  <a:srgbClr val="0000FF"/>
                </a:solidFill>
                <a:effectLst/>
                <a:uLnTx/>
                <a:uFillTx/>
                <a:latin typeface="楷体_GB2312" pitchFamily="49" charset="-122"/>
                <a:ea typeface="楷体_GB2312" pitchFamily="49" charset="-122"/>
                <a:sym typeface="Arial" pitchFamily="34" charset="0"/>
              </a:rPr>
              <a:t>1100℃</a:t>
            </a:r>
            <a:r>
              <a:rPr kumimoji="0" lang="zh-CN" altLang="en-US" sz="24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sym typeface="Arial" pitchFamily="34" charset="0"/>
              </a:rPr>
              <a:t>）加热并在空气中冷却后的</a:t>
            </a:r>
            <a:r>
              <a:rPr kumimoji="0" lang="zh-CN" altLang="en-US" sz="2400" b="1" i="0" u="none" strike="noStrike" kern="0" cap="none" spc="0" normalizeH="0" baseline="0" noProof="0" dirty="0" smtClean="0">
                <a:ln>
                  <a:noFill/>
                </a:ln>
                <a:solidFill>
                  <a:srgbClr val="0000FF"/>
                </a:solidFill>
                <a:effectLst/>
                <a:uLnTx/>
                <a:uFillTx/>
                <a:latin typeface="楷体_GB2312" pitchFamily="49" charset="-122"/>
                <a:ea typeface="楷体_GB2312" pitchFamily="49" charset="-122"/>
                <a:sym typeface="Arial" pitchFamily="34" charset="0"/>
              </a:rPr>
              <a:t>基本组织</a:t>
            </a:r>
            <a:r>
              <a:rPr kumimoji="0" lang="zh-CN" altLang="en-US" sz="24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sym typeface="Arial" pitchFamily="34" charset="0"/>
              </a:rPr>
              <a:t>，不锈钢可以分为：</a:t>
            </a:r>
          </a:p>
          <a:p>
            <a:pPr marL="1371600" lvl="2" indent="-457200" defTabSz="0" eaLnBrk="1" hangingPunct="1">
              <a:spcBef>
                <a:spcPts val="1200"/>
              </a:spcBef>
              <a:buClr>
                <a:schemeClr val="folHlink"/>
              </a:buClr>
              <a:defRPr/>
            </a:pPr>
            <a:r>
              <a:rPr kumimoji="0" lang="zh-CN" altLang="en-US" sz="24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sym typeface="Arial" pitchFamily="34" charset="0"/>
              </a:rPr>
              <a:t>马氏体不锈钢</a:t>
            </a:r>
            <a:endParaRPr kumimoji="0" lang="en-US" altLang="zh-CN" sz="24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sym typeface="Arial" pitchFamily="34" charset="0"/>
            </a:endParaRPr>
          </a:p>
          <a:p>
            <a:pPr marL="1371600" lvl="2" indent="-457200" defTabSz="0" eaLnBrk="1" hangingPunct="1">
              <a:spcBef>
                <a:spcPts val="1200"/>
              </a:spcBef>
              <a:buClr>
                <a:schemeClr val="folHlink"/>
              </a:buClr>
              <a:defRPr/>
            </a:pPr>
            <a:r>
              <a:rPr kumimoji="0" lang="zh-CN" altLang="en-US" sz="24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sym typeface="Arial" pitchFamily="34" charset="0"/>
              </a:rPr>
              <a:t>铁素体不锈钢</a:t>
            </a:r>
            <a:endParaRPr kumimoji="0" lang="en-US" altLang="zh-CN" sz="24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sym typeface="Arial" pitchFamily="34" charset="0"/>
            </a:endParaRPr>
          </a:p>
          <a:p>
            <a:pPr marL="1371600" lvl="2" indent="-457200" defTabSz="0" eaLnBrk="1" hangingPunct="1">
              <a:spcBef>
                <a:spcPts val="1200"/>
              </a:spcBef>
              <a:buClr>
                <a:schemeClr val="folHlink"/>
              </a:buClr>
              <a:defRPr/>
            </a:pPr>
            <a:r>
              <a:rPr kumimoji="0" lang="zh-CN" altLang="en-US" sz="24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sym typeface="Arial" pitchFamily="34" charset="0"/>
              </a:rPr>
              <a:t>奥氏体不锈钢</a:t>
            </a:r>
            <a:endParaRPr kumimoji="0" lang="en-US" altLang="zh-CN" sz="24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sym typeface="Arial" pitchFamily="34" charset="0"/>
            </a:endParaRPr>
          </a:p>
          <a:p>
            <a:pPr marL="1371600" lvl="2" indent="-457200" defTabSz="0" eaLnBrk="1" hangingPunct="1">
              <a:spcBef>
                <a:spcPts val="1200"/>
              </a:spcBef>
              <a:buClr>
                <a:schemeClr val="folHlink"/>
              </a:buClr>
              <a:defRPr/>
            </a:pPr>
            <a:r>
              <a:rPr kumimoji="0" lang="zh-CN" altLang="en-US" sz="24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sym typeface="Arial" pitchFamily="34" charset="0"/>
              </a:rPr>
              <a:t>奥氏体－铁素体不锈钢</a:t>
            </a:r>
            <a:endParaRPr kumimoji="0" lang="en-US" altLang="zh-CN" sz="24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sym typeface="Arial" pitchFamily="34" charset="0"/>
            </a:endParaRPr>
          </a:p>
          <a:p>
            <a:pPr marL="1371600" lvl="2" indent="-457200" defTabSz="0" eaLnBrk="1" hangingPunct="1">
              <a:spcBef>
                <a:spcPts val="1200"/>
              </a:spcBef>
              <a:buClr>
                <a:schemeClr val="folHlink"/>
              </a:buClr>
              <a:defRPr/>
            </a:pPr>
            <a:r>
              <a:rPr kumimoji="0" lang="zh-CN" altLang="en-US" sz="24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sym typeface="Arial" pitchFamily="34" charset="0"/>
              </a:rPr>
              <a:t>沉淀硬化不锈钢。</a:t>
            </a:r>
            <a:endParaRPr kumimoji="0" lang="zh-CN" altLang="en-US" sz="28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sym typeface="Arial" pitchFamily="34" charset="0"/>
            </a:endParaRPr>
          </a:p>
        </p:txBody>
      </p:sp>
      <p:sp>
        <p:nvSpPr>
          <p:cNvPr id="4" name="右大括号 3"/>
          <p:cNvSpPr/>
          <p:nvPr/>
        </p:nvSpPr>
        <p:spPr bwMode="auto">
          <a:xfrm>
            <a:off x="3491880" y="2852936"/>
            <a:ext cx="288032" cy="1080120"/>
          </a:xfrm>
          <a:prstGeom prst="rightBrac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5" name="动作按钮: 前进或下一项 4">
            <a:hlinkClick r:id="" action="ppaction://hlinkshowjump?jump=nextslide" highlightClick="1"/>
          </p:cNvPr>
          <p:cNvSpPr/>
          <p:nvPr/>
        </p:nvSpPr>
        <p:spPr bwMode="auto">
          <a:xfrm>
            <a:off x="3995936" y="3212976"/>
            <a:ext cx="360040" cy="369332"/>
          </a:xfrm>
          <a:prstGeom prst="actionButtonForwardNex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linds(horizontal)">
                                      <p:cBhvr>
                                        <p:cTn id="15" dur="500"/>
                                        <p:tgtEl>
                                          <p:spTgt spid="3">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blinds(horizontal)">
                                      <p:cBhvr>
                                        <p:cTn id="21" dur="500"/>
                                        <p:tgtEl>
                                          <p:spTgt spid="3">
                                            <p:txEl>
                                              <p:pRg st="5" end="5"/>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blinds(horizontal)">
                                      <p:cBhvr>
                                        <p:cTn id="29" dur="500"/>
                                        <p:tgtEl>
                                          <p:spTgt spid="4"/>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linds(horizontal)">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587" name="Group 3"/>
          <p:cNvGraphicFramePr>
            <a:graphicFrameLocks noGrp="1"/>
          </p:cNvGraphicFramePr>
          <p:nvPr/>
        </p:nvGraphicFramePr>
        <p:xfrm>
          <a:off x="323850" y="619713"/>
          <a:ext cx="8540750" cy="4939983"/>
        </p:xfrm>
        <a:graphic>
          <a:graphicData uri="http://schemas.openxmlformats.org/drawingml/2006/table">
            <a:tbl>
              <a:tblPr/>
              <a:tblGrid>
                <a:gridCol w="1174750"/>
                <a:gridCol w="1295400"/>
                <a:gridCol w="2100263"/>
                <a:gridCol w="1571625"/>
                <a:gridCol w="2398712"/>
              </a:tblGrid>
              <a:tr h="398463">
                <a:tc>
                  <a:txBody>
                    <a:bodyPr/>
                    <a:lstStyle/>
                    <a:p>
                      <a:pPr marL="0" marR="0" lvl="0" indent="0" algn="ctr" defTabSz="0" rtl="0" eaLnBrk="1" fontAlgn="base" latinLnBrk="0" hangingPunct="1">
                        <a:lnSpc>
                          <a:spcPct val="100000"/>
                        </a:lnSpc>
                        <a:spcBef>
                          <a:spcPct val="0"/>
                        </a:spcBef>
                        <a:spcAft>
                          <a:spcPct val="0"/>
                        </a:spcAft>
                        <a:buClrTx/>
                        <a:buSzTx/>
                        <a:buFont typeface="Arial" pitchFamily="34" charset="0"/>
                        <a:buNone/>
                        <a:tabLst/>
                      </a:pPr>
                      <a:r>
                        <a:rPr kumimoji="0" lang="zh-CN" sz="2000" b="1" i="0" u="none" strike="noStrike" cap="none" normalizeH="0" baseline="0" dirty="0" smtClean="0">
                          <a:ln>
                            <a:noFill/>
                          </a:ln>
                          <a:solidFill>
                            <a:schemeClr val="tx1"/>
                          </a:solidFill>
                          <a:effectLst/>
                          <a:latin typeface="黑体" pitchFamily="2" charset="-122"/>
                          <a:ea typeface="黑体" pitchFamily="2" charset="-122"/>
                          <a:sym typeface="黑体" pitchFamily="2" charset="-122"/>
                        </a:rPr>
                        <a:t>种 类</a:t>
                      </a:r>
                      <a:endParaRPr kumimoji="0" lang="zh-CN" sz="3200" b="1" i="0" u="none" strike="noStrike" cap="none" normalizeH="0" baseline="0" dirty="0" smtClean="0">
                        <a:ln>
                          <a:noFill/>
                        </a:ln>
                        <a:solidFill>
                          <a:schemeClr val="tx1"/>
                        </a:solidFill>
                        <a:effectLst/>
                        <a:latin typeface="Arial" pitchFamily="34" charset="0"/>
                        <a:ea typeface="黑体" pitchFamily="2" charset="-122"/>
                        <a:sym typeface="Arial" pitchFamily="34" charset="0"/>
                      </a:endParaRPr>
                    </a:p>
                  </a:txBody>
                  <a:tcPr horzOverflow="overflow">
                    <a:lnL w="28575" cap="flat" cmpd="sng" algn="ctr">
                      <a:solidFill>
                        <a:srgbClr val="FF0000"/>
                      </a:solidFill>
                      <a:prstDash val="solid"/>
                      <a:round/>
                      <a:headEnd type="none" w="med" len="med"/>
                      <a:tailEnd type="none" w="med" len="med"/>
                    </a:lnL>
                    <a:lnR w="19050" cap="flat" cmpd="sng" algn="ctr">
                      <a:solidFill>
                        <a:schemeClr val="tx2"/>
                      </a:solidFill>
                      <a:prstDash val="solid"/>
                      <a:round/>
                      <a:headEnd type="none" w="med" len="med"/>
                      <a:tailEnd type="none" w="med" len="med"/>
                    </a:lnR>
                    <a:lnT w="28575" cap="flat" cmpd="sng" algn="ctr">
                      <a:solidFill>
                        <a:srgbClr val="FF0000"/>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Tx/>
                        <a:buFont typeface="Arial" pitchFamily="34" charset="0"/>
                        <a:buNone/>
                        <a:tabLst/>
                      </a:pPr>
                      <a:r>
                        <a:rPr kumimoji="0" lang="zh-CN" sz="2000" b="1" i="0" u="none" strike="noStrike" cap="none" normalizeH="0" baseline="0" smtClean="0">
                          <a:ln>
                            <a:noFill/>
                          </a:ln>
                          <a:solidFill>
                            <a:schemeClr val="tx1"/>
                          </a:solidFill>
                          <a:effectLst/>
                          <a:latin typeface="Arial" pitchFamily="34" charset="0"/>
                          <a:ea typeface="黑体" pitchFamily="2" charset="-122"/>
                          <a:sym typeface="Arial" pitchFamily="34" charset="0"/>
                        </a:rPr>
                        <a:t>含碳量</a:t>
                      </a:r>
                      <a:endParaRPr kumimoji="0" lang="zh-CN" sz="3200" b="1" i="0" u="none" strike="noStrike" cap="none" normalizeH="0" baseline="0" smtClean="0">
                        <a:ln>
                          <a:noFill/>
                        </a:ln>
                        <a:solidFill>
                          <a:schemeClr val="tx1"/>
                        </a:solidFill>
                        <a:effectLst/>
                        <a:latin typeface="Arial" pitchFamily="34" charset="0"/>
                        <a:ea typeface="黑体" pitchFamily="2" charset="-122"/>
                        <a:sym typeface="Arial" pitchFamily="34" charset="0"/>
                      </a:endParaRPr>
                    </a:p>
                  </a:txBody>
                  <a:tcPr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28575" cap="flat" cmpd="sng" algn="ctr">
                      <a:solidFill>
                        <a:srgbClr val="FF0000"/>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Tx/>
                        <a:buFont typeface="Arial" pitchFamily="34" charset="0"/>
                        <a:buNone/>
                        <a:tabLst/>
                      </a:pPr>
                      <a:r>
                        <a:rPr kumimoji="0" lang="zh-CN" sz="2000" b="1" i="0" u="none" strike="noStrike" cap="none" normalizeH="0" baseline="0" smtClean="0">
                          <a:ln>
                            <a:noFill/>
                          </a:ln>
                          <a:solidFill>
                            <a:schemeClr val="tx1"/>
                          </a:solidFill>
                          <a:effectLst/>
                          <a:latin typeface="Arial" pitchFamily="34" charset="0"/>
                          <a:ea typeface="黑体" pitchFamily="2" charset="-122"/>
                          <a:sym typeface="Arial" pitchFamily="34" charset="0"/>
                        </a:rPr>
                        <a:t>热处理</a:t>
                      </a:r>
                      <a:endParaRPr kumimoji="0" lang="zh-CN" sz="3200" b="1" i="0" u="none" strike="noStrike" cap="none" normalizeH="0" baseline="0" smtClean="0">
                        <a:ln>
                          <a:noFill/>
                        </a:ln>
                        <a:solidFill>
                          <a:schemeClr val="tx1"/>
                        </a:solidFill>
                        <a:effectLst/>
                        <a:latin typeface="Arial" pitchFamily="34" charset="0"/>
                        <a:ea typeface="黑体" pitchFamily="2" charset="-122"/>
                        <a:sym typeface="Arial" pitchFamily="34" charset="0"/>
                      </a:endParaRPr>
                    </a:p>
                  </a:txBody>
                  <a:tcPr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28575" cap="flat" cmpd="sng" algn="ctr">
                      <a:solidFill>
                        <a:srgbClr val="FF0000"/>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Tx/>
                        <a:buFont typeface="Arial" pitchFamily="34" charset="0"/>
                        <a:buNone/>
                        <a:tabLst/>
                      </a:pPr>
                      <a:r>
                        <a:rPr kumimoji="0" lang="zh-CN" sz="2000" b="1" i="0" u="none" strike="noStrike" cap="none" normalizeH="0" baseline="0" smtClean="0">
                          <a:ln>
                            <a:noFill/>
                          </a:ln>
                          <a:solidFill>
                            <a:schemeClr val="tx1"/>
                          </a:solidFill>
                          <a:effectLst/>
                          <a:latin typeface="黑体" pitchFamily="2" charset="-122"/>
                          <a:ea typeface="黑体" pitchFamily="2" charset="-122"/>
                          <a:sym typeface="黑体" pitchFamily="2" charset="-122"/>
                        </a:rPr>
                        <a:t>性 能</a:t>
                      </a:r>
                      <a:endParaRPr kumimoji="0" lang="zh-CN" sz="3200" b="1" i="0" u="none" strike="noStrike" cap="none" normalizeH="0" baseline="0" smtClean="0">
                        <a:ln>
                          <a:noFill/>
                        </a:ln>
                        <a:solidFill>
                          <a:schemeClr val="tx1"/>
                        </a:solidFill>
                        <a:effectLst/>
                        <a:latin typeface="Arial" pitchFamily="34" charset="0"/>
                        <a:ea typeface="黑体" pitchFamily="2" charset="-122"/>
                        <a:sym typeface="Arial" pitchFamily="34" charset="0"/>
                      </a:endParaRPr>
                    </a:p>
                  </a:txBody>
                  <a:tcPr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28575" cap="flat" cmpd="sng" algn="ctr">
                      <a:solidFill>
                        <a:srgbClr val="FF0000"/>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Tx/>
                        <a:buFont typeface="Arial" pitchFamily="34" charset="0"/>
                        <a:buNone/>
                        <a:tabLst/>
                      </a:pPr>
                      <a:r>
                        <a:rPr kumimoji="0" lang="zh-CN" sz="2000" b="1" i="0" u="none" strike="noStrike" cap="none" normalizeH="0" baseline="0" smtClean="0">
                          <a:ln>
                            <a:noFill/>
                          </a:ln>
                          <a:solidFill>
                            <a:schemeClr val="tx1"/>
                          </a:solidFill>
                          <a:effectLst/>
                          <a:latin typeface="黑体" pitchFamily="2" charset="-122"/>
                          <a:ea typeface="黑体" pitchFamily="2" charset="-122"/>
                          <a:sym typeface="黑体" pitchFamily="2" charset="-122"/>
                        </a:rPr>
                        <a:t>举  例</a:t>
                      </a:r>
                      <a:endParaRPr kumimoji="0" lang="zh-CN" sz="3200" b="1" i="0" u="none" strike="noStrike" cap="none" normalizeH="0" baseline="0" smtClean="0">
                        <a:ln>
                          <a:noFill/>
                        </a:ln>
                        <a:solidFill>
                          <a:schemeClr val="tx1"/>
                        </a:solidFill>
                        <a:effectLst/>
                        <a:latin typeface="Arial" pitchFamily="34" charset="0"/>
                        <a:ea typeface="黑体" pitchFamily="2" charset="-122"/>
                        <a:sym typeface="Arial" pitchFamily="34" charset="0"/>
                      </a:endParaRPr>
                    </a:p>
                  </a:txBody>
                  <a:tcPr horzOverflow="overflow">
                    <a:lnL w="19050" cap="flat" cmpd="sng" algn="ctr">
                      <a:solidFill>
                        <a:schemeClr val="tx2"/>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r>
              <a:tr h="1230313">
                <a:tc>
                  <a:txBody>
                    <a:bodyPr/>
                    <a:lstStyle/>
                    <a:p>
                      <a:pPr marL="0" marR="0" lvl="0" indent="0" algn="l" defTabSz="0" rtl="0" eaLnBrk="1" fontAlgn="base" latinLnBrk="0" hangingPunct="1">
                        <a:lnSpc>
                          <a:spcPct val="100000"/>
                        </a:lnSpc>
                        <a:spcBef>
                          <a:spcPct val="0"/>
                        </a:spcBef>
                        <a:spcAft>
                          <a:spcPct val="0"/>
                        </a:spcAft>
                        <a:buClrTx/>
                        <a:buSzTx/>
                        <a:buFont typeface="Arial" pitchFamily="34" charset="0"/>
                        <a:buNone/>
                        <a:tabLst/>
                      </a:pPr>
                      <a:r>
                        <a:rPr kumimoji="0" lang="en-US" sz="2000" b="1" i="0" u="none" strike="noStrike" cap="none" normalizeH="0" baseline="0" dirty="0" err="1" smtClean="0">
                          <a:ln>
                            <a:noFill/>
                          </a:ln>
                          <a:solidFill>
                            <a:schemeClr val="tx1"/>
                          </a:solidFill>
                          <a:effectLst/>
                          <a:latin typeface="黑体" pitchFamily="2" charset="-122"/>
                          <a:ea typeface="黑体" pitchFamily="2" charset="-122"/>
                          <a:sym typeface="黑体" pitchFamily="2" charset="-122"/>
                        </a:rPr>
                        <a:t>1Cr12</a:t>
                      </a:r>
                      <a:r>
                        <a:rPr kumimoji="0" lang="zh-CN" altLang="en-US" sz="2000" b="1" i="0" u="none" strike="noStrike" cap="none" normalizeH="0" baseline="0" dirty="0" smtClean="0">
                          <a:ln>
                            <a:noFill/>
                          </a:ln>
                          <a:solidFill>
                            <a:schemeClr val="tx1"/>
                          </a:solidFill>
                          <a:effectLst/>
                          <a:latin typeface="黑体" pitchFamily="2" charset="-122"/>
                          <a:ea typeface="黑体" pitchFamily="2" charset="-122"/>
                          <a:sym typeface="黑体" pitchFamily="2" charset="-122"/>
                        </a:rPr>
                        <a:t>、</a:t>
                      </a:r>
                      <a:r>
                        <a:rPr kumimoji="0" lang="en-US" sz="2000" b="1" i="0" u="none" strike="noStrike" cap="none" normalizeH="0" baseline="0" dirty="0" err="1" smtClean="0">
                          <a:ln>
                            <a:noFill/>
                          </a:ln>
                          <a:solidFill>
                            <a:schemeClr val="tx1"/>
                          </a:solidFill>
                          <a:effectLst/>
                          <a:latin typeface="黑体" pitchFamily="2" charset="-122"/>
                          <a:ea typeface="黑体" pitchFamily="2" charset="-122"/>
                          <a:sym typeface="黑体" pitchFamily="2" charset="-122"/>
                        </a:rPr>
                        <a:t>1Cr13</a:t>
                      </a:r>
                      <a:r>
                        <a:rPr kumimoji="0" lang="zh-CN" altLang="en-US" sz="2000" b="1" i="0" u="none" strike="noStrike" cap="none" normalizeH="0" baseline="0" dirty="0" smtClean="0">
                          <a:ln>
                            <a:noFill/>
                          </a:ln>
                          <a:solidFill>
                            <a:schemeClr val="tx1"/>
                          </a:solidFill>
                          <a:effectLst/>
                          <a:latin typeface="黑体" pitchFamily="2" charset="-122"/>
                          <a:ea typeface="黑体" pitchFamily="2" charset="-122"/>
                          <a:sym typeface="黑体" pitchFamily="2" charset="-122"/>
                        </a:rPr>
                        <a:t>型</a:t>
                      </a:r>
                    </a:p>
                    <a:p>
                      <a:pPr marL="0" marR="0" lvl="0" indent="0" algn="l" defTabSz="0" rtl="0" eaLnBrk="1" fontAlgn="base" latinLnBrk="0" hangingPunct="1">
                        <a:lnSpc>
                          <a:spcPct val="100000"/>
                        </a:lnSpc>
                        <a:spcBef>
                          <a:spcPct val="0"/>
                        </a:spcBef>
                        <a:spcAft>
                          <a:spcPct val="0"/>
                        </a:spcAft>
                        <a:buClrTx/>
                        <a:buSzTx/>
                        <a:buFont typeface="Arial" pitchFamily="34" charset="0"/>
                        <a:buNone/>
                        <a:tabLst/>
                      </a:pPr>
                      <a:r>
                        <a:rPr kumimoji="0" lang="zh-CN" altLang="en-US" sz="2000" b="1" i="0" u="none" strike="noStrike" cap="none" normalizeH="0" baseline="0" dirty="0" smtClean="0">
                          <a:ln>
                            <a:noFill/>
                          </a:ln>
                          <a:solidFill>
                            <a:srgbClr val="0000FF"/>
                          </a:solidFill>
                          <a:effectLst/>
                          <a:latin typeface="黑体" pitchFamily="2" charset="-122"/>
                          <a:ea typeface="黑体" pitchFamily="2" charset="-122"/>
                          <a:sym typeface="黑体" pitchFamily="2" charset="-122"/>
                        </a:rPr>
                        <a:t>马氏体不锈钢</a:t>
                      </a:r>
                      <a:endParaRPr kumimoji="0" lang="zh-CN" altLang="en-US" sz="3200" b="1" i="0" u="none" strike="noStrike" cap="none" normalizeH="0" baseline="0" dirty="0" smtClean="0">
                        <a:ln>
                          <a:noFill/>
                        </a:ln>
                        <a:solidFill>
                          <a:srgbClr val="0000FF"/>
                        </a:solidFill>
                        <a:effectLst/>
                        <a:latin typeface="Arial" pitchFamily="34" charset="0"/>
                        <a:ea typeface="黑体" pitchFamily="2" charset="-122"/>
                        <a:sym typeface="Arial" pitchFamily="34" charset="0"/>
                      </a:endParaRPr>
                    </a:p>
                  </a:txBody>
                  <a:tcPr horzOverflow="overflow">
                    <a:lnL w="28575" cap="flat" cmpd="sng" algn="ctr">
                      <a:solidFill>
                        <a:srgbClr val="FF0000"/>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Tx/>
                        <a:buFont typeface="Arial" pitchFamily="34" charset="0"/>
                        <a:buNone/>
                        <a:tabLst/>
                      </a:pPr>
                      <a:r>
                        <a:rPr kumimoji="0" lang="en-US" sz="2000" b="1" i="0" u="none" strike="noStrike" cap="none" normalizeH="0" baseline="0" dirty="0" smtClean="0">
                          <a:ln>
                            <a:noFill/>
                          </a:ln>
                          <a:solidFill>
                            <a:schemeClr val="tx1"/>
                          </a:solidFill>
                          <a:effectLst/>
                          <a:latin typeface="黑体" pitchFamily="2" charset="-122"/>
                          <a:ea typeface="黑体" pitchFamily="2" charset="-122"/>
                          <a:sym typeface="黑体" pitchFamily="2" charset="-122"/>
                        </a:rPr>
                        <a:t>0.1-0.4</a:t>
                      </a:r>
                      <a:r>
                        <a:rPr kumimoji="0" lang="zh-CN" altLang="en-US" sz="2000" b="1" i="0" u="none" strike="noStrike" cap="none" normalizeH="0" baseline="0" dirty="0" smtClean="0">
                          <a:ln>
                            <a:noFill/>
                          </a:ln>
                          <a:solidFill>
                            <a:schemeClr val="tx1"/>
                          </a:solidFill>
                          <a:effectLst/>
                          <a:latin typeface="黑体" pitchFamily="2" charset="-122"/>
                          <a:ea typeface="黑体" pitchFamily="2" charset="-122"/>
                          <a:sym typeface="黑体" pitchFamily="2" charset="-122"/>
                        </a:rPr>
                        <a:t>％</a:t>
                      </a:r>
                    </a:p>
                    <a:p>
                      <a:pPr marL="0" marR="0" lvl="0" indent="0" algn="l" defTabSz="0" rtl="0" eaLnBrk="1" fontAlgn="base" latinLnBrk="0" hangingPunct="1">
                        <a:lnSpc>
                          <a:spcPct val="100000"/>
                        </a:lnSpc>
                        <a:spcBef>
                          <a:spcPct val="0"/>
                        </a:spcBef>
                        <a:spcAft>
                          <a:spcPct val="0"/>
                        </a:spcAft>
                        <a:buClrTx/>
                        <a:buSzTx/>
                        <a:buFont typeface="Arial" pitchFamily="34" charset="0"/>
                        <a:buNone/>
                        <a:tabLst/>
                      </a:pPr>
                      <a:r>
                        <a:rPr kumimoji="0" lang="zh-CN" altLang="en-US" sz="2000" b="1" i="0" u="none" strike="noStrike" cap="none" normalizeH="0" baseline="0" dirty="0" smtClean="0">
                          <a:ln>
                            <a:noFill/>
                          </a:ln>
                          <a:solidFill>
                            <a:srgbClr val="0000FF"/>
                          </a:solidFill>
                          <a:effectLst/>
                          <a:latin typeface="黑体" pitchFamily="2" charset="-122"/>
                          <a:ea typeface="黑体" pitchFamily="2" charset="-122"/>
                          <a:sym typeface="黑体" pitchFamily="2" charset="-122"/>
                        </a:rPr>
                        <a:t>～</a:t>
                      </a:r>
                      <a:r>
                        <a:rPr kumimoji="0" lang="en-US" sz="2000" b="1" i="0" u="none" strike="noStrike" cap="none" normalizeH="0" baseline="0" dirty="0" smtClean="0">
                          <a:ln>
                            <a:noFill/>
                          </a:ln>
                          <a:solidFill>
                            <a:srgbClr val="0000FF"/>
                          </a:solidFill>
                          <a:effectLst/>
                          <a:latin typeface="黑体" pitchFamily="2" charset="-122"/>
                          <a:ea typeface="黑体" pitchFamily="2" charset="-122"/>
                          <a:sym typeface="黑体" pitchFamily="2" charset="-122"/>
                        </a:rPr>
                        <a:t>1.0</a:t>
                      </a:r>
                      <a:r>
                        <a:rPr kumimoji="0" lang="zh-CN" altLang="en-US" sz="2000" b="1" i="0" u="none" strike="noStrike" cap="none" normalizeH="0" baseline="0" dirty="0" smtClean="0">
                          <a:ln>
                            <a:noFill/>
                          </a:ln>
                          <a:solidFill>
                            <a:schemeClr val="tx1"/>
                          </a:solidFill>
                          <a:effectLst/>
                          <a:latin typeface="黑体" pitchFamily="2" charset="-122"/>
                          <a:ea typeface="黑体" pitchFamily="2" charset="-122"/>
                          <a:sym typeface="黑体" pitchFamily="2" charset="-122"/>
                        </a:rPr>
                        <a:t>％</a:t>
                      </a:r>
                      <a:endParaRPr kumimoji="0" lang="zh-CN" altLang="en-US" sz="3200" b="1" i="0" u="none" strike="noStrike" cap="none" normalizeH="0" baseline="0" dirty="0" smtClean="0">
                        <a:ln>
                          <a:noFill/>
                        </a:ln>
                        <a:solidFill>
                          <a:schemeClr val="tx1"/>
                        </a:solidFill>
                        <a:effectLst/>
                        <a:latin typeface="Arial" pitchFamily="34" charset="0"/>
                        <a:ea typeface="黑体" pitchFamily="2" charset="-122"/>
                        <a:sym typeface="Arial" pitchFamily="34" charset="0"/>
                      </a:endParaRPr>
                    </a:p>
                  </a:txBody>
                  <a:tcPr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Tx/>
                        <a:buFont typeface="Arial" pitchFamily="34" charset="0"/>
                        <a:buNone/>
                        <a:tabLst/>
                      </a:pPr>
                      <a:r>
                        <a:rPr kumimoji="0" lang="zh-CN" sz="2000" b="1" i="0" u="none" strike="noStrike" cap="none" normalizeH="0" baseline="0" smtClean="0">
                          <a:ln>
                            <a:noFill/>
                          </a:ln>
                          <a:solidFill>
                            <a:schemeClr val="tx1"/>
                          </a:solidFill>
                          <a:effectLst/>
                          <a:latin typeface="Arial" pitchFamily="34" charset="0"/>
                          <a:ea typeface="黑体" pitchFamily="2" charset="-122"/>
                          <a:sym typeface="Arial" pitchFamily="34" charset="0"/>
                        </a:rPr>
                        <a:t>淬火及回火作最终热处理</a:t>
                      </a:r>
                    </a:p>
                    <a:p>
                      <a:pPr marL="0" marR="0" lvl="0" indent="0" algn="l" defTabSz="0" rtl="0" eaLnBrk="1" fontAlgn="base" latinLnBrk="0" hangingPunct="1">
                        <a:lnSpc>
                          <a:spcPct val="100000"/>
                        </a:lnSpc>
                        <a:spcBef>
                          <a:spcPct val="0"/>
                        </a:spcBef>
                        <a:spcAft>
                          <a:spcPct val="0"/>
                        </a:spcAft>
                        <a:buClrTx/>
                        <a:buSzTx/>
                        <a:buFont typeface="Arial" pitchFamily="34" charset="0"/>
                        <a:buNone/>
                        <a:tabLst/>
                      </a:pPr>
                      <a:r>
                        <a:rPr kumimoji="0" lang="zh-CN" sz="2000" b="1" i="0" u="none" strike="noStrike" cap="none" normalizeH="0" baseline="0" smtClean="0">
                          <a:ln>
                            <a:noFill/>
                          </a:ln>
                          <a:solidFill>
                            <a:schemeClr val="tx1"/>
                          </a:solidFill>
                          <a:effectLst/>
                          <a:latin typeface="Arial" pitchFamily="34" charset="0"/>
                          <a:ea typeface="黑体" pitchFamily="2" charset="-122"/>
                          <a:sym typeface="Arial" pitchFamily="34" charset="0"/>
                        </a:rPr>
                        <a:t>回火温度依据用途选择（同结构钢）</a:t>
                      </a:r>
                      <a:endParaRPr kumimoji="0" lang="zh-CN" sz="3200" b="1" i="0" u="none" strike="noStrike" cap="none" normalizeH="0" baseline="0" smtClean="0">
                        <a:ln>
                          <a:noFill/>
                        </a:ln>
                        <a:solidFill>
                          <a:schemeClr val="tx1"/>
                        </a:solidFill>
                        <a:effectLst/>
                        <a:latin typeface="Arial" pitchFamily="34" charset="0"/>
                        <a:ea typeface="黑体" pitchFamily="2" charset="-122"/>
                        <a:sym typeface="Arial" pitchFamily="34" charset="0"/>
                      </a:endParaRPr>
                    </a:p>
                  </a:txBody>
                  <a:tcPr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Tx/>
                        <a:buFont typeface="Arial" pitchFamily="34" charset="0"/>
                        <a:buNone/>
                        <a:tabLst/>
                      </a:pPr>
                      <a:r>
                        <a:rPr kumimoji="0" lang="zh-CN" sz="2000" b="1" i="0" u="none" strike="noStrike" cap="none" normalizeH="0" baseline="0" dirty="0" smtClean="0">
                          <a:ln>
                            <a:noFill/>
                          </a:ln>
                          <a:solidFill>
                            <a:srgbClr val="0000FF"/>
                          </a:solidFill>
                          <a:effectLst/>
                          <a:latin typeface="Arial" pitchFamily="34" charset="0"/>
                          <a:ea typeface="黑体" pitchFamily="2" charset="-122"/>
                          <a:sym typeface="Arial" pitchFamily="34" charset="0"/>
                        </a:rPr>
                        <a:t>较高的强度</a:t>
                      </a:r>
                      <a:r>
                        <a:rPr kumimoji="0" lang="zh-CN" sz="2000" b="1" i="0" u="none" strike="noStrike" cap="none" normalizeH="0" baseline="0" dirty="0" smtClean="0">
                          <a:ln>
                            <a:noFill/>
                          </a:ln>
                          <a:solidFill>
                            <a:schemeClr val="tx1"/>
                          </a:solidFill>
                          <a:effectLst/>
                          <a:latin typeface="Arial" pitchFamily="34" charset="0"/>
                          <a:ea typeface="黑体" pitchFamily="2" charset="-122"/>
                          <a:sym typeface="Arial" pitchFamily="34" charset="0"/>
                        </a:rPr>
                        <a:t>、较好的耐腐蚀性</a:t>
                      </a:r>
                      <a:endParaRPr kumimoji="0" lang="zh-CN" sz="3200" b="1" i="0" u="none" strike="noStrike" cap="none" normalizeH="0" baseline="0" dirty="0" smtClean="0">
                        <a:ln>
                          <a:noFill/>
                        </a:ln>
                        <a:solidFill>
                          <a:schemeClr val="tx1"/>
                        </a:solidFill>
                        <a:effectLst/>
                        <a:latin typeface="Arial" pitchFamily="34" charset="0"/>
                        <a:ea typeface="黑体" pitchFamily="2" charset="-122"/>
                        <a:sym typeface="Arial" pitchFamily="34" charset="0"/>
                      </a:endParaRPr>
                    </a:p>
                  </a:txBody>
                  <a:tcPr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Tx/>
                        <a:buFont typeface="Arial" pitchFamily="34" charset="0"/>
                        <a:buNone/>
                        <a:tabLst/>
                      </a:pPr>
                      <a:r>
                        <a:rPr kumimoji="0" lang="zh-CN" altLang="en-US" sz="2000" b="1" i="0" u="none" strike="noStrike" cap="none" normalizeH="0" baseline="0" smtClean="0">
                          <a:ln>
                            <a:noFill/>
                          </a:ln>
                          <a:solidFill>
                            <a:schemeClr val="tx1"/>
                          </a:solidFill>
                          <a:effectLst/>
                          <a:latin typeface="黑体" pitchFamily="2" charset="-122"/>
                          <a:ea typeface="黑体" pitchFamily="2" charset="-122"/>
                          <a:sym typeface="黑体" pitchFamily="2" charset="-122"/>
                        </a:rPr>
                        <a:t>含碳低的</a:t>
                      </a:r>
                      <a:r>
                        <a:rPr kumimoji="0" lang="en-US" sz="2000" b="1" i="0" u="none" strike="noStrike" cap="none" normalizeH="0" baseline="0" smtClean="0">
                          <a:ln>
                            <a:noFill/>
                          </a:ln>
                          <a:solidFill>
                            <a:schemeClr val="tx1"/>
                          </a:solidFill>
                          <a:effectLst/>
                          <a:latin typeface="黑体" pitchFamily="2" charset="-122"/>
                          <a:ea typeface="黑体" pitchFamily="2" charset="-122"/>
                          <a:sym typeface="黑体" pitchFamily="2" charset="-122"/>
                        </a:rPr>
                        <a:t>1Cr13</a:t>
                      </a:r>
                      <a:r>
                        <a:rPr kumimoji="0" lang="zh-CN" altLang="en-US" sz="2000" b="1" i="0" u="none" strike="noStrike" cap="none" normalizeH="0" baseline="0" smtClean="0">
                          <a:ln>
                            <a:noFill/>
                          </a:ln>
                          <a:solidFill>
                            <a:schemeClr val="tx1"/>
                          </a:solidFill>
                          <a:effectLst/>
                          <a:latin typeface="黑体" pitchFamily="2" charset="-122"/>
                          <a:ea typeface="黑体" pitchFamily="2" charset="-122"/>
                          <a:sym typeface="黑体" pitchFamily="2" charset="-122"/>
                        </a:rPr>
                        <a:t>、</a:t>
                      </a:r>
                      <a:r>
                        <a:rPr kumimoji="0" lang="en-US" sz="2000" b="1" i="0" u="none" strike="noStrike" cap="none" normalizeH="0" baseline="0" smtClean="0">
                          <a:ln>
                            <a:noFill/>
                          </a:ln>
                          <a:solidFill>
                            <a:schemeClr val="tx1"/>
                          </a:solidFill>
                          <a:effectLst/>
                          <a:latin typeface="黑体" pitchFamily="2" charset="-122"/>
                          <a:ea typeface="黑体" pitchFamily="2" charset="-122"/>
                          <a:sym typeface="黑体" pitchFamily="2" charset="-122"/>
                        </a:rPr>
                        <a:t>2Cr13</a:t>
                      </a:r>
                      <a:r>
                        <a:rPr kumimoji="0" lang="zh-CN" altLang="en-US" sz="2000" b="1" i="0" u="none" strike="noStrike" cap="none" normalizeH="0" baseline="0" smtClean="0">
                          <a:ln>
                            <a:noFill/>
                          </a:ln>
                          <a:solidFill>
                            <a:schemeClr val="tx1"/>
                          </a:solidFill>
                          <a:effectLst/>
                          <a:latin typeface="黑体" pitchFamily="2" charset="-122"/>
                          <a:ea typeface="黑体" pitchFamily="2" charset="-122"/>
                          <a:sym typeface="黑体" pitchFamily="2" charset="-122"/>
                        </a:rPr>
                        <a:t>作耐腐蚀零件，</a:t>
                      </a:r>
                    </a:p>
                    <a:p>
                      <a:pPr marL="0" marR="0" lvl="0" indent="0" algn="l" defTabSz="0" rtl="0" eaLnBrk="1" fontAlgn="base" latinLnBrk="0" hangingPunct="1">
                        <a:lnSpc>
                          <a:spcPct val="100000"/>
                        </a:lnSpc>
                        <a:spcBef>
                          <a:spcPct val="0"/>
                        </a:spcBef>
                        <a:spcAft>
                          <a:spcPct val="0"/>
                        </a:spcAft>
                        <a:buClrTx/>
                        <a:buSzTx/>
                        <a:buFont typeface="Arial" pitchFamily="34" charset="0"/>
                        <a:buNone/>
                        <a:tabLst/>
                      </a:pPr>
                      <a:r>
                        <a:rPr kumimoji="0" lang="zh-CN" altLang="en-US" sz="2000" b="1" i="0" u="none" strike="noStrike" cap="none" normalizeH="0" baseline="0" smtClean="0">
                          <a:ln>
                            <a:noFill/>
                          </a:ln>
                          <a:solidFill>
                            <a:schemeClr val="tx1"/>
                          </a:solidFill>
                          <a:effectLst/>
                          <a:latin typeface="黑体" pitchFamily="2" charset="-122"/>
                          <a:ea typeface="黑体" pitchFamily="2" charset="-122"/>
                          <a:sym typeface="黑体" pitchFamily="2" charset="-122"/>
                        </a:rPr>
                        <a:t>含碳高的</a:t>
                      </a:r>
                      <a:r>
                        <a:rPr kumimoji="0" lang="en-US" sz="2000" b="1" i="0" u="none" strike="noStrike" cap="none" normalizeH="0" baseline="0" smtClean="0">
                          <a:ln>
                            <a:noFill/>
                          </a:ln>
                          <a:solidFill>
                            <a:schemeClr val="tx1"/>
                          </a:solidFill>
                          <a:effectLst/>
                          <a:latin typeface="黑体" pitchFamily="2" charset="-122"/>
                          <a:ea typeface="黑体" pitchFamily="2" charset="-122"/>
                          <a:sym typeface="黑体" pitchFamily="2" charset="-122"/>
                        </a:rPr>
                        <a:t>3Cr13</a:t>
                      </a:r>
                      <a:r>
                        <a:rPr kumimoji="0" lang="zh-CN" altLang="en-US" sz="2000" b="1" i="0" u="none" strike="noStrike" cap="none" normalizeH="0" baseline="0" smtClean="0">
                          <a:ln>
                            <a:noFill/>
                          </a:ln>
                          <a:solidFill>
                            <a:schemeClr val="tx1"/>
                          </a:solidFill>
                          <a:effectLst/>
                          <a:latin typeface="黑体" pitchFamily="2" charset="-122"/>
                          <a:ea typeface="黑体" pitchFamily="2" charset="-122"/>
                          <a:sym typeface="黑体" pitchFamily="2" charset="-122"/>
                        </a:rPr>
                        <a:t>等作医疗器械、量具</a:t>
                      </a:r>
                      <a:endParaRPr kumimoji="0" lang="zh-CN" altLang="en-US" sz="3200" b="1" i="0" u="none" strike="noStrike" cap="none" normalizeH="0" baseline="0" smtClean="0">
                        <a:ln>
                          <a:noFill/>
                        </a:ln>
                        <a:solidFill>
                          <a:schemeClr val="tx1"/>
                        </a:solidFill>
                        <a:effectLst/>
                        <a:latin typeface="Arial" pitchFamily="34" charset="0"/>
                        <a:ea typeface="黑体" pitchFamily="2" charset="-122"/>
                        <a:sym typeface="Arial" pitchFamily="34" charset="0"/>
                      </a:endParaRPr>
                    </a:p>
                  </a:txBody>
                  <a:tcPr horzOverflow="overflow">
                    <a:lnL w="19050" cap="flat" cmpd="sng" algn="ctr">
                      <a:solidFill>
                        <a:schemeClr val="tx2"/>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r>
              <a:tr h="1311275">
                <a:tc>
                  <a:txBody>
                    <a:bodyPr/>
                    <a:lstStyle/>
                    <a:p>
                      <a:pPr marL="0" marR="0" lvl="0" indent="0" algn="l" defTabSz="0" rtl="0" eaLnBrk="1" fontAlgn="base" latinLnBrk="0" hangingPunct="1">
                        <a:lnSpc>
                          <a:spcPct val="100000"/>
                        </a:lnSpc>
                        <a:spcBef>
                          <a:spcPct val="0"/>
                        </a:spcBef>
                        <a:spcAft>
                          <a:spcPct val="0"/>
                        </a:spcAft>
                        <a:buClrTx/>
                        <a:buSzTx/>
                        <a:buFont typeface="Arial" pitchFamily="34" charset="0"/>
                        <a:buNone/>
                        <a:tabLst/>
                      </a:pPr>
                      <a:r>
                        <a:rPr kumimoji="0" lang="en-US" sz="2000" b="1" i="0" u="none" strike="noStrike" cap="none" normalizeH="0" baseline="0" dirty="0" err="1" smtClean="0">
                          <a:ln>
                            <a:noFill/>
                          </a:ln>
                          <a:solidFill>
                            <a:schemeClr val="tx1"/>
                          </a:solidFill>
                          <a:effectLst/>
                          <a:latin typeface="黑体" pitchFamily="2" charset="-122"/>
                          <a:ea typeface="黑体" pitchFamily="2" charset="-122"/>
                          <a:sym typeface="黑体" pitchFamily="2" charset="-122"/>
                        </a:rPr>
                        <a:t>1Cr17</a:t>
                      </a:r>
                      <a:r>
                        <a:rPr kumimoji="0" lang="zh-CN" altLang="en-US" sz="2000" b="1" i="0" u="none" strike="noStrike" cap="none" normalizeH="0" baseline="0" dirty="0" smtClean="0">
                          <a:ln>
                            <a:noFill/>
                          </a:ln>
                          <a:solidFill>
                            <a:schemeClr val="tx1"/>
                          </a:solidFill>
                          <a:effectLst/>
                          <a:latin typeface="黑体" pitchFamily="2" charset="-122"/>
                          <a:ea typeface="黑体" pitchFamily="2" charset="-122"/>
                          <a:sym typeface="黑体" pitchFamily="2" charset="-122"/>
                        </a:rPr>
                        <a:t>型</a:t>
                      </a:r>
                    </a:p>
                    <a:p>
                      <a:pPr marL="0" marR="0" lvl="0" indent="0" algn="l" defTabSz="0" rtl="0" eaLnBrk="1" fontAlgn="base" latinLnBrk="0" hangingPunct="1">
                        <a:lnSpc>
                          <a:spcPct val="100000"/>
                        </a:lnSpc>
                        <a:spcBef>
                          <a:spcPct val="0"/>
                        </a:spcBef>
                        <a:spcAft>
                          <a:spcPct val="0"/>
                        </a:spcAft>
                        <a:buClrTx/>
                        <a:buSzTx/>
                        <a:buFont typeface="Arial" pitchFamily="34" charset="0"/>
                        <a:buNone/>
                        <a:tabLst/>
                      </a:pPr>
                      <a:r>
                        <a:rPr kumimoji="0" lang="zh-CN" altLang="en-US" sz="2000" b="1" i="0" u="none" strike="noStrike" cap="none" normalizeH="0" baseline="0" dirty="0" smtClean="0">
                          <a:ln>
                            <a:noFill/>
                          </a:ln>
                          <a:solidFill>
                            <a:srgbClr val="0000FF"/>
                          </a:solidFill>
                          <a:effectLst/>
                          <a:latin typeface="黑体" pitchFamily="2" charset="-122"/>
                          <a:ea typeface="黑体" pitchFamily="2" charset="-122"/>
                          <a:sym typeface="黑体" pitchFamily="2" charset="-122"/>
                        </a:rPr>
                        <a:t>铁素体不锈钢</a:t>
                      </a:r>
                      <a:endParaRPr kumimoji="0" lang="zh-CN" altLang="en-US" sz="3200" b="1" i="0" u="none" strike="noStrike" cap="none" normalizeH="0" baseline="0" dirty="0" smtClean="0">
                        <a:ln>
                          <a:noFill/>
                        </a:ln>
                        <a:solidFill>
                          <a:srgbClr val="0000FF"/>
                        </a:solidFill>
                        <a:effectLst/>
                        <a:latin typeface="Arial" pitchFamily="34" charset="0"/>
                        <a:ea typeface="黑体" pitchFamily="2" charset="-122"/>
                        <a:sym typeface="Arial" pitchFamily="34" charset="0"/>
                      </a:endParaRPr>
                    </a:p>
                  </a:txBody>
                  <a:tcPr horzOverflow="overflow">
                    <a:lnL w="28575" cap="flat" cmpd="sng" algn="ctr">
                      <a:solidFill>
                        <a:srgbClr val="FF0000"/>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Tx/>
                        <a:buFont typeface="Arial" pitchFamily="34" charset="0"/>
                        <a:buNone/>
                        <a:tabLst/>
                      </a:pPr>
                      <a:r>
                        <a:rPr kumimoji="0" lang="en-US" sz="2000" b="1" i="0" u="none" strike="noStrike" cap="none" normalizeH="0" baseline="0" smtClean="0">
                          <a:ln>
                            <a:noFill/>
                          </a:ln>
                          <a:solidFill>
                            <a:schemeClr val="tx1"/>
                          </a:solidFill>
                          <a:effectLst/>
                          <a:latin typeface="黑体" pitchFamily="2" charset="-122"/>
                          <a:ea typeface="黑体" pitchFamily="2" charset="-122"/>
                          <a:sym typeface="黑体" pitchFamily="2" charset="-122"/>
                        </a:rPr>
                        <a:t>&lt;0.12</a:t>
                      </a:r>
                      <a:r>
                        <a:rPr kumimoji="0" lang="zh-CN" altLang="en-US" sz="2000" b="1" i="0" u="none" strike="noStrike" cap="none" normalizeH="0" baseline="0" smtClean="0">
                          <a:ln>
                            <a:noFill/>
                          </a:ln>
                          <a:solidFill>
                            <a:schemeClr val="tx1"/>
                          </a:solidFill>
                          <a:effectLst/>
                          <a:latin typeface="黑体" pitchFamily="2" charset="-122"/>
                          <a:ea typeface="黑体" pitchFamily="2" charset="-122"/>
                          <a:sym typeface="黑体" pitchFamily="2" charset="-122"/>
                        </a:rPr>
                        <a:t>％</a:t>
                      </a:r>
                      <a:endParaRPr kumimoji="0" lang="zh-CN" altLang="en-US" sz="3200" b="1" i="0" u="none" strike="noStrike" cap="none" normalizeH="0" baseline="0" smtClean="0">
                        <a:ln>
                          <a:noFill/>
                        </a:ln>
                        <a:solidFill>
                          <a:schemeClr val="tx1"/>
                        </a:solidFill>
                        <a:effectLst/>
                        <a:latin typeface="Arial" pitchFamily="34" charset="0"/>
                        <a:ea typeface="黑体" pitchFamily="2" charset="-122"/>
                        <a:sym typeface="Arial" pitchFamily="34" charset="0"/>
                      </a:endParaRPr>
                    </a:p>
                  </a:txBody>
                  <a:tcPr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Tx/>
                        <a:buFont typeface="Arial" pitchFamily="34" charset="0"/>
                        <a:buNone/>
                        <a:tabLst/>
                      </a:pPr>
                      <a:r>
                        <a:rPr kumimoji="0" lang="zh-CN" sz="2000" b="1" i="0" u="none" strike="noStrike" cap="none" normalizeH="0" baseline="0" smtClean="0">
                          <a:ln>
                            <a:noFill/>
                          </a:ln>
                          <a:solidFill>
                            <a:schemeClr val="tx1"/>
                          </a:solidFill>
                          <a:effectLst/>
                          <a:latin typeface="Arial" pitchFamily="34" charset="0"/>
                          <a:ea typeface="黑体" pitchFamily="2" charset="-122"/>
                          <a:sym typeface="Arial" pitchFamily="34" charset="0"/>
                        </a:rPr>
                        <a:t>不能通过热处理强化，高铬铁素体不锈钢在退火或正火状态下使用</a:t>
                      </a:r>
                      <a:endParaRPr kumimoji="0" lang="zh-CN" sz="3200" b="1" i="0" u="none" strike="noStrike" cap="none" normalizeH="0" baseline="0" smtClean="0">
                        <a:ln>
                          <a:noFill/>
                        </a:ln>
                        <a:solidFill>
                          <a:schemeClr val="tx1"/>
                        </a:solidFill>
                        <a:effectLst/>
                        <a:latin typeface="Arial" pitchFamily="34" charset="0"/>
                        <a:ea typeface="黑体" pitchFamily="2" charset="-122"/>
                        <a:sym typeface="Arial" pitchFamily="34" charset="0"/>
                      </a:endParaRPr>
                    </a:p>
                  </a:txBody>
                  <a:tcPr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Tx/>
                        <a:buFont typeface="Arial" pitchFamily="34" charset="0"/>
                        <a:buNone/>
                        <a:tabLst/>
                      </a:pPr>
                      <a:r>
                        <a:rPr kumimoji="0" lang="zh-CN" sz="2000" b="1" i="0" u="none" strike="noStrike" cap="none" normalizeH="0" baseline="0" smtClean="0">
                          <a:ln>
                            <a:noFill/>
                          </a:ln>
                          <a:solidFill>
                            <a:schemeClr val="tx1"/>
                          </a:solidFill>
                          <a:effectLst/>
                          <a:latin typeface="Arial" pitchFamily="34" charset="0"/>
                          <a:ea typeface="黑体" pitchFamily="2" charset="-122"/>
                          <a:sym typeface="Arial" pitchFamily="34" charset="0"/>
                        </a:rPr>
                        <a:t>耐腐蚀性优于马氏体不锈钢</a:t>
                      </a:r>
                      <a:endParaRPr kumimoji="0" lang="zh-CN" sz="3200" b="1" i="0" u="none" strike="noStrike" cap="none" normalizeH="0" baseline="0" smtClean="0">
                        <a:ln>
                          <a:noFill/>
                        </a:ln>
                        <a:solidFill>
                          <a:schemeClr val="tx1"/>
                        </a:solidFill>
                        <a:effectLst/>
                        <a:latin typeface="Arial" pitchFamily="34" charset="0"/>
                        <a:ea typeface="黑体" pitchFamily="2" charset="-122"/>
                        <a:sym typeface="Arial" pitchFamily="34" charset="0"/>
                      </a:endParaRPr>
                    </a:p>
                  </a:txBody>
                  <a:tcPr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Tx/>
                        <a:buFont typeface="Arial" pitchFamily="34" charset="0"/>
                        <a:buNone/>
                        <a:tabLst/>
                      </a:pPr>
                      <a:r>
                        <a:rPr kumimoji="0" lang="en-US" sz="2000" b="1" i="0" u="none" strike="noStrike" cap="none" normalizeH="0" baseline="0" smtClean="0">
                          <a:ln>
                            <a:noFill/>
                          </a:ln>
                          <a:solidFill>
                            <a:schemeClr val="tx1"/>
                          </a:solidFill>
                          <a:effectLst/>
                          <a:latin typeface="黑体" pitchFamily="2" charset="-122"/>
                          <a:ea typeface="黑体" pitchFamily="2" charset="-122"/>
                          <a:sym typeface="黑体" pitchFamily="2" charset="-122"/>
                        </a:rPr>
                        <a:t>0Cr13Al</a:t>
                      </a:r>
                      <a:r>
                        <a:rPr kumimoji="0" lang="zh-CN" altLang="en-US" sz="2000" b="1" i="0" u="none" strike="noStrike" cap="none" normalizeH="0" baseline="0" smtClean="0">
                          <a:ln>
                            <a:noFill/>
                          </a:ln>
                          <a:solidFill>
                            <a:schemeClr val="tx1"/>
                          </a:solidFill>
                          <a:effectLst/>
                          <a:latin typeface="黑体" pitchFamily="2" charset="-122"/>
                          <a:ea typeface="黑体" pitchFamily="2" charset="-122"/>
                          <a:sym typeface="黑体" pitchFamily="2" charset="-122"/>
                        </a:rPr>
                        <a:t>、</a:t>
                      </a:r>
                      <a:r>
                        <a:rPr kumimoji="0" lang="en-US" sz="2000" b="1" i="0" u="none" strike="noStrike" cap="none" normalizeH="0" baseline="0" smtClean="0">
                          <a:ln>
                            <a:noFill/>
                          </a:ln>
                          <a:solidFill>
                            <a:schemeClr val="tx1"/>
                          </a:solidFill>
                          <a:effectLst/>
                          <a:latin typeface="黑体" pitchFamily="2" charset="-122"/>
                          <a:ea typeface="黑体" pitchFamily="2" charset="-122"/>
                          <a:sym typeface="黑体" pitchFamily="2" charset="-122"/>
                        </a:rPr>
                        <a:t>1Cr17</a:t>
                      </a:r>
                      <a:r>
                        <a:rPr kumimoji="0" lang="zh-CN" altLang="en-US" sz="2000" b="1" i="0" u="none" strike="noStrike" cap="none" normalizeH="0" baseline="0" smtClean="0">
                          <a:ln>
                            <a:noFill/>
                          </a:ln>
                          <a:solidFill>
                            <a:schemeClr val="tx1"/>
                          </a:solidFill>
                          <a:effectLst/>
                          <a:latin typeface="黑体" pitchFamily="2" charset="-122"/>
                          <a:ea typeface="黑体" pitchFamily="2" charset="-122"/>
                          <a:sym typeface="黑体" pitchFamily="2" charset="-122"/>
                        </a:rPr>
                        <a:t>等，用于硝酸和氮肥工业</a:t>
                      </a:r>
                      <a:endParaRPr kumimoji="0" lang="zh-CN" altLang="en-US" sz="3200" b="1" i="0" u="none" strike="noStrike" cap="none" normalizeH="0" baseline="0" smtClean="0">
                        <a:ln>
                          <a:noFill/>
                        </a:ln>
                        <a:solidFill>
                          <a:schemeClr val="tx1"/>
                        </a:solidFill>
                        <a:effectLst/>
                        <a:latin typeface="Arial" pitchFamily="34" charset="0"/>
                        <a:ea typeface="黑体" pitchFamily="2" charset="-122"/>
                        <a:sym typeface="Arial" pitchFamily="34" charset="0"/>
                      </a:endParaRPr>
                    </a:p>
                  </a:txBody>
                  <a:tcPr horzOverflow="overflow">
                    <a:lnL w="19050" cap="flat" cmpd="sng" algn="ctr">
                      <a:solidFill>
                        <a:schemeClr val="tx2"/>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r>
              <a:tr h="1237863">
                <a:tc>
                  <a:txBody>
                    <a:bodyPr/>
                    <a:lstStyle/>
                    <a:p>
                      <a:pPr marL="0" marR="0" lvl="0" indent="0" algn="l" defTabSz="0" rtl="0" eaLnBrk="1" fontAlgn="base" latinLnBrk="0" hangingPunct="1">
                        <a:lnSpc>
                          <a:spcPct val="100000"/>
                        </a:lnSpc>
                        <a:spcBef>
                          <a:spcPct val="0"/>
                        </a:spcBef>
                        <a:spcAft>
                          <a:spcPct val="0"/>
                        </a:spcAft>
                        <a:buClrTx/>
                        <a:buSzTx/>
                        <a:buFont typeface="Arial" pitchFamily="34" charset="0"/>
                        <a:buNone/>
                        <a:tabLst/>
                      </a:pPr>
                      <a:r>
                        <a:rPr kumimoji="0" lang="en-US" sz="2000" b="1" i="0" u="none" strike="noStrike" cap="none" normalizeH="0" baseline="0" dirty="0" smtClean="0">
                          <a:ln>
                            <a:noFill/>
                          </a:ln>
                          <a:solidFill>
                            <a:schemeClr val="tx1"/>
                          </a:solidFill>
                          <a:effectLst/>
                          <a:latin typeface="黑体" pitchFamily="2" charset="-122"/>
                          <a:ea typeface="黑体" pitchFamily="2" charset="-122"/>
                          <a:sym typeface="黑体" pitchFamily="2" charset="-122"/>
                        </a:rPr>
                        <a:t>18-8</a:t>
                      </a:r>
                      <a:r>
                        <a:rPr kumimoji="0" lang="zh-CN" altLang="en-US" sz="2000" b="1" i="0" u="none" strike="noStrike" cap="none" normalizeH="0" baseline="0" dirty="0" smtClean="0">
                          <a:ln>
                            <a:noFill/>
                          </a:ln>
                          <a:solidFill>
                            <a:schemeClr val="tx1"/>
                          </a:solidFill>
                          <a:effectLst/>
                          <a:latin typeface="黑体" pitchFamily="2" charset="-122"/>
                          <a:ea typeface="黑体" pitchFamily="2" charset="-122"/>
                          <a:sym typeface="黑体" pitchFamily="2" charset="-122"/>
                        </a:rPr>
                        <a:t>型</a:t>
                      </a:r>
                    </a:p>
                    <a:p>
                      <a:pPr marL="0" marR="0" lvl="0" indent="0" algn="l" defTabSz="0" rtl="0" eaLnBrk="1" fontAlgn="base" latinLnBrk="0" hangingPunct="1">
                        <a:lnSpc>
                          <a:spcPct val="100000"/>
                        </a:lnSpc>
                        <a:spcBef>
                          <a:spcPct val="0"/>
                        </a:spcBef>
                        <a:spcAft>
                          <a:spcPct val="0"/>
                        </a:spcAft>
                        <a:buClrTx/>
                        <a:buSzTx/>
                        <a:buFont typeface="Arial" pitchFamily="34" charset="0"/>
                        <a:buNone/>
                        <a:tabLst/>
                      </a:pPr>
                      <a:r>
                        <a:rPr kumimoji="0" lang="zh-CN" altLang="en-US" sz="2000" b="1" i="0" u="none" strike="noStrike" cap="none" normalizeH="0" baseline="0" dirty="0" smtClean="0">
                          <a:ln>
                            <a:noFill/>
                          </a:ln>
                          <a:solidFill>
                            <a:srgbClr val="0000FF"/>
                          </a:solidFill>
                          <a:effectLst/>
                          <a:latin typeface="黑体" pitchFamily="2" charset="-122"/>
                          <a:ea typeface="黑体" pitchFamily="2" charset="-122"/>
                          <a:sym typeface="黑体" pitchFamily="2" charset="-122"/>
                        </a:rPr>
                        <a:t>奥氏体不锈钢</a:t>
                      </a:r>
                      <a:endParaRPr kumimoji="0" lang="zh-CN" altLang="en-US" sz="3200" b="1" i="0" u="none" strike="noStrike" cap="none" normalizeH="0" baseline="0" dirty="0" smtClean="0">
                        <a:ln>
                          <a:noFill/>
                        </a:ln>
                        <a:solidFill>
                          <a:srgbClr val="0000FF"/>
                        </a:solidFill>
                        <a:effectLst/>
                        <a:latin typeface="Arial" pitchFamily="34" charset="0"/>
                        <a:ea typeface="黑体" pitchFamily="2" charset="-122"/>
                        <a:sym typeface="Arial" pitchFamily="34" charset="0"/>
                      </a:endParaRPr>
                    </a:p>
                  </a:txBody>
                  <a:tcPr horzOverflow="overflow">
                    <a:lnL w="28575" cap="flat" cmpd="sng" algn="ctr">
                      <a:solidFill>
                        <a:srgbClr val="FF0000"/>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Tx/>
                        <a:buFont typeface="Arial" pitchFamily="34" charset="0"/>
                        <a:buNone/>
                        <a:tabLst/>
                      </a:pPr>
                      <a:r>
                        <a:rPr kumimoji="0" lang="zh-CN" altLang="en-US" sz="2000" b="1" i="0" u="none" strike="noStrike" cap="none" normalizeH="0" baseline="0" smtClean="0">
                          <a:ln>
                            <a:noFill/>
                          </a:ln>
                          <a:solidFill>
                            <a:schemeClr val="tx1"/>
                          </a:solidFill>
                          <a:effectLst/>
                          <a:latin typeface="黑体" pitchFamily="2" charset="-122"/>
                          <a:ea typeface="黑体" pitchFamily="2" charset="-122"/>
                          <a:sym typeface="黑体" pitchFamily="2" charset="-122"/>
                        </a:rPr>
                        <a:t>很低</a:t>
                      </a:r>
                    </a:p>
                    <a:p>
                      <a:pPr marL="0" marR="0" lvl="0" indent="0" algn="l" defTabSz="0" rtl="0" eaLnBrk="1" fontAlgn="base" latinLnBrk="0" hangingPunct="1">
                        <a:lnSpc>
                          <a:spcPct val="100000"/>
                        </a:lnSpc>
                        <a:spcBef>
                          <a:spcPct val="0"/>
                        </a:spcBef>
                        <a:spcAft>
                          <a:spcPct val="0"/>
                        </a:spcAft>
                        <a:buClrTx/>
                        <a:buSzTx/>
                        <a:buFont typeface="Arial" pitchFamily="34" charset="0"/>
                        <a:buNone/>
                        <a:tabLst/>
                      </a:pPr>
                      <a:r>
                        <a:rPr kumimoji="0" lang="zh-CN" altLang="en-US" sz="2000" b="1" i="0" u="none" strike="noStrike" cap="none" normalizeH="0" baseline="0" smtClean="0">
                          <a:ln>
                            <a:noFill/>
                          </a:ln>
                          <a:solidFill>
                            <a:schemeClr val="tx1"/>
                          </a:solidFill>
                          <a:effectLst/>
                          <a:latin typeface="黑体" pitchFamily="2" charset="-122"/>
                          <a:ea typeface="黑体" pitchFamily="2" charset="-122"/>
                          <a:sym typeface="黑体" pitchFamily="2" charset="-122"/>
                        </a:rPr>
                        <a:t>≦</a:t>
                      </a:r>
                      <a:r>
                        <a:rPr kumimoji="0" lang="en-US" sz="2000" b="1" i="0" u="none" strike="noStrike" cap="none" normalizeH="0" baseline="0" smtClean="0">
                          <a:ln>
                            <a:noFill/>
                          </a:ln>
                          <a:solidFill>
                            <a:schemeClr val="tx1"/>
                          </a:solidFill>
                          <a:effectLst/>
                          <a:latin typeface="黑体" pitchFamily="2" charset="-122"/>
                          <a:ea typeface="黑体" pitchFamily="2" charset="-122"/>
                          <a:sym typeface="黑体" pitchFamily="2" charset="-122"/>
                        </a:rPr>
                        <a:t>0.15</a:t>
                      </a:r>
                      <a:r>
                        <a:rPr kumimoji="0" lang="zh-CN" altLang="en-US" sz="2000" b="1" i="0" u="none" strike="noStrike" cap="none" normalizeH="0" baseline="0" smtClean="0">
                          <a:ln>
                            <a:noFill/>
                          </a:ln>
                          <a:solidFill>
                            <a:schemeClr val="tx1"/>
                          </a:solidFill>
                          <a:effectLst/>
                          <a:latin typeface="黑体" pitchFamily="2" charset="-122"/>
                          <a:ea typeface="黑体" pitchFamily="2" charset="-122"/>
                          <a:sym typeface="黑体" pitchFamily="2" charset="-122"/>
                        </a:rPr>
                        <a:t>％</a:t>
                      </a:r>
                      <a:endParaRPr kumimoji="0" lang="zh-CN" altLang="en-US" sz="3200" b="1" i="0" u="none" strike="noStrike" cap="none" normalizeH="0" baseline="0" smtClean="0">
                        <a:ln>
                          <a:noFill/>
                        </a:ln>
                        <a:solidFill>
                          <a:schemeClr val="tx1"/>
                        </a:solidFill>
                        <a:effectLst/>
                        <a:latin typeface="Arial" pitchFamily="34" charset="0"/>
                        <a:ea typeface="黑体" pitchFamily="2" charset="-122"/>
                        <a:sym typeface="Arial" pitchFamily="34" charset="0"/>
                      </a:endParaRPr>
                    </a:p>
                  </a:txBody>
                  <a:tcPr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Tx/>
                        <a:buFont typeface="Arial" pitchFamily="34" charset="0"/>
                        <a:buNone/>
                        <a:tabLst/>
                      </a:pPr>
                      <a:r>
                        <a:rPr kumimoji="0" lang="en-US" sz="2000" b="1" i="0" u="none" strike="noStrike" cap="none" normalizeH="0" baseline="0" dirty="0" smtClean="0">
                          <a:ln>
                            <a:noFill/>
                          </a:ln>
                          <a:solidFill>
                            <a:schemeClr val="tx1"/>
                          </a:solidFill>
                          <a:effectLst/>
                          <a:latin typeface="黑体" pitchFamily="2" charset="-122"/>
                          <a:ea typeface="黑体" pitchFamily="2" charset="-122"/>
                          <a:sym typeface="黑体" pitchFamily="2" charset="-122"/>
                        </a:rPr>
                        <a:t>1100-</a:t>
                      </a:r>
                      <a:r>
                        <a:rPr kumimoji="0" lang="en-US" sz="2000" b="1" i="0" u="none" strike="noStrike" cap="none" normalizeH="0" baseline="0" dirty="0" err="1" smtClean="0">
                          <a:ln>
                            <a:noFill/>
                          </a:ln>
                          <a:solidFill>
                            <a:schemeClr val="tx1"/>
                          </a:solidFill>
                          <a:effectLst/>
                          <a:latin typeface="黑体" pitchFamily="2" charset="-122"/>
                          <a:ea typeface="黑体" pitchFamily="2" charset="-122"/>
                          <a:sym typeface="黑体" pitchFamily="2" charset="-122"/>
                        </a:rPr>
                        <a:t>1500</a:t>
                      </a:r>
                      <a:r>
                        <a:rPr kumimoji="0" lang="en-US" sz="2000" b="1" i="0" u="none" strike="noStrike" cap="none" normalizeH="0" baseline="30000" dirty="0" err="1" smtClean="0">
                          <a:ln>
                            <a:noFill/>
                          </a:ln>
                          <a:solidFill>
                            <a:schemeClr val="tx1"/>
                          </a:solidFill>
                          <a:effectLst/>
                          <a:latin typeface="黑体" pitchFamily="2" charset="-122"/>
                          <a:ea typeface="黑体" pitchFamily="2" charset="-122"/>
                          <a:sym typeface="黑体" pitchFamily="2" charset="-122"/>
                        </a:rPr>
                        <a:t>o</a:t>
                      </a:r>
                      <a:r>
                        <a:rPr kumimoji="0" lang="en-US" sz="2000" b="1" i="0" u="none" strike="noStrike" cap="none" normalizeH="0" baseline="0" dirty="0" err="1" smtClean="0">
                          <a:ln>
                            <a:noFill/>
                          </a:ln>
                          <a:solidFill>
                            <a:schemeClr val="tx1"/>
                          </a:solidFill>
                          <a:effectLst/>
                          <a:latin typeface="黑体" pitchFamily="2" charset="-122"/>
                          <a:ea typeface="黑体" pitchFamily="2" charset="-122"/>
                          <a:sym typeface="黑体" pitchFamily="2" charset="-122"/>
                        </a:rPr>
                        <a:t>C</a:t>
                      </a:r>
                      <a:r>
                        <a:rPr kumimoji="0" lang="zh-CN" altLang="en-US" sz="2000" b="1" i="0" u="none" strike="noStrike" cap="none" normalizeH="0" baseline="0" dirty="0" smtClean="0">
                          <a:ln>
                            <a:noFill/>
                          </a:ln>
                          <a:solidFill>
                            <a:schemeClr val="tx1"/>
                          </a:solidFill>
                          <a:effectLst/>
                          <a:latin typeface="黑体" pitchFamily="2" charset="-122"/>
                          <a:ea typeface="黑体" pitchFamily="2" charset="-122"/>
                          <a:sym typeface="黑体" pitchFamily="2" charset="-122"/>
                        </a:rPr>
                        <a:t>水淬</a:t>
                      </a:r>
                    </a:p>
                    <a:p>
                      <a:pPr marL="0" marR="0" lvl="0" indent="0" algn="l" defTabSz="0" rtl="0" eaLnBrk="1" fontAlgn="base" latinLnBrk="0" hangingPunct="1">
                        <a:lnSpc>
                          <a:spcPct val="100000"/>
                        </a:lnSpc>
                        <a:spcBef>
                          <a:spcPct val="0"/>
                        </a:spcBef>
                        <a:spcAft>
                          <a:spcPct val="0"/>
                        </a:spcAft>
                        <a:buClrTx/>
                        <a:buSzTx/>
                        <a:buFont typeface="Arial" pitchFamily="34" charset="0"/>
                        <a:buNone/>
                        <a:tabLst/>
                      </a:pPr>
                      <a:r>
                        <a:rPr kumimoji="0" lang="zh-CN" altLang="en-US" sz="2000" b="1" i="0" u="none" strike="noStrike" cap="none" normalizeH="0" baseline="0" dirty="0" smtClean="0">
                          <a:ln>
                            <a:noFill/>
                          </a:ln>
                          <a:solidFill>
                            <a:srgbClr val="FF0000"/>
                          </a:solidFill>
                          <a:effectLst/>
                          <a:latin typeface="黑体" pitchFamily="2" charset="-122"/>
                          <a:ea typeface="黑体" pitchFamily="2" charset="-122"/>
                          <a:sym typeface="黑体" pitchFamily="2" charset="-122"/>
                        </a:rPr>
                        <a:t>（固溶处理）</a:t>
                      </a:r>
                    </a:p>
                    <a:p>
                      <a:pPr marL="0" marR="0" lvl="0" indent="0" algn="l" defTabSz="0" rtl="0" eaLnBrk="1" fontAlgn="base" latinLnBrk="0" hangingPunct="1">
                        <a:lnSpc>
                          <a:spcPct val="100000"/>
                        </a:lnSpc>
                        <a:spcBef>
                          <a:spcPct val="0"/>
                        </a:spcBef>
                        <a:spcAft>
                          <a:spcPct val="0"/>
                        </a:spcAft>
                        <a:buClrTx/>
                        <a:buSzTx/>
                        <a:buFont typeface="Arial" pitchFamily="34" charset="0"/>
                        <a:buNone/>
                        <a:tabLst/>
                      </a:pPr>
                      <a:r>
                        <a:rPr kumimoji="0" lang="zh-CN" altLang="en-US" sz="2000" b="1" i="0" u="none" strike="noStrike" cap="none" normalizeH="0" baseline="0" dirty="0" smtClean="0">
                          <a:ln>
                            <a:noFill/>
                          </a:ln>
                          <a:solidFill>
                            <a:srgbClr val="FF0000"/>
                          </a:solidFill>
                          <a:effectLst/>
                          <a:latin typeface="黑体" pitchFamily="2" charset="-122"/>
                          <a:ea typeface="黑体" pitchFamily="2" charset="-122"/>
                          <a:sym typeface="黑体" pitchFamily="2" charset="-122"/>
                        </a:rPr>
                        <a:t>稳定化处理</a:t>
                      </a:r>
                    </a:p>
                    <a:p>
                      <a:pPr marL="0" marR="0" lvl="0" indent="0" algn="l" defTabSz="0" rtl="0" eaLnBrk="1" fontAlgn="base" latinLnBrk="0" hangingPunct="1">
                        <a:lnSpc>
                          <a:spcPct val="100000"/>
                        </a:lnSpc>
                        <a:spcBef>
                          <a:spcPct val="0"/>
                        </a:spcBef>
                        <a:spcAft>
                          <a:spcPct val="0"/>
                        </a:spcAft>
                        <a:buClrTx/>
                        <a:buSzTx/>
                        <a:buFont typeface="Arial" pitchFamily="34" charset="0"/>
                        <a:buNone/>
                        <a:tabLst/>
                      </a:pPr>
                      <a:r>
                        <a:rPr kumimoji="0" lang="zh-CN" altLang="en-US" sz="2000" b="1" i="0" u="none" strike="noStrike" cap="none" normalizeH="0" baseline="0" dirty="0" smtClean="0">
                          <a:ln>
                            <a:noFill/>
                          </a:ln>
                          <a:solidFill>
                            <a:schemeClr val="tx1"/>
                          </a:solidFill>
                          <a:effectLst/>
                          <a:latin typeface="黑体" pitchFamily="2" charset="-122"/>
                          <a:ea typeface="黑体" pitchFamily="2" charset="-122"/>
                          <a:sym typeface="黑体" pitchFamily="2" charset="-122"/>
                        </a:rPr>
                        <a:t>去应力退火</a:t>
                      </a:r>
                      <a:endParaRPr kumimoji="0" lang="zh-CN" altLang="en-US" sz="3200" b="1" i="0" u="none" strike="noStrike" cap="none" normalizeH="0" baseline="0" dirty="0" smtClean="0">
                        <a:ln>
                          <a:noFill/>
                        </a:ln>
                        <a:solidFill>
                          <a:schemeClr val="tx1"/>
                        </a:solidFill>
                        <a:effectLst/>
                        <a:latin typeface="Arial" pitchFamily="34" charset="0"/>
                        <a:ea typeface="黑体" pitchFamily="2" charset="-122"/>
                        <a:sym typeface="Arial" pitchFamily="34" charset="0"/>
                      </a:endParaRPr>
                    </a:p>
                  </a:txBody>
                  <a:tcPr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Tx/>
                        <a:buFont typeface="Arial" pitchFamily="34" charset="0"/>
                        <a:buNone/>
                        <a:tabLst/>
                      </a:pPr>
                      <a:r>
                        <a:rPr kumimoji="0" lang="zh-CN" sz="2000" b="1" i="0" u="none" strike="noStrike" cap="none" normalizeH="0" baseline="0" dirty="0" smtClean="0">
                          <a:ln>
                            <a:noFill/>
                          </a:ln>
                          <a:solidFill>
                            <a:srgbClr val="0000FF"/>
                          </a:solidFill>
                          <a:effectLst/>
                          <a:latin typeface="Arial" pitchFamily="34" charset="0"/>
                          <a:ea typeface="黑体" pitchFamily="2" charset="-122"/>
                          <a:sym typeface="Arial" pitchFamily="34" charset="0"/>
                        </a:rPr>
                        <a:t>高塑性和良好的焊接性</a:t>
                      </a:r>
                      <a:r>
                        <a:rPr kumimoji="0" lang="zh-CN" sz="2000" b="1" i="0" u="none" strike="noStrike" cap="none" normalizeH="0" baseline="0" dirty="0" smtClean="0">
                          <a:ln>
                            <a:noFill/>
                          </a:ln>
                          <a:solidFill>
                            <a:schemeClr val="tx1"/>
                          </a:solidFill>
                          <a:effectLst/>
                          <a:latin typeface="Arial" pitchFamily="34" charset="0"/>
                          <a:ea typeface="黑体" pitchFamily="2" charset="-122"/>
                          <a:sym typeface="Arial" pitchFamily="34" charset="0"/>
                        </a:rPr>
                        <a:t>，耐腐蚀性优于前两者</a:t>
                      </a:r>
                      <a:endParaRPr kumimoji="0" lang="zh-CN" sz="3200" b="1" i="0" u="none" strike="noStrike" cap="none" normalizeH="0" baseline="0" dirty="0" smtClean="0">
                        <a:ln>
                          <a:noFill/>
                        </a:ln>
                        <a:solidFill>
                          <a:schemeClr val="tx1"/>
                        </a:solidFill>
                        <a:effectLst/>
                        <a:latin typeface="Arial" pitchFamily="34" charset="0"/>
                        <a:ea typeface="黑体" pitchFamily="2" charset="-122"/>
                        <a:sym typeface="Arial" pitchFamily="34" charset="0"/>
                      </a:endParaRPr>
                    </a:p>
                  </a:txBody>
                  <a:tcPr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Tx/>
                        <a:buFont typeface="Arial" pitchFamily="34" charset="0"/>
                        <a:buNone/>
                        <a:tabLst/>
                      </a:pPr>
                      <a:r>
                        <a:rPr kumimoji="0" lang="en-US" sz="2000" b="1" i="0" u="none" strike="noStrike" cap="none" normalizeH="0" baseline="0" dirty="0" err="1" smtClean="0">
                          <a:ln>
                            <a:noFill/>
                          </a:ln>
                          <a:solidFill>
                            <a:schemeClr val="tx1"/>
                          </a:solidFill>
                          <a:effectLst/>
                          <a:latin typeface="黑体" pitchFamily="2" charset="-122"/>
                          <a:ea typeface="黑体" pitchFamily="2" charset="-122"/>
                          <a:sym typeface="黑体" pitchFamily="2" charset="-122"/>
                        </a:rPr>
                        <a:t>1Cr18Ni9,0Cr18Ni9</a:t>
                      </a:r>
                      <a:r>
                        <a:rPr kumimoji="0" lang="zh-CN" altLang="en-US" sz="2000" b="1" i="0" u="none" strike="noStrike" cap="none" normalizeH="0" baseline="0" dirty="0" smtClean="0">
                          <a:ln>
                            <a:noFill/>
                          </a:ln>
                          <a:solidFill>
                            <a:schemeClr val="tx1"/>
                          </a:solidFill>
                          <a:effectLst/>
                          <a:latin typeface="黑体" pitchFamily="2" charset="-122"/>
                          <a:ea typeface="黑体" pitchFamily="2" charset="-122"/>
                          <a:sym typeface="黑体" pitchFamily="2" charset="-122"/>
                        </a:rPr>
                        <a:t>等，用于食品、化工、热处理设备、飞机等工业</a:t>
                      </a:r>
                      <a:endParaRPr kumimoji="0" lang="zh-CN" altLang="en-US" sz="3200" b="1" i="0" u="none" strike="noStrike" cap="none" normalizeH="0" baseline="0" dirty="0" smtClean="0">
                        <a:ln>
                          <a:noFill/>
                        </a:ln>
                        <a:solidFill>
                          <a:schemeClr val="tx1"/>
                        </a:solidFill>
                        <a:effectLst/>
                        <a:latin typeface="Arial" pitchFamily="34" charset="0"/>
                        <a:ea typeface="黑体" pitchFamily="2" charset="-122"/>
                        <a:sym typeface="Arial" pitchFamily="34" charset="0"/>
                      </a:endParaRPr>
                    </a:p>
                  </a:txBody>
                  <a:tcPr horzOverflow="overflow">
                    <a:lnL w="19050" cap="flat" cmpd="sng" algn="ctr">
                      <a:solidFill>
                        <a:schemeClr val="tx2"/>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chemeClr val="tx2"/>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a:noFill/>
                    </a:lnTlToBr>
                    <a:lnBlToTr>
                      <a:noFill/>
                    </a:lnBlToTr>
                    <a:noFill/>
                  </a:tcPr>
                </a:tc>
              </a:tr>
            </a:tbl>
          </a:graphicData>
        </a:graphic>
      </p:graphicFrame>
      <p:sp>
        <p:nvSpPr>
          <p:cNvPr id="37" name="下箭头 36"/>
          <p:cNvSpPr/>
          <p:nvPr/>
        </p:nvSpPr>
        <p:spPr bwMode="auto">
          <a:xfrm>
            <a:off x="6372200" y="1195927"/>
            <a:ext cx="144716" cy="4537329"/>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itchFamily="34" charset="0"/>
              <a:ea typeface="宋体" pitchFamily="2" charset="-122"/>
            </a:endParaRPr>
          </a:p>
        </p:txBody>
      </p:sp>
      <p:sp>
        <p:nvSpPr>
          <p:cNvPr id="38" name="矩形 37"/>
          <p:cNvSpPr/>
          <p:nvPr/>
        </p:nvSpPr>
        <p:spPr>
          <a:xfrm>
            <a:off x="6228184" y="5661248"/>
            <a:ext cx="2160990" cy="584775"/>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zh-CN" altLang="en-US" sz="3200" b="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耐蚀性↑</a:t>
            </a:r>
            <a:endParaRPr lang="zh-CN" altLang="en-US" sz="32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0-#ppt_h/2"/>
                                          </p:val>
                                        </p:tav>
                                        <p:tav tm="100000">
                                          <p:val>
                                            <p:strVal val="#ppt_y"/>
                                          </p:val>
                                        </p:tav>
                                      </p:tavLst>
                                    </p:anim>
                                  </p:childTnLst>
                                </p:cTn>
                              </p:par>
                              <p:par>
                                <p:cTn id="9" presetID="3" presetClass="entr" presetSubtype="1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blinds(horizontal)">
                                      <p:cBhvr>
                                        <p:cTn id="1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4"/>
          <p:cNvSpPr>
            <a:spLocks noGrp="1" noRot="1" noChangeArrowheads="1"/>
          </p:cNvSpPr>
          <p:nvPr>
            <p:ph type="body" idx="4294967295"/>
          </p:nvPr>
        </p:nvSpPr>
        <p:spPr>
          <a:xfrm>
            <a:off x="301625" y="404664"/>
            <a:ext cx="8540750" cy="5976938"/>
          </a:xfrm>
          <a:ln/>
        </p:spPr>
        <p:txBody>
          <a:bodyPr/>
          <a:lstStyle/>
          <a:p>
            <a:pPr marL="609600" indent="-609600" eaLnBrk="1" hangingPunct="1">
              <a:lnSpc>
                <a:spcPct val="120000"/>
              </a:lnSpc>
              <a:spcBef>
                <a:spcPts val="600"/>
              </a:spcBef>
              <a:buFont typeface="Wingdings" pitchFamily="2" charset="2"/>
              <a:buNone/>
            </a:pPr>
            <a:r>
              <a:rPr lang="zh-CN" altLang="en-US" dirty="0">
                <a:ea typeface="华文细黑" pitchFamily="2" charset="-122"/>
              </a:rPr>
              <a:t>合金钢的牌号总结</a:t>
            </a:r>
          </a:p>
          <a:p>
            <a:pPr marL="990600" lvl="1" indent="-533400" eaLnBrk="1" hangingPunct="1">
              <a:lnSpc>
                <a:spcPct val="120000"/>
              </a:lnSpc>
              <a:spcBef>
                <a:spcPts val="600"/>
              </a:spcBef>
              <a:buFont typeface="Wingdings" pitchFamily="2" charset="2"/>
              <a:buAutoNum type="alphaLcPeriod"/>
            </a:pPr>
            <a:r>
              <a:rPr lang="zh-CN" altLang="en-US" dirty="0"/>
              <a:t>碳含量</a:t>
            </a:r>
          </a:p>
          <a:p>
            <a:pPr marL="1371600" lvl="2" indent="-457200" eaLnBrk="1" hangingPunct="1">
              <a:lnSpc>
                <a:spcPct val="120000"/>
              </a:lnSpc>
              <a:spcBef>
                <a:spcPts val="600"/>
              </a:spcBef>
              <a:buFont typeface="Wingdings" pitchFamily="2" charset="2"/>
              <a:buAutoNum type="alphaLcParenR"/>
            </a:pPr>
            <a:r>
              <a:rPr lang="zh-CN" altLang="en-US" sz="2800" dirty="0"/>
              <a:t>合金结构钢 </a:t>
            </a:r>
          </a:p>
          <a:p>
            <a:pPr marL="1371600" lvl="2" indent="-457200" eaLnBrk="1" hangingPunct="1">
              <a:lnSpc>
                <a:spcPct val="120000"/>
              </a:lnSpc>
              <a:spcBef>
                <a:spcPts val="600"/>
              </a:spcBef>
              <a:buFont typeface="Wingdings" pitchFamily="2" charset="2"/>
              <a:buChar char="Ø"/>
            </a:pPr>
            <a:r>
              <a:rPr lang="zh-CN" altLang="en-US" dirty="0"/>
              <a:t>碳含量用</a:t>
            </a:r>
            <a:r>
              <a:rPr lang="zh-CN" altLang="en-US" dirty="0">
                <a:solidFill>
                  <a:srgbClr val="C00000"/>
                </a:solidFill>
              </a:rPr>
              <a:t>万分数</a:t>
            </a:r>
            <a:r>
              <a:rPr lang="zh-CN" altLang="en-US" dirty="0"/>
              <a:t>的两位数字表示     </a:t>
            </a:r>
          </a:p>
          <a:p>
            <a:pPr marL="1752600" lvl="3" indent="-381000" eaLnBrk="1" hangingPunct="1">
              <a:lnSpc>
                <a:spcPct val="120000"/>
              </a:lnSpc>
              <a:spcBef>
                <a:spcPts val="600"/>
              </a:spcBef>
              <a:buFont typeface="Wingdings" pitchFamily="2" charset="2"/>
              <a:buChar char="ü"/>
            </a:pPr>
            <a:r>
              <a:rPr lang="zh-CN" altLang="en-US" dirty="0"/>
              <a:t>如</a:t>
            </a:r>
            <a:r>
              <a:rPr lang="en-US" dirty="0" err="1"/>
              <a:t>40Cr</a:t>
            </a:r>
            <a:r>
              <a:rPr lang="zh-CN" altLang="en-US" dirty="0"/>
              <a:t>，</a:t>
            </a:r>
            <a:r>
              <a:rPr lang="en-US" dirty="0"/>
              <a:t>C%</a:t>
            </a:r>
            <a:r>
              <a:rPr lang="zh-CN" altLang="en-US" dirty="0"/>
              <a:t>～</a:t>
            </a:r>
            <a:r>
              <a:rPr lang="en-US" dirty="0"/>
              <a:t>0.4%</a:t>
            </a:r>
            <a:endParaRPr lang="zh-CN" altLang="en-US" dirty="0"/>
          </a:p>
          <a:p>
            <a:pPr marL="1371600" lvl="2" indent="-457200" eaLnBrk="1" hangingPunct="1">
              <a:lnSpc>
                <a:spcPct val="120000"/>
              </a:lnSpc>
              <a:spcBef>
                <a:spcPts val="600"/>
              </a:spcBef>
              <a:buFont typeface="Wingdings" pitchFamily="2" charset="2"/>
              <a:buAutoNum type="alphaLcParenR" startAt="2"/>
            </a:pPr>
            <a:r>
              <a:rPr lang="zh-CN" altLang="en-US" sz="2800" dirty="0"/>
              <a:t>合金工具钢，特殊性能钢</a:t>
            </a:r>
          </a:p>
          <a:p>
            <a:pPr marL="1371600" lvl="2" indent="-457200" eaLnBrk="1" hangingPunct="1">
              <a:lnSpc>
                <a:spcPct val="120000"/>
              </a:lnSpc>
              <a:spcBef>
                <a:spcPts val="600"/>
              </a:spcBef>
              <a:buFont typeface="Wingdings" pitchFamily="2" charset="2"/>
              <a:buChar char="Ø"/>
            </a:pPr>
            <a:r>
              <a:rPr lang="zh-CN" altLang="en-US" dirty="0"/>
              <a:t>碳含量</a:t>
            </a:r>
            <a:r>
              <a:rPr lang="zh-CN" altLang="en-US" dirty="0">
                <a:solidFill>
                  <a:srgbClr val="C00000"/>
                </a:solidFill>
              </a:rPr>
              <a:t>大于</a:t>
            </a:r>
            <a:r>
              <a:rPr lang="en-US" dirty="0">
                <a:solidFill>
                  <a:srgbClr val="C00000"/>
                </a:solidFill>
              </a:rPr>
              <a:t>1.0%</a:t>
            </a:r>
            <a:r>
              <a:rPr lang="zh-CN" altLang="en-US" dirty="0"/>
              <a:t>时，</a:t>
            </a:r>
            <a:r>
              <a:rPr lang="zh-CN" altLang="en-US" dirty="0">
                <a:solidFill>
                  <a:srgbClr val="C00000"/>
                </a:solidFill>
              </a:rPr>
              <a:t>不标注</a:t>
            </a:r>
            <a:r>
              <a:rPr lang="zh-CN" altLang="en-US" dirty="0"/>
              <a:t>其含量</a:t>
            </a:r>
          </a:p>
          <a:p>
            <a:pPr marL="1752600" lvl="3" indent="-381000" eaLnBrk="1" hangingPunct="1">
              <a:lnSpc>
                <a:spcPct val="120000"/>
              </a:lnSpc>
              <a:spcBef>
                <a:spcPts val="600"/>
              </a:spcBef>
              <a:buFont typeface="Wingdings" pitchFamily="2" charset="2"/>
              <a:buChar char="ü"/>
            </a:pPr>
            <a:r>
              <a:rPr lang="en-US" dirty="0" err="1"/>
              <a:t>Cr12MoV</a:t>
            </a:r>
            <a:r>
              <a:rPr lang="zh-CN" altLang="en-US" dirty="0"/>
              <a:t>， </a:t>
            </a:r>
            <a:r>
              <a:rPr lang="en-US" dirty="0"/>
              <a:t>C</a:t>
            </a:r>
            <a:r>
              <a:rPr lang="zh-CN" altLang="en-US" dirty="0"/>
              <a:t>％﹥</a:t>
            </a:r>
            <a:r>
              <a:rPr lang="en-US" dirty="0"/>
              <a:t>1.0</a:t>
            </a:r>
            <a:r>
              <a:rPr lang="zh-CN" altLang="en-US" dirty="0"/>
              <a:t>％</a:t>
            </a:r>
          </a:p>
          <a:p>
            <a:pPr marL="1371600" lvl="2" indent="-457200" eaLnBrk="1" hangingPunct="1">
              <a:lnSpc>
                <a:spcPct val="120000"/>
              </a:lnSpc>
              <a:spcBef>
                <a:spcPts val="600"/>
              </a:spcBef>
              <a:buFont typeface="Wingdings" pitchFamily="2" charset="2"/>
              <a:buChar char="Ø"/>
            </a:pPr>
            <a:r>
              <a:rPr lang="zh-CN" altLang="en-US" dirty="0"/>
              <a:t>碳含量</a:t>
            </a:r>
            <a:r>
              <a:rPr lang="zh-CN" altLang="en-US" dirty="0">
                <a:solidFill>
                  <a:srgbClr val="C00000"/>
                </a:solidFill>
              </a:rPr>
              <a:t>小于</a:t>
            </a:r>
            <a:r>
              <a:rPr lang="en-US" dirty="0">
                <a:solidFill>
                  <a:srgbClr val="C00000"/>
                </a:solidFill>
              </a:rPr>
              <a:t>1.0%</a:t>
            </a:r>
            <a:r>
              <a:rPr lang="zh-CN" altLang="en-US" dirty="0"/>
              <a:t>时，用</a:t>
            </a:r>
            <a:r>
              <a:rPr lang="zh-CN" altLang="en-US" dirty="0">
                <a:solidFill>
                  <a:srgbClr val="C00000"/>
                </a:solidFill>
              </a:rPr>
              <a:t>千分数</a:t>
            </a:r>
            <a:r>
              <a:rPr lang="zh-CN" altLang="en-US" dirty="0"/>
              <a:t>表示：</a:t>
            </a:r>
          </a:p>
          <a:p>
            <a:pPr marL="1752600" lvl="3" indent="-381000" eaLnBrk="1" hangingPunct="1">
              <a:lnSpc>
                <a:spcPct val="120000"/>
              </a:lnSpc>
              <a:spcBef>
                <a:spcPts val="600"/>
              </a:spcBef>
              <a:buFont typeface="Wingdings" pitchFamily="2" charset="2"/>
              <a:buChar char="ü"/>
            </a:pPr>
            <a:r>
              <a:rPr lang="zh-CN" altLang="en-US" dirty="0"/>
              <a:t>如</a:t>
            </a:r>
            <a:r>
              <a:rPr lang="en-US" dirty="0" err="1"/>
              <a:t>5CrMnMo</a:t>
            </a:r>
            <a:r>
              <a:rPr lang="zh-CN" altLang="en-US" dirty="0"/>
              <a:t>，</a:t>
            </a:r>
            <a:r>
              <a:rPr lang="en-US" dirty="0"/>
              <a:t>C</a:t>
            </a:r>
            <a:r>
              <a:rPr lang="zh-CN" altLang="en-US" dirty="0"/>
              <a:t>％～</a:t>
            </a:r>
            <a:r>
              <a:rPr lang="en-US" dirty="0"/>
              <a:t>0.5</a:t>
            </a:r>
            <a:r>
              <a:rPr lang="en-US" dirty="0" smtClean="0"/>
              <a:t>%</a:t>
            </a:r>
            <a:endParaRPr lang="zh-CN" alt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4"/>
          <p:cNvSpPr>
            <a:spLocks noGrp="1" noRot="1" noChangeArrowheads="1"/>
          </p:cNvSpPr>
          <p:nvPr>
            <p:ph type="body" idx="4294967295"/>
          </p:nvPr>
        </p:nvSpPr>
        <p:spPr>
          <a:xfrm>
            <a:off x="301625" y="404664"/>
            <a:ext cx="8540750" cy="5760640"/>
          </a:xfrm>
          <a:ln/>
        </p:spPr>
        <p:txBody>
          <a:bodyPr/>
          <a:lstStyle/>
          <a:p>
            <a:pPr marL="609600" indent="-609600" eaLnBrk="1" hangingPunct="1">
              <a:lnSpc>
                <a:spcPct val="120000"/>
              </a:lnSpc>
              <a:spcBef>
                <a:spcPts val="600"/>
              </a:spcBef>
              <a:buFont typeface="Wingdings" pitchFamily="2" charset="2"/>
              <a:buNone/>
            </a:pPr>
            <a:r>
              <a:rPr lang="zh-CN" altLang="en-US" dirty="0">
                <a:ea typeface="华文细黑" pitchFamily="2" charset="-122"/>
              </a:rPr>
              <a:t>合金钢的牌号总结</a:t>
            </a:r>
          </a:p>
          <a:p>
            <a:pPr marL="990600" lvl="1" indent="-533400" eaLnBrk="1" hangingPunct="1">
              <a:lnSpc>
                <a:spcPct val="120000"/>
              </a:lnSpc>
              <a:spcBef>
                <a:spcPts val="600"/>
              </a:spcBef>
              <a:buFont typeface="Wingdings" pitchFamily="2" charset="2"/>
              <a:buAutoNum type="alphaLcPeriod" startAt="2"/>
            </a:pPr>
            <a:r>
              <a:rPr lang="zh-CN" altLang="en-US" dirty="0" smtClean="0"/>
              <a:t>合金</a:t>
            </a:r>
            <a:r>
              <a:rPr lang="zh-CN" altLang="en-US" dirty="0"/>
              <a:t>含量</a:t>
            </a:r>
          </a:p>
          <a:p>
            <a:pPr marL="1371600" lvl="2" indent="-457200" eaLnBrk="1" hangingPunct="1">
              <a:lnSpc>
                <a:spcPct val="120000"/>
              </a:lnSpc>
              <a:spcBef>
                <a:spcPts val="600"/>
              </a:spcBef>
              <a:buFont typeface="Wingdings" pitchFamily="2" charset="2"/>
              <a:buAutoNum type="alphaLcParenR"/>
            </a:pPr>
            <a:r>
              <a:rPr lang="zh-CN" altLang="en-US" sz="2800" dirty="0"/>
              <a:t>用</a:t>
            </a:r>
            <a:r>
              <a:rPr lang="zh-CN" altLang="en-US" sz="2800" dirty="0">
                <a:solidFill>
                  <a:srgbClr val="C00000"/>
                </a:solidFill>
              </a:rPr>
              <a:t>百分数</a:t>
            </a:r>
            <a:r>
              <a:rPr lang="zh-CN" altLang="en-US" sz="2800" dirty="0"/>
              <a:t>表示：</a:t>
            </a:r>
          </a:p>
          <a:p>
            <a:pPr marL="1752600" lvl="3" indent="-381000" eaLnBrk="1" hangingPunct="1">
              <a:lnSpc>
                <a:spcPct val="120000"/>
              </a:lnSpc>
              <a:spcBef>
                <a:spcPts val="600"/>
              </a:spcBef>
              <a:buFont typeface="Wingdings" pitchFamily="2" charset="2"/>
              <a:buChar char="ü"/>
            </a:pPr>
            <a:r>
              <a:rPr lang="zh-CN" altLang="en-US" dirty="0"/>
              <a:t>如</a:t>
            </a:r>
            <a:r>
              <a:rPr lang="en-US" dirty="0" err="1"/>
              <a:t>20Cr3MoWVA</a:t>
            </a:r>
            <a:r>
              <a:rPr lang="en-US" dirty="0"/>
              <a:t>, </a:t>
            </a:r>
            <a:r>
              <a:rPr lang="zh-CN" altLang="en-US" dirty="0"/>
              <a:t>其中</a:t>
            </a:r>
            <a:r>
              <a:rPr lang="en-US" dirty="0"/>
              <a:t>Cr%</a:t>
            </a:r>
            <a:r>
              <a:rPr lang="zh-CN" altLang="en-US" dirty="0"/>
              <a:t>～</a:t>
            </a:r>
            <a:r>
              <a:rPr lang="en-US" dirty="0"/>
              <a:t>3%, </a:t>
            </a:r>
            <a:endParaRPr lang="zh-CN" altLang="en-US" dirty="0"/>
          </a:p>
          <a:p>
            <a:pPr marL="1371600" lvl="2" indent="-457200" eaLnBrk="1" hangingPunct="1">
              <a:lnSpc>
                <a:spcPct val="120000"/>
              </a:lnSpc>
              <a:spcBef>
                <a:spcPts val="600"/>
              </a:spcBef>
              <a:buFont typeface="Wingdings" pitchFamily="2" charset="2"/>
              <a:buAutoNum type="alphaLcParenR" startAt="2"/>
            </a:pPr>
            <a:r>
              <a:rPr lang="zh-CN" altLang="en-US" dirty="0"/>
              <a:t>合金含量</a:t>
            </a:r>
            <a:r>
              <a:rPr lang="zh-CN" altLang="en-US" dirty="0">
                <a:solidFill>
                  <a:srgbClr val="C00000"/>
                </a:solidFill>
              </a:rPr>
              <a:t>小于</a:t>
            </a:r>
            <a:r>
              <a:rPr lang="en-US" dirty="0">
                <a:solidFill>
                  <a:srgbClr val="C00000"/>
                </a:solidFill>
              </a:rPr>
              <a:t>1.5%</a:t>
            </a:r>
            <a:r>
              <a:rPr lang="zh-CN" altLang="en-US" dirty="0">
                <a:solidFill>
                  <a:srgbClr val="C00000"/>
                </a:solidFill>
              </a:rPr>
              <a:t>不标</a:t>
            </a:r>
            <a:r>
              <a:rPr lang="zh-CN" altLang="en-US" dirty="0"/>
              <a:t>：</a:t>
            </a:r>
          </a:p>
          <a:p>
            <a:pPr marL="1752600" lvl="3" indent="-381000" eaLnBrk="1" hangingPunct="1">
              <a:lnSpc>
                <a:spcPct val="120000"/>
              </a:lnSpc>
              <a:spcBef>
                <a:spcPts val="600"/>
              </a:spcBef>
              <a:buFont typeface="Wingdings" pitchFamily="2" charset="2"/>
              <a:buChar char="ü"/>
            </a:pPr>
            <a:r>
              <a:rPr lang="zh-CN" altLang="en-US" dirty="0"/>
              <a:t>如</a:t>
            </a:r>
            <a:r>
              <a:rPr lang="en-US" dirty="0" err="1"/>
              <a:t>5CrMnMo</a:t>
            </a:r>
            <a:r>
              <a:rPr lang="en-US" dirty="0"/>
              <a:t>, </a:t>
            </a:r>
            <a:r>
              <a:rPr lang="zh-CN" altLang="en-US" dirty="0"/>
              <a:t>其中</a:t>
            </a:r>
            <a:r>
              <a:rPr lang="en-US" dirty="0" err="1"/>
              <a:t>Cr,Mn,Mo</a:t>
            </a:r>
            <a:r>
              <a:rPr lang="en-US" dirty="0"/>
              <a:t>&lt;1.5%</a:t>
            </a:r>
            <a:r>
              <a:rPr lang="zh-CN" altLang="en-US" dirty="0"/>
              <a:t>；</a:t>
            </a:r>
          </a:p>
          <a:p>
            <a:pPr marL="990600" lvl="1" indent="-533400" eaLnBrk="1" hangingPunct="1">
              <a:lnSpc>
                <a:spcPct val="120000"/>
              </a:lnSpc>
              <a:spcBef>
                <a:spcPts val="600"/>
              </a:spcBef>
              <a:buFont typeface="Wingdings" pitchFamily="2" charset="2"/>
              <a:buAutoNum type="alphaLcPeriod" startAt="3"/>
            </a:pPr>
            <a:r>
              <a:rPr lang="zh-CN" altLang="en-US" dirty="0"/>
              <a:t>质量等级符号：</a:t>
            </a:r>
          </a:p>
          <a:p>
            <a:pPr marL="1752600" lvl="3" indent="-381000" eaLnBrk="1" hangingPunct="1">
              <a:lnSpc>
                <a:spcPct val="120000"/>
              </a:lnSpc>
              <a:spcBef>
                <a:spcPts val="600"/>
              </a:spcBef>
              <a:buFont typeface="Wingdings" pitchFamily="2" charset="2"/>
              <a:buChar char="ü"/>
            </a:pPr>
            <a:r>
              <a:rPr lang="en-US" dirty="0"/>
              <a:t>A——</a:t>
            </a:r>
            <a:r>
              <a:rPr lang="zh-CN" altLang="en-US" dirty="0"/>
              <a:t>表示高级</a:t>
            </a:r>
            <a:r>
              <a:rPr lang="zh-CN" altLang="en-US" dirty="0" smtClean="0"/>
              <a:t>优质</a:t>
            </a:r>
            <a:endParaRPr lang="zh-CN" alt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p:cNvPicPr>
            <a:picLocks noChangeAspect="1" noChangeArrowheads="1"/>
          </p:cNvPicPr>
          <p:nvPr/>
        </p:nvPicPr>
        <p:blipFill>
          <a:blip r:embed="rId3" cstate="print"/>
          <a:srcRect l="12500" t="9595" r="13971" b="9395"/>
          <a:stretch>
            <a:fillRect/>
          </a:stretch>
        </p:blipFill>
        <p:spPr bwMode="auto">
          <a:xfrm>
            <a:off x="323528" y="1708745"/>
            <a:ext cx="5219700" cy="4600575"/>
          </a:xfrm>
          <a:prstGeom prst="rect">
            <a:avLst/>
          </a:prstGeom>
          <a:noFill/>
          <a:ln w="9525" cmpd="sng">
            <a:noFill/>
            <a:miter lim="800000"/>
            <a:headEnd/>
            <a:tailEnd/>
          </a:ln>
        </p:spPr>
      </p:pic>
      <p:sp>
        <p:nvSpPr>
          <p:cNvPr id="8" name="矩形 7"/>
          <p:cNvSpPr/>
          <p:nvPr/>
        </p:nvSpPr>
        <p:spPr>
          <a:xfrm>
            <a:off x="5436097" y="1949931"/>
            <a:ext cx="2952328" cy="830997"/>
          </a:xfrm>
          <a:prstGeom prst="rect">
            <a:avLst/>
          </a:prstGeom>
          <a:solidFill>
            <a:schemeClr val="bg1">
              <a:lumMod val="85000"/>
            </a:schemeClr>
          </a:solidFill>
          <a:ln>
            <a:noFill/>
          </a:ln>
        </p:spPr>
        <p:txBody>
          <a:bodyPr wrap="square">
            <a:spAutoFit/>
          </a:bodyPr>
          <a:lstStyle/>
          <a:p>
            <a:r>
              <a:rPr lang="zh-CN" altLang="en-US" sz="2400" dirty="0" smtClean="0">
                <a:latin typeface="黑体" pitchFamily="2" charset="-122"/>
                <a:ea typeface="黑体" pitchFamily="2" charset="-122"/>
              </a:rPr>
              <a:t>不锈钢、耐热钢、耐磨钢</a:t>
            </a:r>
            <a:r>
              <a:rPr lang="zh-CN" altLang="en-US" sz="2400" dirty="0" smtClean="0">
                <a:latin typeface="黑体" pitchFamily="2" charset="-122"/>
                <a:ea typeface="黑体" pitchFamily="2" charset="-122"/>
              </a:rPr>
              <a:t>、磁钢</a:t>
            </a:r>
            <a:r>
              <a:rPr lang="zh-CN" altLang="en-US" sz="2400" dirty="0" smtClean="0">
                <a:latin typeface="黑体" pitchFamily="2" charset="-122"/>
                <a:ea typeface="黑体" pitchFamily="2" charset="-122"/>
              </a:rPr>
              <a:t>等</a:t>
            </a:r>
            <a:endParaRPr lang="zh-CN" altLang="en-US" sz="2400" dirty="0">
              <a:latin typeface="黑体" pitchFamily="2" charset="-122"/>
              <a:ea typeface="黑体" pitchFamily="2" charset="-122"/>
            </a:endParaRPr>
          </a:p>
        </p:txBody>
      </p:sp>
      <p:sp>
        <p:nvSpPr>
          <p:cNvPr id="10" name="矩形 9"/>
          <p:cNvSpPr/>
          <p:nvPr/>
        </p:nvSpPr>
        <p:spPr>
          <a:xfrm>
            <a:off x="4789574" y="1223561"/>
            <a:ext cx="3570208" cy="461665"/>
          </a:xfrm>
          <a:prstGeom prst="rect">
            <a:avLst/>
          </a:prstGeom>
          <a:solidFill>
            <a:schemeClr val="bg1">
              <a:lumMod val="85000"/>
            </a:schemeClr>
          </a:solidFill>
          <a:ln>
            <a:noFill/>
          </a:ln>
        </p:spPr>
        <p:txBody>
          <a:bodyPr wrap="none">
            <a:spAutoFit/>
          </a:bodyPr>
          <a:lstStyle/>
          <a:p>
            <a:r>
              <a:rPr lang="zh-CN" altLang="en-US" sz="2400" dirty="0" smtClean="0">
                <a:latin typeface="黑体" pitchFamily="2" charset="-122"/>
                <a:ea typeface="黑体" pitchFamily="2" charset="-122"/>
              </a:rPr>
              <a:t>刃具钢、模具钢、量具钢</a:t>
            </a:r>
            <a:endParaRPr lang="zh-CN" altLang="en-US" sz="2400" dirty="0">
              <a:latin typeface="黑体" pitchFamily="2" charset="-122"/>
              <a:ea typeface="黑体" pitchFamily="2" charset="-122"/>
            </a:endParaRPr>
          </a:p>
        </p:txBody>
      </p:sp>
      <p:cxnSp>
        <p:nvCxnSpPr>
          <p:cNvPr id="13" name="直接箭头连接符 12"/>
          <p:cNvCxnSpPr>
            <a:endCxn id="8" idx="1"/>
          </p:cNvCxnSpPr>
          <p:nvPr/>
        </p:nvCxnSpPr>
        <p:spPr bwMode="auto">
          <a:xfrm>
            <a:off x="4788024" y="1844824"/>
            <a:ext cx="648073" cy="520606"/>
          </a:xfrm>
          <a:prstGeom prst="straightConnector1">
            <a:avLst/>
          </a:prstGeom>
          <a:solidFill>
            <a:schemeClr val="accent1"/>
          </a:solidFill>
          <a:ln w="19050" cap="flat" cmpd="sng" algn="ctr">
            <a:solidFill>
              <a:srgbClr val="C00000"/>
            </a:solidFill>
            <a:prstDash val="solid"/>
            <a:round/>
            <a:headEnd type="none" w="med" len="med"/>
            <a:tailEnd type="arrow"/>
          </a:ln>
          <a:effectLst/>
        </p:spPr>
      </p:cxnSp>
      <p:cxnSp>
        <p:nvCxnSpPr>
          <p:cNvPr id="22" name="直接箭头连接符 21"/>
          <p:cNvCxnSpPr>
            <a:endCxn id="10" idx="1"/>
          </p:cNvCxnSpPr>
          <p:nvPr/>
        </p:nvCxnSpPr>
        <p:spPr bwMode="auto">
          <a:xfrm flipV="1">
            <a:off x="3420947" y="1454394"/>
            <a:ext cx="1368627" cy="356814"/>
          </a:xfrm>
          <a:prstGeom prst="straightConnector1">
            <a:avLst/>
          </a:prstGeom>
          <a:solidFill>
            <a:schemeClr val="accent1"/>
          </a:solidFill>
          <a:ln w="19050" cap="flat" cmpd="sng" algn="ctr">
            <a:solidFill>
              <a:srgbClr val="C00000"/>
            </a:solidFill>
            <a:prstDash val="solid"/>
            <a:round/>
            <a:headEnd type="none" w="med" len="med"/>
            <a:tailEnd type="arrow"/>
          </a:ln>
          <a:effectLst/>
        </p:spPr>
      </p:cxnSp>
      <p:sp>
        <p:nvSpPr>
          <p:cNvPr id="24" name="矩形 23"/>
          <p:cNvSpPr/>
          <p:nvPr/>
        </p:nvSpPr>
        <p:spPr>
          <a:xfrm>
            <a:off x="323528" y="1095127"/>
            <a:ext cx="3744416" cy="461665"/>
          </a:xfrm>
          <a:prstGeom prst="rect">
            <a:avLst/>
          </a:prstGeom>
          <a:solidFill>
            <a:schemeClr val="bg1">
              <a:lumMod val="85000"/>
            </a:schemeClr>
          </a:solidFill>
        </p:spPr>
        <p:txBody>
          <a:bodyPr wrap="square">
            <a:spAutoFit/>
          </a:bodyPr>
          <a:lstStyle/>
          <a:p>
            <a:r>
              <a:rPr lang="zh-CN" altLang="en-US" sz="2400" dirty="0" smtClean="0">
                <a:latin typeface="黑体" pitchFamily="2" charset="-122"/>
                <a:ea typeface="黑体" pitchFamily="2" charset="-122"/>
              </a:rPr>
              <a:t>工程结构用钢、零件用钢</a:t>
            </a:r>
            <a:endParaRPr lang="zh-CN" altLang="en-US" sz="2400" dirty="0">
              <a:latin typeface="黑体" pitchFamily="2" charset="-122"/>
              <a:ea typeface="黑体" pitchFamily="2" charset="-122"/>
            </a:endParaRPr>
          </a:p>
        </p:txBody>
      </p:sp>
      <p:cxnSp>
        <p:nvCxnSpPr>
          <p:cNvPr id="25" name="直接箭头连接符 24"/>
          <p:cNvCxnSpPr>
            <a:endCxn id="24" idx="2"/>
          </p:cNvCxnSpPr>
          <p:nvPr/>
        </p:nvCxnSpPr>
        <p:spPr bwMode="auto">
          <a:xfrm flipV="1">
            <a:off x="1475656" y="1556792"/>
            <a:ext cx="720080" cy="288032"/>
          </a:xfrm>
          <a:prstGeom prst="straightConnector1">
            <a:avLst/>
          </a:prstGeom>
          <a:solidFill>
            <a:schemeClr val="accent1"/>
          </a:solidFill>
          <a:ln w="19050" cap="flat" cmpd="sng" algn="ctr">
            <a:solidFill>
              <a:srgbClr val="C00000"/>
            </a:solidFill>
            <a:prstDash val="solid"/>
            <a:round/>
            <a:headEnd type="none" w="med" len="med"/>
            <a:tailEnd type="arrow"/>
          </a:ln>
          <a:effectLst/>
        </p:spPr>
      </p:cxnSp>
      <p:sp>
        <p:nvSpPr>
          <p:cNvPr id="27" name="矩形 26"/>
          <p:cNvSpPr/>
          <p:nvPr/>
        </p:nvSpPr>
        <p:spPr>
          <a:xfrm>
            <a:off x="1547665" y="476672"/>
            <a:ext cx="5256584" cy="461665"/>
          </a:xfrm>
          <a:prstGeom prst="rect">
            <a:avLst/>
          </a:prstGeom>
          <a:solidFill>
            <a:schemeClr val="bg1">
              <a:lumMod val="85000"/>
            </a:schemeClr>
          </a:solidFill>
          <a:ln>
            <a:noFill/>
          </a:ln>
        </p:spPr>
        <p:txBody>
          <a:bodyPr wrap="square">
            <a:spAutoFit/>
          </a:bodyPr>
          <a:lstStyle/>
          <a:p>
            <a:r>
              <a:rPr lang="zh-CN" altLang="en-US" sz="2400" dirty="0" smtClean="0">
                <a:latin typeface="黑体" pitchFamily="2" charset="-122"/>
                <a:ea typeface="黑体" pitchFamily="2" charset="-122"/>
              </a:rPr>
              <a:t>渗碳钢、调质钢、弹簧钢、轴承钢等</a:t>
            </a:r>
            <a:endParaRPr lang="zh-CN" altLang="en-US" sz="2400" dirty="0">
              <a:latin typeface="黑体" pitchFamily="2" charset="-122"/>
              <a:ea typeface="黑体" pitchFamily="2" charset="-122"/>
            </a:endParaRPr>
          </a:p>
        </p:txBody>
      </p:sp>
      <p:sp>
        <p:nvSpPr>
          <p:cNvPr id="29" name="圆角矩形 28"/>
          <p:cNvSpPr/>
          <p:nvPr/>
        </p:nvSpPr>
        <p:spPr bwMode="auto">
          <a:xfrm>
            <a:off x="2497720" y="1156216"/>
            <a:ext cx="1368152" cy="360040"/>
          </a:xfrm>
          <a:prstGeom prst="roundRect">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pitchFamily="34" charset="0"/>
              <a:ea typeface="宋体" pitchFamily="2" charset="-122"/>
            </a:endParaRPr>
          </a:p>
        </p:txBody>
      </p:sp>
      <p:cxnSp>
        <p:nvCxnSpPr>
          <p:cNvPr id="30" name="直接箭头连接符 29"/>
          <p:cNvCxnSpPr>
            <a:stCxn id="29" idx="0"/>
            <a:endCxn id="27" idx="2"/>
          </p:cNvCxnSpPr>
          <p:nvPr/>
        </p:nvCxnSpPr>
        <p:spPr bwMode="auto">
          <a:xfrm flipV="1">
            <a:off x="3181796" y="938337"/>
            <a:ext cx="994161" cy="217879"/>
          </a:xfrm>
          <a:prstGeom prst="straightConnector1">
            <a:avLst/>
          </a:prstGeom>
          <a:solidFill>
            <a:schemeClr val="accent1"/>
          </a:solidFill>
          <a:ln w="19050" cap="flat" cmpd="sng" algn="ctr">
            <a:solidFill>
              <a:srgbClr val="C00000"/>
            </a:solidFill>
            <a:prstDash val="solid"/>
            <a:round/>
            <a:headEnd type="none" w="med" len="med"/>
            <a:tailEnd type="arrow"/>
          </a:ln>
          <a:effectLst/>
        </p:spPr>
      </p:cxnSp>
      <p:sp>
        <p:nvSpPr>
          <p:cNvPr id="18" name="椭圆 17"/>
          <p:cNvSpPr/>
          <p:nvPr/>
        </p:nvSpPr>
        <p:spPr bwMode="auto">
          <a:xfrm>
            <a:off x="2224875" y="2714482"/>
            <a:ext cx="1501807" cy="381938"/>
          </a:xfrm>
          <a:prstGeom prst="ellipse">
            <a:avLst/>
          </a:prstGeom>
          <a:noFill/>
          <a:ln w="2857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pitchFamily="34"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ox(i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par>
                                <p:cTn id="13" presetID="3" presetClass="entr" presetSubtype="1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linds(horizontal)">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blinds(horizontal)">
                                      <p:cBhvr>
                                        <p:cTn id="20" dur="500"/>
                                        <p:tgtEl>
                                          <p:spTgt spid="22"/>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blinds(horizontal)">
                                      <p:cBhvr>
                                        <p:cTn id="28" dur="500"/>
                                        <p:tgtEl>
                                          <p:spTgt spid="24"/>
                                        </p:tgtEl>
                                      </p:cBhvr>
                                    </p:animEffect>
                                  </p:childTnLst>
                                </p:cTn>
                              </p:par>
                              <p:par>
                                <p:cTn id="29" presetID="3" presetClass="entr" presetSubtype="1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blinds(horizontal)">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blinds(horizontal)">
                                      <p:cBhvr>
                                        <p:cTn id="36" dur="500"/>
                                        <p:tgtEl>
                                          <p:spTgt spid="27"/>
                                        </p:tgtEl>
                                      </p:cBhvr>
                                    </p:animEffect>
                                  </p:childTnLst>
                                </p:cTn>
                              </p:par>
                              <p:par>
                                <p:cTn id="37" presetID="3" presetClass="entr" presetSubtype="1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blinds(horizontal)">
                                      <p:cBhvr>
                                        <p:cTn id="39" dur="500"/>
                                        <p:tgtEl>
                                          <p:spTgt spid="30"/>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blinds(horizontal)">
                                      <p:cBhvr>
                                        <p:cTn id="4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24" grpId="0" animBg="1"/>
      <p:bldP spid="27" grpId="0" animBg="1"/>
      <p:bldP spid="29" grpId="0" animBg="1"/>
      <p:bldP spid="1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rrowheads="1"/>
          </p:cNvSpPr>
          <p:nvPr>
            <p:ph type="title" idx="4294967295"/>
          </p:nvPr>
        </p:nvSpPr>
        <p:spPr>
          <a:xfrm>
            <a:off x="301625" y="381000"/>
            <a:ext cx="8540750" cy="1143000"/>
          </a:xfrm>
          <a:prstGeom prst="rect">
            <a:avLst/>
          </a:prstGeom>
          <a:ln/>
        </p:spPr>
        <p:txBody>
          <a:bodyPr/>
          <a:lstStyle/>
          <a:p>
            <a:pPr algn="l"/>
            <a:r>
              <a:rPr lang="zh-CN" sz="3600" b="1" dirty="0">
                <a:solidFill>
                  <a:srgbClr val="0000CC"/>
                </a:solidFill>
                <a:latin typeface="黑体" pitchFamily="2" charset="-122"/>
                <a:ea typeface="黑体" pitchFamily="2" charset="-122"/>
              </a:rPr>
              <a:t>思考题：</a:t>
            </a:r>
            <a:endParaRPr lang="zh-CN" sz="3600" dirty="0">
              <a:solidFill>
                <a:srgbClr val="0000CC"/>
              </a:solidFill>
              <a:latin typeface="黑体" pitchFamily="2" charset="-122"/>
              <a:ea typeface="黑体" pitchFamily="2" charset="-122"/>
            </a:endParaRPr>
          </a:p>
        </p:txBody>
      </p:sp>
      <p:sp>
        <p:nvSpPr>
          <p:cNvPr id="33795" name="Rectangle 3"/>
          <p:cNvSpPr>
            <a:spLocks noGrp="1" noRot="1" noChangeArrowheads="1"/>
          </p:cNvSpPr>
          <p:nvPr>
            <p:ph type="body" idx="4294967295"/>
          </p:nvPr>
        </p:nvSpPr>
        <p:spPr bwMode="auto">
          <a:xfrm>
            <a:off x="301625" y="1196752"/>
            <a:ext cx="8540750" cy="4826223"/>
          </a:xfrm>
          <a:prstGeom prst="rect">
            <a:avLst/>
          </a:prstGeom>
          <a:noFill/>
          <a:ln/>
        </p:spPr>
        <p:txBody>
          <a:bodyPr/>
          <a:lstStyle/>
          <a:p>
            <a:pPr marL="514350" indent="-514350">
              <a:buFont typeface="+mj-lt"/>
              <a:buAutoNum type="arabicPeriod"/>
            </a:pPr>
            <a:r>
              <a:rPr lang="zh-CN" altLang="zh-CN" sz="2800" b="1" dirty="0">
                <a:latin typeface="楷体_GB2312" pitchFamily="49" charset="-122"/>
                <a:ea typeface="楷体_GB2312" pitchFamily="49" charset="-122"/>
              </a:rPr>
              <a:t>Si</a:t>
            </a:r>
            <a:r>
              <a:rPr lang="zh-CN" sz="2800" b="1" dirty="0">
                <a:latin typeface="楷体_GB2312" pitchFamily="49" charset="-122"/>
                <a:ea typeface="楷体_GB2312" pitchFamily="49" charset="-122"/>
              </a:rPr>
              <a:t>、</a:t>
            </a:r>
            <a:r>
              <a:rPr lang="zh-CN" altLang="zh-CN" sz="2800" b="1" dirty="0">
                <a:latin typeface="楷体_GB2312" pitchFamily="49" charset="-122"/>
                <a:ea typeface="楷体_GB2312" pitchFamily="49" charset="-122"/>
              </a:rPr>
              <a:t>Mn</a:t>
            </a:r>
            <a:r>
              <a:rPr lang="zh-CN" sz="2800" b="1" dirty="0">
                <a:latin typeface="楷体_GB2312" pitchFamily="49" charset="-122"/>
                <a:ea typeface="楷体_GB2312" pitchFamily="49" charset="-122"/>
              </a:rPr>
              <a:t>、</a:t>
            </a:r>
            <a:r>
              <a:rPr lang="zh-CN" altLang="zh-CN" sz="2800" b="1" dirty="0">
                <a:latin typeface="楷体_GB2312" pitchFamily="49" charset="-122"/>
                <a:ea typeface="楷体_GB2312" pitchFamily="49" charset="-122"/>
              </a:rPr>
              <a:t>Cr</a:t>
            </a:r>
            <a:r>
              <a:rPr lang="zh-CN" sz="2800" b="1" dirty="0">
                <a:latin typeface="楷体_GB2312" pitchFamily="49" charset="-122"/>
                <a:ea typeface="楷体_GB2312" pitchFamily="49" charset="-122"/>
              </a:rPr>
              <a:t>、</a:t>
            </a:r>
            <a:r>
              <a:rPr lang="zh-CN" altLang="zh-CN" sz="2800" b="1" dirty="0">
                <a:latin typeface="楷体_GB2312" pitchFamily="49" charset="-122"/>
                <a:ea typeface="楷体_GB2312" pitchFamily="49" charset="-122"/>
              </a:rPr>
              <a:t>Ni</a:t>
            </a:r>
            <a:r>
              <a:rPr lang="zh-CN" sz="2800" b="1" dirty="0">
                <a:latin typeface="楷体_GB2312" pitchFamily="49" charset="-122"/>
                <a:ea typeface="楷体_GB2312" pitchFamily="49" charset="-122"/>
              </a:rPr>
              <a:t>、</a:t>
            </a:r>
            <a:r>
              <a:rPr lang="zh-CN" altLang="zh-CN" sz="2800" b="1" dirty="0">
                <a:latin typeface="楷体_GB2312" pitchFamily="49" charset="-122"/>
                <a:ea typeface="楷体_GB2312" pitchFamily="49" charset="-122"/>
              </a:rPr>
              <a:t>B</a:t>
            </a:r>
            <a:r>
              <a:rPr lang="zh-CN" sz="2800" b="1" dirty="0">
                <a:latin typeface="楷体_GB2312" pitchFamily="49" charset="-122"/>
                <a:ea typeface="楷体_GB2312" pitchFamily="49" charset="-122"/>
              </a:rPr>
              <a:t>等主加元素对提高钢的性能起哪些作用？</a:t>
            </a:r>
          </a:p>
          <a:p>
            <a:pPr marL="514350" indent="-514350">
              <a:buFont typeface="+mj-lt"/>
              <a:buAutoNum type="arabicPeriod"/>
            </a:pPr>
            <a:r>
              <a:rPr lang="zh-CN" altLang="zh-CN" sz="2800" b="1" dirty="0">
                <a:latin typeface="楷体_GB2312" pitchFamily="49" charset="-122"/>
                <a:ea typeface="楷体_GB2312" pitchFamily="49" charset="-122"/>
              </a:rPr>
              <a:t>W</a:t>
            </a:r>
            <a:r>
              <a:rPr lang="zh-CN" sz="2800" b="1" dirty="0">
                <a:latin typeface="楷体_GB2312" pitchFamily="49" charset="-122"/>
                <a:ea typeface="楷体_GB2312" pitchFamily="49" charset="-122"/>
              </a:rPr>
              <a:t>、</a:t>
            </a:r>
            <a:r>
              <a:rPr lang="zh-CN" altLang="zh-CN" sz="2800" b="1" dirty="0">
                <a:latin typeface="楷体_GB2312" pitchFamily="49" charset="-122"/>
                <a:ea typeface="楷体_GB2312" pitchFamily="49" charset="-122"/>
              </a:rPr>
              <a:t>Mo</a:t>
            </a:r>
            <a:r>
              <a:rPr lang="zh-CN" sz="2800" b="1" dirty="0">
                <a:latin typeface="楷体_GB2312" pitchFamily="49" charset="-122"/>
                <a:ea typeface="楷体_GB2312" pitchFamily="49" charset="-122"/>
              </a:rPr>
              <a:t>、</a:t>
            </a:r>
            <a:r>
              <a:rPr lang="zh-CN" altLang="zh-CN" sz="2800" b="1" dirty="0">
                <a:latin typeface="楷体_GB2312" pitchFamily="49" charset="-122"/>
                <a:ea typeface="楷体_GB2312" pitchFamily="49" charset="-122"/>
              </a:rPr>
              <a:t>V</a:t>
            </a:r>
            <a:r>
              <a:rPr lang="zh-CN" sz="2800" b="1" dirty="0">
                <a:latin typeface="楷体_GB2312" pitchFamily="49" charset="-122"/>
                <a:ea typeface="楷体_GB2312" pitchFamily="49" charset="-122"/>
              </a:rPr>
              <a:t>、</a:t>
            </a:r>
            <a:r>
              <a:rPr lang="zh-CN" altLang="zh-CN" sz="2800" b="1" dirty="0">
                <a:latin typeface="楷体_GB2312" pitchFamily="49" charset="-122"/>
                <a:ea typeface="楷体_GB2312" pitchFamily="49" charset="-122"/>
              </a:rPr>
              <a:t>Ti</a:t>
            </a:r>
            <a:r>
              <a:rPr lang="zh-CN" sz="2800" b="1" dirty="0">
                <a:latin typeface="楷体_GB2312" pitchFamily="49" charset="-122"/>
                <a:ea typeface="楷体_GB2312" pitchFamily="49" charset="-122"/>
              </a:rPr>
              <a:t>、</a:t>
            </a:r>
            <a:r>
              <a:rPr lang="zh-CN" altLang="zh-CN" sz="2800" b="1" dirty="0">
                <a:latin typeface="楷体_GB2312" pitchFamily="49" charset="-122"/>
                <a:ea typeface="楷体_GB2312" pitchFamily="49" charset="-122"/>
              </a:rPr>
              <a:t>Nb</a:t>
            </a:r>
            <a:r>
              <a:rPr lang="zh-CN" sz="2800" b="1" dirty="0">
                <a:latin typeface="楷体_GB2312" pitchFamily="49" charset="-122"/>
                <a:ea typeface="楷体_GB2312" pitchFamily="49" charset="-122"/>
              </a:rPr>
              <a:t>等辅加元素元素对提高钢的性能起哪些作用？</a:t>
            </a:r>
            <a:endParaRPr lang="zh-CN" sz="2800" dirty="0">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79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bldLvl="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31"/>
          <p:cNvSpPr>
            <a:spLocks noGrp="1" noRot="1" noChangeArrowheads="1"/>
          </p:cNvSpPr>
          <p:nvPr>
            <p:ph type="title" idx="4294967295"/>
          </p:nvPr>
        </p:nvSpPr>
        <p:spPr>
          <a:xfrm>
            <a:off x="301625" y="476250"/>
            <a:ext cx="8540750" cy="720725"/>
          </a:xfrm>
          <a:prstGeom prst="rect">
            <a:avLst/>
          </a:prstGeom>
          <a:ln/>
        </p:spPr>
        <p:txBody>
          <a:bodyPr/>
          <a:lstStyle/>
          <a:p>
            <a:pPr algn="l" eaLnBrk="1" hangingPunct="1"/>
            <a:r>
              <a:rPr lang="zh-CN" sz="3200" dirty="0">
                <a:solidFill>
                  <a:srgbClr val="0000CC"/>
                </a:solidFill>
                <a:latin typeface="黑体" pitchFamily="2" charset="-122"/>
                <a:ea typeface="黑体" pitchFamily="2" charset="-122"/>
              </a:rPr>
              <a:t>作业：汇总总结（每位同学）</a:t>
            </a:r>
            <a:endParaRPr lang="zh-CN" sz="3600" dirty="0">
              <a:solidFill>
                <a:srgbClr val="0000CC"/>
              </a:solidFill>
              <a:latin typeface="黑体" pitchFamily="2" charset="-122"/>
              <a:ea typeface="黑体" pitchFamily="2" charset="-122"/>
            </a:endParaRPr>
          </a:p>
        </p:txBody>
      </p:sp>
      <p:graphicFrame>
        <p:nvGraphicFramePr>
          <p:cNvPr id="69635" name="Group 3"/>
          <p:cNvGraphicFramePr>
            <a:graphicFrameLocks noGrp="1"/>
          </p:cNvGraphicFramePr>
          <p:nvPr/>
        </p:nvGraphicFramePr>
        <p:xfrm>
          <a:off x="301625" y="1628800"/>
          <a:ext cx="8540750" cy="4341813"/>
        </p:xfrm>
        <a:graphic>
          <a:graphicData uri="http://schemas.openxmlformats.org/drawingml/2006/table">
            <a:tbl>
              <a:tblPr/>
              <a:tblGrid>
                <a:gridCol w="814388"/>
                <a:gridCol w="792162"/>
                <a:gridCol w="1008063"/>
                <a:gridCol w="1368425"/>
                <a:gridCol w="1511300"/>
                <a:gridCol w="1008062"/>
                <a:gridCol w="2038350"/>
              </a:tblGrid>
              <a:tr h="1066800">
                <a:tc>
                  <a:txBody>
                    <a:bodyPr/>
                    <a:lstStyle/>
                    <a:p>
                      <a:pPr marL="0" marR="0" lvl="0" indent="0" algn="l" defTabSz="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zh-CN" sz="2000" b="1" i="1" u="none" strike="noStrike" cap="none" normalizeH="0" baseline="0" dirty="0" smtClean="0">
                          <a:ln>
                            <a:noFill/>
                          </a:ln>
                          <a:solidFill>
                            <a:schemeClr val="tx1"/>
                          </a:solidFill>
                          <a:effectLst/>
                          <a:latin typeface="Arial" pitchFamily="34" charset="0"/>
                          <a:ea typeface="黑体" pitchFamily="2" charset="-122"/>
                          <a:sym typeface="Arial" pitchFamily="34" charset="0"/>
                        </a:rPr>
                        <a:t>钢种</a:t>
                      </a:r>
                      <a:endParaRPr kumimoji="0" lang="zh-CN" sz="2800" b="1" i="0" u="none" strike="noStrike" cap="none" normalizeH="0" baseline="0" dirty="0" smtClean="0">
                        <a:ln>
                          <a:noFill/>
                        </a:ln>
                        <a:solidFill>
                          <a:schemeClr val="tx1"/>
                        </a:solidFill>
                        <a:effectLst/>
                        <a:latin typeface="Arial" pitchFamily="34" charset="0"/>
                        <a:ea typeface="黑体" pitchFamily="2" charset="-122"/>
                        <a:sym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zh-CN" sz="2000" b="1" i="1" u="none" strike="noStrike" cap="none" normalizeH="0" baseline="0" smtClean="0">
                          <a:ln>
                            <a:noFill/>
                          </a:ln>
                          <a:solidFill>
                            <a:schemeClr val="tx1"/>
                          </a:solidFill>
                          <a:effectLst/>
                          <a:latin typeface="Arial" pitchFamily="34" charset="0"/>
                          <a:ea typeface="黑体" pitchFamily="2" charset="-122"/>
                          <a:sym typeface="Arial" pitchFamily="34" charset="0"/>
                        </a:rPr>
                        <a:t>典型钢号</a:t>
                      </a:r>
                      <a:endParaRPr kumimoji="0" lang="zh-CN" sz="2800" b="1" i="0" u="none" strike="noStrike" cap="none" normalizeH="0" baseline="0" smtClean="0">
                        <a:ln>
                          <a:noFill/>
                        </a:ln>
                        <a:solidFill>
                          <a:schemeClr val="tx1"/>
                        </a:solidFill>
                        <a:effectLst/>
                        <a:latin typeface="Arial" pitchFamily="34" charset="0"/>
                        <a:ea typeface="黑体" pitchFamily="2" charset="-122"/>
                        <a:sym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zh-CN" sz="2000" b="1" i="1" u="none" strike="noStrike" cap="none" normalizeH="0" baseline="0" smtClean="0">
                          <a:ln>
                            <a:noFill/>
                          </a:ln>
                          <a:solidFill>
                            <a:schemeClr val="tx1"/>
                          </a:solidFill>
                          <a:effectLst/>
                          <a:latin typeface="Arial" pitchFamily="34" charset="0"/>
                          <a:ea typeface="黑体" pitchFamily="2" charset="-122"/>
                          <a:sym typeface="Arial" pitchFamily="34" charset="0"/>
                        </a:rPr>
                        <a:t>含碳量特点</a:t>
                      </a:r>
                      <a:endParaRPr kumimoji="0" lang="zh-CN" sz="2800" b="1" i="0" u="none" strike="noStrike" cap="none" normalizeH="0" baseline="0" smtClean="0">
                        <a:ln>
                          <a:noFill/>
                        </a:ln>
                        <a:solidFill>
                          <a:schemeClr val="tx1"/>
                        </a:solidFill>
                        <a:effectLst/>
                        <a:latin typeface="Arial" pitchFamily="34" charset="0"/>
                        <a:ea typeface="黑体" pitchFamily="2" charset="-122"/>
                        <a:sym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zh-CN" sz="2000" b="1" i="1" u="none" strike="noStrike" cap="none" normalizeH="0" baseline="0" smtClean="0">
                          <a:ln>
                            <a:noFill/>
                          </a:ln>
                          <a:solidFill>
                            <a:schemeClr val="tx1"/>
                          </a:solidFill>
                          <a:effectLst/>
                          <a:latin typeface="Arial" pitchFamily="34" charset="0"/>
                          <a:ea typeface="黑体" pitchFamily="2" charset="-122"/>
                          <a:sym typeface="Arial" pitchFamily="34" charset="0"/>
                        </a:rPr>
                        <a:t>合金元素及其作用</a:t>
                      </a:r>
                      <a:endParaRPr kumimoji="0" lang="zh-CN" sz="2800" b="1" i="0" u="none" strike="noStrike" cap="none" normalizeH="0" baseline="0" smtClean="0">
                        <a:ln>
                          <a:noFill/>
                        </a:ln>
                        <a:solidFill>
                          <a:schemeClr val="tx1"/>
                        </a:solidFill>
                        <a:effectLst/>
                        <a:latin typeface="Arial" pitchFamily="34" charset="0"/>
                        <a:ea typeface="黑体" pitchFamily="2" charset="-122"/>
                        <a:sym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zh-CN" sz="2000" b="1" i="1" u="none" strike="noStrike" cap="none" normalizeH="0" baseline="0" smtClean="0">
                          <a:ln>
                            <a:noFill/>
                          </a:ln>
                          <a:solidFill>
                            <a:schemeClr val="tx1"/>
                          </a:solidFill>
                          <a:effectLst/>
                          <a:latin typeface="Arial" pitchFamily="34" charset="0"/>
                          <a:ea typeface="黑体" pitchFamily="2" charset="-122"/>
                          <a:sym typeface="Arial" pitchFamily="34" charset="0"/>
                        </a:rPr>
                        <a:t>热处理特点</a:t>
                      </a:r>
                    </a:p>
                    <a:p>
                      <a:pPr marL="0" marR="0" lvl="0" indent="0" algn="l" defTabSz="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000" b="1" i="1" u="none" strike="noStrike" cap="none" normalizeH="0" baseline="0" smtClean="0">
                        <a:ln>
                          <a:noFill/>
                        </a:ln>
                        <a:solidFill>
                          <a:schemeClr val="tx1"/>
                        </a:solidFill>
                        <a:effectLst/>
                        <a:latin typeface="Arial" pitchFamily="34" charset="0"/>
                        <a:ea typeface="黑体" pitchFamily="2" charset="-122"/>
                        <a:sym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zh-CN" sz="2000" b="1" i="1" u="none" strike="noStrike" cap="none" normalizeH="0" baseline="0" smtClean="0">
                          <a:ln>
                            <a:noFill/>
                          </a:ln>
                          <a:solidFill>
                            <a:schemeClr val="tx1"/>
                          </a:solidFill>
                          <a:effectLst/>
                          <a:latin typeface="Arial" pitchFamily="34" charset="0"/>
                          <a:ea typeface="黑体" pitchFamily="2" charset="-122"/>
                          <a:sym typeface="Arial" pitchFamily="34" charset="0"/>
                        </a:rPr>
                        <a:t>使用态组织</a:t>
                      </a:r>
                    </a:p>
                    <a:p>
                      <a:pPr marL="0" marR="0" lvl="0" indent="0" algn="l" defTabSz="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000" b="1" i="1" u="none" strike="noStrike" cap="none" normalizeH="0" baseline="0" smtClean="0">
                        <a:ln>
                          <a:noFill/>
                        </a:ln>
                        <a:solidFill>
                          <a:schemeClr val="tx1"/>
                        </a:solidFill>
                        <a:effectLst/>
                        <a:latin typeface="Arial" pitchFamily="34" charset="0"/>
                        <a:ea typeface="黑体" pitchFamily="2" charset="-122"/>
                        <a:sym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zh-CN" sz="2000" b="1" i="1" u="none" strike="noStrike" cap="none" normalizeH="0" baseline="0" smtClean="0">
                          <a:ln>
                            <a:noFill/>
                          </a:ln>
                          <a:solidFill>
                            <a:schemeClr val="tx1"/>
                          </a:solidFill>
                          <a:effectLst/>
                          <a:latin typeface="Arial" pitchFamily="34" charset="0"/>
                          <a:ea typeface="黑体" pitchFamily="2" charset="-122"/>
                          <a:sym typeface="Arial" pitchFamily="34" charset="0"/>
                        </a:rPr>
                        <a:t>性能特点及应用</a:t>
                      </a:r>
                      <a:endParaRPr kumimoji="0" lang="zh-CN" sz="2800" b="1" i="0" u="none" strike="noStrike" cap="none" normalizeH="0" baseline="0" smtClean="0">
                        <a:ln>
                          <a:noFill/>
                        </a:ln>
                        <a:solidFill>
                          <a:schemeClr val="tx1"/>
                        </a:solidFill>
                        <a:effectLst/>
                        <a:latin typeface="Arial" pitchFamily="34" charset="0"/>
                        <a:ea typeface="黑体" pitchFamily="2" charset="-122"/>
                        <a:sym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75013">
                <a:tc>
                  <a:txBody>
                    <a:bodyPr/>
                    <a:lstStyle/>
                    <a:p>
                      <a:pPr marL="0" marR="0" lvl="0" indent="0" algn="l" defTabSz="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1" i="1" u="none" strike="noStrike" cap="none" normalizeH="0" baseline="0" smtClean="0">
                        <a:ln>
                          <a:noFill/>
                        </a:ln>
                        <a:solidFill>
                          <a:schemeClr val="tx1"/>
                        </a:solidFill>
                        <a:effectLst/>
                        <a:latin typeface="Arial" pitchFamily="34" charset="0"/>
                        <a:ea typeface="黑体" pitchFamily="2" charset="-122"/>
                        <a:sym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1" i="1" u="none" strike="noStrike" cap="none" normalizeH="0" baseline="0" smtClean="0">
                        <a:ln>
                          <a:noFill/>
                        </a:ln>
                        <a:solidFill>
                          <a:schemeClr val="tx1"/>
                        </a:solidFill>
                        <a:effectLst/>
                        <a:latin typeface="Arial" pitchFamily="34" charset="0"/>
                        <a:ea typeface="黑体" pitchFamily="2" charset="-122"/>
                        <a:sym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1" i="1" u="none" strike="noStrike" cap="none" normalizeH="0" baseline="0" dirty="0" smtClean="0">
                        <a:ln>
                          <a:noFill/>
                        </a:ln>
                        <a:solidFill>
                          <a:schemeClr val="tx1"/>
                        </a:solidFill>
                        <a:effectLst/>
                        <a:latin typeface="Arial" pitchFamily="34" charset="0"/>
                        <a:ea typeface="黑体" pitchFamily="2" charset="-122"/>
                        <a:sym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1" i="1" u="none" strike="noStrike" cap="none" normalizeH="0" baseline="0" dirty="0" smtClean="0">
                        <a:ln>
                          <a:noFill/>
                        </a:ln>
                        <a:solidFill>
                          <a:schemeClr val="tx1"/>
                        </a:solidFill>
                        <a:effectLst/>
                        <a:latin typeface="Arial" pitchFamily="34" charset="0"/>
                        <a:ea typeface="黑体" pitchFamily="2" charset="-122"/>
                        <a:sym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1" i="1" u="none" strike="noStrike" cap="none" normalizeH="0" baseline="0" smtClean="0">
                        <a:ln>
                          <a:noFill/>
                        </a:ln>
                        <a:solidFill>
                          <a:schemeClr val="tx1"/>
                        </a:solidFill>
                        <a:effectLst/>
                        <a:latin typeface="Arial" pitchFamily="34" charset="0"/>
                        <a:ea typeface="黑体" pitchFamily="2" charset="-122"/>
                        <a:sym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1" i="1" u="none" strike="noStrike" cap="none" normalizeH="0" baseline="0" smtClean="0">
                        <a:ln>
                          <a:noFill/>
                        </a:ln>
                        <a:solidFill>
                          <a:schemeClr val="tx1"/>
                        </a:solidFill>
                        <a:effectLst/>
                        <a:latin typeface="Arial" pitchFamily="34" charset="0"/>
                        <a:ea typeface="黑体" pitchFamily="2" charset="-122"/>
                        <a:sym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1" i="1" u="none" strike="noStrike" cap="none" normalizeH="0" baseline="0" dirty="0" smtClean="0">
                        <a:ln>
                          <a:noFill/>
                        </a:ln>
                        <a:solidFill>
                          <a:schemeClr val="tx1"/>
                        </a:solidFill>
                        <a:effectLst/>
                        <a:latin typeface="Arial" pitchFamily="34" charset="0"/>
                        <a:ea typeface="黑体" pitchFamily="2" charset="-122"/>
                        <a:sym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Rot="1" noChangeArrowheads="1"/>
          </p:cNvSpPr>
          <p:nvPr/>
        </p:nvSpPr>
        <p:spPr bwMode="auto">
          <a:xfrm>
            <a:off x="323528" y="4581128"/>
            <a:ext cx="8136904" cy="180062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768350" marR="0" lvl="0" indent="-711200" algn="l" defTabSz="914400" rtl="0" eaLnBrk="1" fontAlgn="base" latinLnBrk="0" hangingPunct="1">
              <a:lnSpc>
                <a:spcPct val="120000"/>
              </a:lnSpc>
              <a:spcBef>
                <a:spcPts val="600"/>
              </a:spcBef>
              <a:spcAft>
                <a:spcPct val="0"/>
              </a:spcAft>
              <a:buClr>
                <a:srgbClr val="0000CC"/>
              </a:buClr>
              <a:buSzTx/>
              <a:tabLst/>
              <a:defRPr/>
            </a:pPr>
            <a:r>
              <a:rPr kumimoji="0" lang="en-US" altLang="zh-CN" sz="2800" b="1" i="0" u="none" strike="noStrike" kern="0" cap="none" spc="0" normalizeH="0" baseline="0" noProof="0" dirty="0" smtClean="0">
                <a:ln>
                  <a:noFill/>
                </a:ln>
                <a:solidFill>
                  <a:srgbClr val="0000CC"/>
                </a:solidFill>
                <a:effectLst/>
                <a:uLnTx/>
                <a:uFillTx/>
                <a:latin typeface="黑体" pitchFamily="2" charset="-122"/>
                <a:ea typeface="黑体" pitchFamily="2" charset="-122"/>
                <a:cs typeface="+mn-cs"/>
                <a:sym typeface="华文细黑" pitchFamily="2" charset="-122"/>
              </a:rPr>
              <a:t>2. </a:t>
            </a:r>
            <a:r>
              <a:rPr kumimoji="0" lang="zh-CN" altLang="en-US" sz="2800" b="1" i="0" u="none" strike="noStrike" kern="0" cap="none" spc="0" normalizeH="0" baseline="0" noProof="0" dirty="0" smtClean="0">
                <a:ln>
                  <a:noFill/>
                </a:ln>
                <a:solidFill>
                  <a:srgbClr val="0000CC"/>
                </a:solidFill>
                <a:effectLst/>
                <a:uLnTx/>
                <a:uFillTx/>
                <a:latin typeface="黑体" pitchFamily="2" charset="-122"/>
                <a:ea typeface="黑体" pitchFamily="2" charset="-122"/>
                <a:cs typeface="+mn-cs"/>
                <a:sym typeface="华文细黑" pitchFamily="2" charset="-122"/>
              </a:rPr>
              <a:t>硫</a:t>
            </a:r>
            <a:r>
              <a:rPr kumimoji="0" lang="zh-CN" altLang="en-US" sz="2800" b="1" i="0" u="none" strike="noStrike" kern="0" cap="none" spc="0" normalizeH="0" baseline="0" noProof="0" dirty="0" smtClean="0">
                <a:ln>
                  <a:noFill/>
                </a:ln>
                <a:solidFill>
                  <a:srgbClr val="0000CC"/>
                </a:solidFill>
                <a:effectLst/>
                <a:uLnTx/>
                <a:uFillTx/>
                <a:latin typeface="华文细黑" pitchFamily="2" charset="-122"/>
                <a:ea typeface="黑体" pitchFamily="2" charset="-122"/>
                <a:cs typeface="+mn-cs"/>
                <a:sym typeface="华文细黑" pitchFamily="2" charset="-122"/>
              </a:rPr>
              <a:t> </a:t>
            </a:r>
            <a:r>
              <a:rPr kumimoji="0" lang="en-US" altLang="zh-CN" sz="2800" b="1" i="0" u="none" strike="noStrike" kern="0" cap="none" spc="0" normalizeH="0" baseline="0" noProof="0" dirty="0" smtClean="0">
                <a:ln>
                  <a:noFill/>
                </a:ln>
                <a:effectLst/>
                <a:uLnTx/>
                <a:uFillTx/>
                <a:latin typeface="楷体_GB2312" pitchFamily="49" charset="-122"/>
                <a:ea typeface="楷体_GB2312" pitchFamily="49" charset="-122"/>
                <a:sym typeface="华文细黑" pitchFamily="2" charset="-122"/>
              </a:rPr>
              <a:t>—— </a:t>
            </a:r>
            <a:r>
              <a:rPr kumimoji="0" lang="zh-CN" altLang="en-US" sz="2800" b="1" i="0" u="none" strike="noStrike" kern="0" cap="none" spc="0" normalizeH="0" baseline="0" noProof="0" dirty="0" smtClean="0">
                <a:ln>
                  <a:noFill/>
                </a:ln>
                <a:effectLst/>
                <a:uLnTx/>
                <a:uFillTx/>
                <a:latin typeface="楷体_GB2312" pitchFamily="49" charset="-122"/>
                <a:ea typeface="楷体_GB2312" pitchFamily="49" charset="-122"/>
                <a:sym typeface="华文细黑" pitchFamily="2" charset="-122"/>
              </a:rPr>
              <a:t>有害</a:t>
            </a:r>
          </a:p>
          <a:p>
            <a:pPr marL="1066800" lvl="1" indent="-609600">
              <a:lnSpc>
                <a:spcPct val="120000"/>
              </a:lnSpc>
              <a:spcBef>
                <a:spcPts val="600"/>
              </a:spcBef>
              <a:buClr>
                <a:srgbClr val="0000CC"/>
              </a:buClr>
              <a:buFont typeface="Wingdings" pitchFamily="2" charset="2"/>
              <a:buChar char="u"/>
            </a:pPr>
            <a:r>
              <a:rPr kumimoji="0" lang="en-US" altLang="zh-CN" sz="24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sym typeface="华文细黑" pitchFamily="2" charset="-122"/>
              </a:rPr>
              <a:t>985℃</a:t>
            </a:r>
            <a:r>
              <a:rPr kumimoji="0" lang="zh-CN" altLang="en-US" sz="24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sym typeface="华文细黑" pitchFamily="2" charset="-122"/>
              </a:rPr>
              <a:t>时，产生的共晶体（</a:t>
            </a:r>
            <a:r>
              <a:rPr kumimoji="0" lang="en-US" altLang="zh-CN" sz="2400" b="1" i="0" u="none" strike="noStrike" kern="0" cap="none" spc="0" normalizeH="0" baseline="0" noProof="0" dirty="0" err="1" smtClean="0">
                <a:ln>
                  <a:noFill/>
                </a:ln>
                <a:solidFill>
                  <a:schemeClr val="tx1"/>
                </a:solidFill>
                <a:effectLst/>
                <a:uLnTx/>
                <a:uFillTx/>
                <a:latin typeface="楷体_GB2312" pitchFamily="49" charset="-122"/>
                <a:ea typeface="楷体_GB2312" pitchFamily="49" charset="-122"/>
                <a:sym typeface="华文细黑" pitchFamily="2" charset="-122"/>
              </a:rPr>
              <a:t>Fe+FeS</a:t>
            </a:r>
            <a:r>
              <a:rPr kumimoji="0" lang="zh-CN" altLang="en-US" sz="24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sym typeface="华文细黑" pitchFamily="2" charset="-122"/>
              </a:rPr>
              <a:t>）→</a:t>
            </a:r>
            <a:r>
              <a:rPr lang="zh-CN" altLang="en-US" sz="2400" b="1" dirty="0" smtClean="0">
                <a:solidFill>
                  <a:srgbClr val="0000CC"/>
                </a:solidFill>
                <a:latin typeface="楷体_GB2312" pitchFamily="49" charset="-122"/>
                <a:ea typeface="楷体_GB2312" pitchFamily="49" charset="-122"/>
                <a:sym typeface="Arial" pitchFamily="34" charset="0"/>
              </a:rPr>
              <a:t>热脆</a:t>
            </a:r>
            <a:endParaRPr kumimoji="0" lang="en-US" altLang="zh-CN" sz="24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sym typeface="华文细黑" pitchFamily="2" charset="-122"/>
            </a:endParaRPr>
          </a:p>
          <a:p>
            <a:pPr marL="1066800" lvl="1" indent="-609600">
              <a:lnSpc>
                <a:spcPct val="120000"/>
              </a:lnSpc>
              <a:spcBef>
                <a:spcPts val="600"/>
              </a:spcBef>
              <a:buClr>
                <a:srgbClr val="0000CC"/>
              </a:buClr>
              <a:buFont typeface="Wingdings" pitchFamily="2" charset="2"/>
              <a:buChar char="u"/>
            </a:pPr>
            <a:r>
              <a:rPr kumimoji="0" lang="zh-CN" altLang="en-US" sz="24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sym typeface="华文细黑" pitchFamily="2" charset="-122"/>
              </a:rPr>
              <a:t>加入</a:t>
            </a:r>
            <a:r>
              <a:rPr kumimoji="0" lang="en-US" altLang="zh-CN" sz="2400" b="1" i="0" u="none" strike="noStrike" kern="0" cap="none" spc="0" normalizeH="0" baseline="0" noProof="0" dirty="0" err="1" smtClean="0">
                <a:ln>
                  <a:noFill/>
                </a:ln>
                <a:solidFill>
                  <a:schemeClr val="tx1"/>
                </a:solidFill>
                <a:effectLst/>
                <a:uLnTx/>
                <a:uFillTx/>
                <a:latin typeface="楷体_GB2312" pitchFamily="49" charset="-122"/>
                <a:ea typeface="楷体_GB2312" pitchFamily="49" charset="-122"/>
                <a:sym typeface="华文细黑" pitchFamily="2" charset="-122"/>
              </a:rPr>
              <a:t>Mn→MnS</a:t>
            </a:r>
            <a:r>
              <a:rPr kumimoji="0" lang="zh-CN" altLang="en-US" sz="24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sym typeface="华文细黑" pitchFamily="2" charset="-122"/>
              </a:rPr>
              <a:t>（除硫）</a:t>
            </a:r>
            <a:endParaRPr kumimoji="0" lang="en-US" altLang="zh-CN" sz="2400" b="1" i="0" u="none" strike="noStrike" kern="0" cap="none" spc="0" normalizeH="0" baseline="0" noProof="0" dirty="0" smtClean="0">
              <a:ln>
                <a:noFill/>
              </a:ln>
              <a:solidFill>
                <a:schemeClr val="tx1"/>
              </a:solidFill>
              <a:effectLst/>
              <a:uLnTx/>
              <a:uFillTx/>
              <a:latin typeface="楷体_GB2312" pitchFamily="49" charset="-122"/>
              <a:ea typeface="楷体_GB2312" pitchFamily="49" charset="-122"/>
              <a:sym typeface="华文细黑" pitchFamily="2" charset="-122"/>
            </a:endParaRPr>
          </a:p>
        </p:txBody>
      </p:sp>
      <p:sp>
        <p:nvSpPr>
          <p:cNvPr id="12290" name="Rectangle 3"/>
          <p:cNvSpPr>
            <a:spLocks noGrp="1" noRot="1" noChangeArrowheads="1"/>
          </p:cNvSpPr>
          <p:nvPr>
            <p:ph type="body" idx="4294967295"/>
          </p:nvPr>
        </p:nvSpPr>
        <p:spPr>
          <a:xfrm>
            <a:off x="301625" y="404813"/>
            <a:ext cx="4630415" cy="3888283"/>
          </a:xfrm>
          <a:ln/>
        </p:spPr>
        <p:txBody>
          <a:bodyPr/>
          <a:lstStyle/>
          <a:p>
            <a:pPr marL="812800" indent="-812800" eaLnBrk="1" hangingPunct="1">
              <a:lnSpc>
                <a:spcPct val="120000"/>
              </a:lnSpc>
              <a:spcBef>
                <a:spcPts val="600"/>
              </a:spcBef>
              <a:buFont typeface="Wingdings" pitchFamily="2" charset="2"/>
              <a:buNone/>
            </a:pPr>
            <a:r>
              <a:rPr lang="zh-CN" altLang="en-US" dirty="0" smtClean="0"/>
              <a:t>二、钢</a:t>
            </a:r>
            <a:r>
              <a:rPr lang="zh-CN" altLang="en-US" dirty="0"/>
              <a:t>中的杂质</a:t>
            </a:r>
          </a:p>
          <a:p>
            <a:pPr marL="768350" indent="-711200" eaLnBrk="1" hangingPunct="1">
              <a:lnSpc>
                <a:spcPct val="120000"/>
              </a:lnSpc>
              <a:spcBef>
                <a:spcPts val="600"/>
              </a:spcBef>
              <a:buNone/>
            </a:pPr>
            <a:r>
              <a:rPr lang="en-US" altLang="zh-CN" sz="2800" dirty="0" smtClean="0">
                <a:solidFill>
                  <a:srgbClr val="0000CC"/>
                </a:solidFill>
                <a:latin typeface="黑体" pitchFamily="2" charset="-122"/>
                <a:ea typeface="黑体" pitchFamily="2" charset="-122"/>
              </a:rPr>
              <a:t>1. </a:t>
            </a:r>
            <a:r>
              <a:rPr lang="zh-CN" altLang="en-US" sz="2800" dirty="0" smtClean="0">
                <a:solidFill>
                  <a:srgbClr val="0000CC"/>
                </a:solidFill>
                <a:latin typeface="黑体" pitchFamily="2" charset="-122"/>
                <a:ea typeface="黑体" pitchFamily="2" charset="-122"/>
              </a:rPr>
              <a:t>锰 </a:t>
            </a:r>
            <a:r>
              <a:rPr lang="zh-CN" altLang="en-US" sz="2800" dirty="0" smtClean="0">
                <a:solidFill>
                  <a:srgbClr val="0000CC"/>
                </a:solidFill>
                <a:latin typeface="黑体" pitchFamily="2" charset="-122"/>
                <a:ea typeface="黑体" pitchFamily="2" charset="-122"/>
              </a:rPr>
              <a:t>、硅</a:t>
            </a:r>
            <a:r>
              <a:rPr lang="en-US" sz="2800" dirty="0" smtClean="0">
                <a:latin typeface="楷体_GB2312" pitchFamily="49" charset="-122"/>
                <a:ea typeface="楷体_GB2312" pitchFamily="49" charset="-122"/>
                <a:sym typeface="华文细黑" pitchFamily="2" charset="-122"/>
              </a:rPr>
              <a:t>——</a:t>
            </a:r>
            <a:r>
              <a:rPr lang="zh-CN" altLang="en-US" sz="2800" dirty="0" smtClean="0">
                <a:latin typeface="楷体_GB2312" pitchFamily="49" charset="-122"/>
                <a:ea typeface="楷体_GB2312" pitchFamily="49" charset="-122"/>
              </a:rPr>
              <a:t>有益</a:t>
            </a:r>
            <a:endParaRPr lang="zh-CN" altLang="en-US" sz="2800" dirty="0">
              <a:latin typeface="楷体_GB2312" pitchFamily="49" charset="-122"/>
              <a:ea typeface="楷体_GB2312" pitchFamily="49" charset="-122"/>
            </a:endParaRPr>
          </a:p>
          <a:p>
            <a:pPr marL="1123950" lvl="1" indent="-609600" eaLnBrk="1" hangingPunct="1">
              <a:lnSpc>
                <a:spcPct val="120000"/>
              </a:lnSpc>
              <a:spcBef>
                <a:spcPts val="600"/>
              </a:spcBef>
              <a:buClr>
                <a:srgbClr val="0000CC"/>
              </a:buClr>
            </a:pPr>
            <a:r>
              <a:rPr lang="zh-CN" altLang="en-US" sz="2400" dirty="0"/>
              <a:t>脱氧剂： </a:t>
            </a:r>
            <a:r>
              <a:rPr lang="zh-CN" altLang="en-US" sz="2400" dirty="0">
                <a:latin typeface="华文细黑" pitchFamily="2" charset="-122"/>
                <a:sym typeface="华文细黑" pitchFamily="2" charset="-122"/>
              </a:rPr>
              <a:t>  </a:t>
            </a:r>
            <a:r>
              <a:rPr lang="zh-CN" altLang="en-US" sz="2400" dirty="0"/>
              <a:t> 降低</a:t>
            </a:r>
            <a:r>
              <a:rPr lang="en-US" sz="2400" dirty="0" err="1"/>
              <a:t>FeO</a:t>
            </a:r>
            <a:r>
              <a:rPr lang="en-US" sz="2400" dirty="0" smtClean="0"/>
              <a:t>→ ↓</a:t>
            </a:r>
            <a:r>
              <a:rPr lang="zh-CN" altLang="en-US" sz="2400" dirty="0"/>
              <a:t>脆性</a:t>
            </a:r>
            <a:r>
              <a:rPr lang="zh-CN" altLang="en-US" sz="2400" dirty="0" smtClean="0"/>
              <a:t>，</a:t>
            </a:r>
            <a:endParaRPr lang="zh-CN" altLang="en-US" sz="2400" dirty="0"/>
          </a:p>
          <a:p>
            <a:pPr marL="1123950" lvl="1" indent="-609600" eaLnBrk="1" hangingPunct="1">
              <a:lnSpc>
                <a:spcPct val="120000"/>
              </a:lnSpc>
              <a:spcBef>
                <a:spcPts val="600"/>
              </a:spcBef>
              <a:buClr>
                <a:srgbClr val="0000CC"/>
              </a:buClr>
            </a:pPr>
            <a:r>
              <a:rPr lang="zh-CN" altLang="en-US" sz="2400" dirty="0"/>
              <a:t>固溶强化，使性能更优</a:t>
            </a:r>
            <a:r>
              <a:rPr lang="zh-CN" altLang="en-US" sz="2400" dirty="0" smtClean="0"/>
              <a:t>。</a:t>
            </a:r>
            <a:endParaRPr lang="en-US" altLang="zh-CN" sz="2400" dirty="0" smtClean="0"/>
          </a:p>
          <a:p>
            <a:pPr marL="1123950" lvl="1" indent="-609600" eaLnBrk="1" hangingPunct="1">
              <a:lnSpc>
                <a:spcPct val="120000"/>
              </a:lnSpc>
              <a:spcBef>
                <a:spcPts val="600"/>
              </a:spcBef>
              <a:buClr>
                <a:srgbClr val="0000CC"/>
              </a:buClr>
            </a:pPr>
            <a:r>
              <a:rPr lang="en-US" altLang="zh-CN" sz="2400" dirty="0" err="1" smtClean="0"/>
              <a:t>Mn</a:t>
            </a:r>
            <a:r>
              <a:rPr lang="en-US" altLang="zh-CN" sz="2400" dirty="0" smtClean="0"/>
              <a:t>——</a:t>
            </a:r>
            <a:r>
              <a:rPr lang="zh-CN" altLang="en-US" sz="2400" dirty="0" smtClean="0"/>
              <a:t>脱硫剂：    </a:t>
            </a:r>
            <a:endParaRPr lang="en-US" altLang="zh-CN" sz="2400" dirty="0" smtClean="0"/>
          </a:p>
          <a:p>
            <a:pPr marL="1123950" lvl="1" indent="-609600" eaLnBrk="1" hangingPunct="1">
              <a:lnSpc>
                <a:spcPct val="120000"/>
              </a:lnSpc>
              <a:spcBef>
                <a:spcPts val="600"/>
              </a:spcBef>
              <a:buNone/>
            </a:pPr>
            <a:r>
              <a:rPr lang="en-US" altLang="zh-CN" sz="2400" dirty="0" smtClean="0"/>
              <a:t>    </a:t>
            </a:r>
            <a:r>
              <a:rPr lang="en-US" altLang="zh-CN" sz="2400" dirty="0" err="1" smtClean="0"/>
              <a:t>Mn+S</a:t>
            </a:r>
            <a:r>
              <a:rPr lang="en-US" altLang="zh-CN" sz="2400" dirty="0" err="1" smtClean="0"/>
              <a:t>→MnS</a:t>
            </a:r>
            <a:r>
              <a:rPr lang="en-US" altLang="zh-CN" sz="2400" dirty="0" smtClean="0"/>
              <a:t>(</a:t>
            </a:r>
            <a:r>
              <a:rPr lang="zh-CN" altLang="en-US" sz="2400" dirty="0" smtClean="0"/>
              <a:t>降低</a:t>
            </a:r>
            <a:r>
              <a:rPr lang="en-US" altLang="zh-CN" sz="2400" dirty="0" smtClean="0"/>
              <a:t>S</a:t>
            </a:r>
            <a:r>
              <a:rPr lang="zh-CN" altLang="en-US" sz="2400" dirty="0" smtClean="0"/>
              <a:t>的有害作用</a:t>
            </a:r>
            <a:r>
              <a:rPr lang="en-US" altLang="zh-CN" sz="2400" dirty="0" smtClean="0"/>
              <a:t>)</a:t>
            </a:r>
            <a:r>
              <a:rPr lang="zh-CN" altLang="en-US" sz="2400" dirty="0" smtClean="0"/>
              <a:t>，</a:t>
            </a:r>
            <a:r>
              <a:rPr lang="en-US" altLang="zh-CN" sz="2400" dirty="0" smtClean="0"/>
              <a:t>↑</a:t>
            </a:r>
            <a:r>
              <a:rPr lang="zh-CN" altLang="en-US" sz="2400" dirty="0" smtClean="0"/>
              <a:t>热加工</a:t>
            </a:r>
            <a:r>
              <a:rPr lang="zh-CN" altLang="en-US" sz="2400" dirty="0" smtClean="0"/>
              <a:t>性能</a:t>
            </a:r>
          </a:p>
        </p:txBody>
      </p:sp>
      <p:pic>
        <p:nvPicPr>
          <p:cNvPr id="7" name="Picture 7"/>
          <p:cNvPicPr>
            <a:picLocks noChangeAspect="1" noChangeArrowheads="1"/>
          </p:cNvPicPr>
          <p:nvPr/>
        </p:nvPicPr>
        <p:blipFill>
          <a:blip r:embed="rId2" cstate="print">
            <a:clrChange>
              <a:clrFrom>
                <a:srgbClr val="FFFFFF"/>
              </a:clrFrom>
              <a:clrTo>
                <a:srgbClr val="FFFFFF">
                  <a:alpha val="0"/>
                </a:srgbClr>
              </a:clrTo>
            </a:clrChange>
          </a:blip>
          <a:srcRect l="8640" t="2151" r="16645" b="13570"/>
          <a:stretch>
            <a:fillRect/>
          </a:stretch>
        </p:blipFill>
        <p:spPr bwMode="auto">
          <a:xfrm>
            <a:off x="4860032" y="976728"/>
            <a:ext cx="4129871" cy="4036448"/>
          </a:xfrm>
          <a:prstGeom prst="rect">
            <a:avLst/>
          </a:prstGeom>
          <a:noFill/>
          <a:ln w="9525" cmpd="sng">
            <a:noFill/>
            <a:miter lim="800000"/>
            <a:headEnd/>
            <a:tailEnd/>
          </a:ln>
        </p:spPr>
      </p:pic>
      <p:sp>
        <p:nvSpPr>
          <p:cNvPr id="8" name="Oval 10"/>
          <p:cNvSpPr>
            <a:spLocks noChangeArrowheads="1"/>
          </p:cNvSpPr>
          <p:nvPr/>
        </p:nvSpPr>
        <p:spPr bwMode="auto">
          <a:xfrm>
            <a:off x="6300192" y="5229200"/>
            <a:ext cx="1052513" cy="432048"/>
          </a:xfrm>
          <a:prstGeom prst="ellipse">
            <a:avLst/>
          </a:prstGeom>
          <a:noFill/>
          <a:ln w="28575" cmpd="sng">
            <a:solidFill>
              <a:srgbClr val="C00000"/>
            </a:solidFill>
            <a:round/>
            <a:headEnd/>
            <a:tailEnd/>
          </a:ln>
        </p:spPr>
        <p:txBody>
          <a:bodyPr wrap="none" anchor="ctr"/>
          <a:lstStyle/>
          <a:p>
            <a:pPr algn="ctr">
              <a:lnSpc>
                <a:spcPct val="110000"/>
              </a:lnSpc>
            </a:pPr>
            <a:endParaRPr lang="zh-CN" altLang="en-US" b="1" dirty="0">
              <a:solidFill>
                <a:srgbClr val="0000CC"/>
              </a:solidFill>
              <a:latin typeface="黑体" pitchFamily="2" charset="-122"/>
              <a:ea typeface="黑体" pitchFamily="2" charset="-122"/>
            </a:endParaRPr>
          </a:p>
        </p:txBody>
      </p:sp>
      <p:sp>
        <p:nvSpPr>
          <p:cNvPr id="9" name="Oval 10"/>
          <p:cNvSpPr>
            <a:spLocks noChangeArrowheads="1"/>
          </p:cNvSpPr>
          <p:nvPr/>
        </p:nvSpPr>
        <p:spPr bwMode="auto">
          <a:xfrm>
            <a:off x="2267744" y="3183948"/>
            <a:ext cx="1296144" cy="432048"/>
          </a:xfrm>
          <a:prstGeom prst="ellipse">
            <a:avLst/>
          </a:prstGeom>
          <a:noFill/>
          <a:ln w="28575" cmpd="sng">
            <a:solidFill>
              <a:srgbClr val="C00000"/>
            </a:solidFill>
            <a:round/>
            <a:headEnd/>
            <a:tailEnd/>
          </a:ln>
        </p:spPr>
        <p:txBody>
          <a:bodyPr wrap="none" anchor="ctr"/>
          <a:lstStyle/>
          <a:p>
            <a:pPr algn="ctr">
              <a:lnSpc>
                <a:spcPct val="110000"/>
              </a:lnSpc>
            </a:pPr>
            <a:endParaRPr lang="zh-CN" altLang="en-US" b="1" dirty="0">
              <a:solidFill>
                <a:srgbClr val="0000CC"/>
              </a:solidFill>
              <a:latin typeface="黑体" pitchFamily="2" charset="-122"/>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par>
                          <p:cTn id="8" fill="hold">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ox(in)">
                                      <p:cBhvr>
                                        <p:cTn id="11" dur="500"/>
                                        <p:tgtEl>
                                          <p:spTgt spid="8"/>
                                        </p:tgtEl>
                                      </p:cBhvr>
                                    </p:animEffect>
                                  </p:childTnLst>
                                </p:cTn>
                              </p:par>
                              <p:par>
                                <p:cTn id="12" presetID="3" presetClass="entr" presetSubtype="1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linds(horizontal)">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nodeType="clickEffect">
                                  <p:stCondLst>
                                    <p:cond delay="0"/>
                                  </p:stCondLst>
                                  <p:childTnLst>
                                    <p:set>
                                      <p:cBhvr>
                                        <p:cTn id="18" dur="1" fill="hold">
                                          <p:stCondLst>
                                            <p:cond delay="0"/>
                                          </p:stCondLst>
                                        </p:cTn>
                                        <p:tgtEl>
                                          <p:spTgt spid="12290">
                                            <p:txEl>
                                              <p:pRg st="5" end="5"/>
                                            </p:txEl>
                                          </p:spTgt>
                                        </p:tgtEl>
                                        <p:attrNameLst>
                                          <p:attrName>style.visibility</p:attrName>
                                        </p:attrNameLst>
                                      </p:cBhvr>
                                      <p:to>
                                        <p:strVal val="visible"/>
                                      </p:to>
                                    </p:set>
                                    <p:animEffect transition="in" filter="box(in)">
                                      <p:cBhvr>
                                        <p:cTn id="19" dur="500"/>
                                        <p:tgtEl>
                                          <p:spTgt spid="12290">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nodeType="clickEffect">
                                  <p:stCondLst>
                                    <p:cond delay="0"/>
                                  </p:stCondLst>
                                  <p:childTnLst>
                                    <p:set>
                                      <p:cBhvr>
                                        <p:cTn id="23" dur="1" fill="hold">
                                          <p:stCondLst>
                                            <p:cond delay="0"/>
                                          </p:stCondLst>
                                        </p:cTn>
                                        <p:tgtEl>
                                          <p:spTgt spid="12290">
                                            <p:txEl>
                                              <p:pRg st="4" end="4"/>
                                            </p:txEl>
                                          </p:spTgt>
                                        </p:tgtEl>
                                        <p:attrNameLst>
                                          <p:attrName>style.visibility</p:attrName>
                                        </p:attrNameLst>
                                      </p:cBhvr>
                                      <p:to>
                                        <p:strVal val="visible"/>
                                      </p:to>
                                    </p:set>
                                    <p:animEffect transition="in" filter="box(in)">
                                      <p:cBhvr>
                                        <p:cTn id="24" dur="500"/>
                                        <p:tgtEl>
                                          <p:spTgt spid="12290">
                                            <p:txEl>
                                              <p:pRg st="4" end="4"/>
                                            </p:txEl>
                                          </p:spTgt>
                                        </p:tgtEl>
                                      </p:cBhvr>
                                    </p:animEffect>
                                  </p:childTnLst>
                                </p:cTn>
                              </p:par>
                            </p:childTnLst>
                          </p:cTn>
                        </p:par>
                        <p:par>
                          <p:cTn id="25" fill="hold">
                            <p:stCondLst>
                              <p:cond delay="500"/>
                            </p:stCondLst>
                            <p:childTnLst>
                              <p:par>
                                <p:cTn id="26" presetID="4" presetClass="entr" presetSubtype="16"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box(in)">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noRot="1" noChangeArrowheads="1"/>
          </p:cNvSpPr>
          <p:nvPr>
            <p:ph type="title" idx="4294967295"/>
          </p:nvPr>
        </p:nvSpPr>
        <p:spPr>
          <a:xfrm>
            <a:off x="301625" y="381000"/>
            <a:ext cx="8540750" cy="1143000"/>
          </a:xfrm>
          <a:prstGeom prst="rect">
            <a:avLst/>
          </a:prstGeom>
          <a:ln/>
        </p:spPr>
        <p:txBody>
          <a:bodyPr/>
          <a:lstStyle/>
          <a:p>
            <a:pPr eaLnBrk="1" hangingPunct="1"/>
            <a:r>
              <a:rPr lang="en-US" dirty="0" err="1"/>
              <a:t>20CrMnTi</a:t>
            </a:r>
            <a:r>
              <a:rPr lang="zh-CN" altLang="en-US" dirty="0"/>
              <a:t>，</a:t>
            </a:r>
            <a:r>
              <a:rPr lang="en-US" dirty="0"/>
              <a:t> </a:t>
            </a:r>
            <a:r>
              <a:rPr lang="en-US" dirty="0" err="1"/>
              <a:t>35CrMo</a:t>
            </a:r>
            <a:r>
              <a:rPr lang="zh-CN" altLang="en-US" dirty="0"/>
              <a:t>，</a:t>
            </a:r>
            <a:r>
              <a:rPr lang="en-US" dirty="0"/>
              <a:t> </a:t>
            </a:r>
            <a:r>
              <a:rPr lang="en-US" dirty="0" err="1"/>
              <a:t>50CrVA</a:t>
            </a:r>
            <a:endParaRPr lang="zh-CN" altLang="en-US" dirty="0"/>
          </a:p>
        </p:txBody>
      </p:sp>
      <p:sp>
        <p:nvSpPr>
          <p:cNvPr id="70659" name="内容占位符 2"/>
          <p:cNvSpPr>
            <a:spLocks noGrp="1" noRot="1" noChangeArrowheads="1"/>
          </p:cNvSpPr>
          <p:nvPr>
            <p:ph idx="4294967295"/>
          </p:nvPr>
        </p:nvSpPr>
        <p:spPr>
          <a:xfrm>
            <a:off x="685800" y="1484784"/>
            <a:ext cx="7772400" cy="4611216"/>
          </a:xfrm>
          <a:ln/>
        </p:spPr>
        <p:txBody>
          <a:bodyPr/>
          <a:lstStyle/>
          <a:p>
            <a:pPr eaLnBrk="1" hangingPunct="1"/>
            <a:r>
              <a:rPr lang="zh-CN" altLang="en-US" dirty="0"/>
              <a:t>各是什么钢？含碳量？</a:t>
            </a:r>
          </a:p>
          <a:p>
            <a:pPr eaLnBrk="1" hangingPunct="1"/>
            <a:r>
              <a:rPr lang="zh-CN" altLang="en-US" dirty="0"/>
              <a:t>各例举一种同类别的钢</a:t>
            </a:r>
          </a:p>
          <a:p>
            <a:pPr eaLnBrk="1" hangingPunct="1"/>
            <a:r>
              <a:rPr lang="zh-CN" altLang="en-US" dirty="0"/>
              <a:t>主加元素作用</a:t>
            </a:r>
          </a:p>
          <a:p>
            <a:pPr eaLnBrk="1" hangingPunct="1"/>
            <a:r>
              <a:rPr lang="zh-CN" altLang="en-US" dirty="0"/>
              <a:t>辅加元素作用</a:t>
            </a:r>
          </a:p>
          <a:p>
            <a:pPr eaLnBrk="1" hangingPunct="1"/>
            <a:r>
              <a:rPr lang="zh-CN" altLang="en-US" dirty="0"/>
              <a:t>各例举一种典型应用！</a:t>
            </a:r>
          </a:p>
          <a:p>
            <a:pPr eaLnBrk="1" hangingPunct="1"/>
            <a:r>
              <a:rPr lang="zh-CN" altLang="en-US" dirty="0"/>
              <a:t>其典型的使用态组织是什么？</a:t>
            </a:r>
          </a:p>
          <a:p>
            <a:pPr eaLnBrk="1" hangingPunct="1"/>
            <a:r>
              <a:rPr lang="zh-CN" altLang="en-US" dirty="0"/>
              <a:t>说明最终热处理工艺</a:t>
            </a:r>
          </a:p>
          <a:p>
            <a:pPr eaLnBrk="1" hangingPunct="1"/>
            <a:endParaRPr 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a:spLocks noGrp="1" noRot="1" noChangeArrowheads="1"/>
          </p:cNvSpPr>
          <p:nvPr>
            <p:ph type="title" idx="4294967295"/>
          </p:nvPr>
        </p:nvSpPr>
        <p:spPr>
          <a:xfrm>
            <a:off x="301625" y="381000"/>
            <a:ext cx="8540750" cy="1143000"/>
          </a:xfrm>
          <a:prstGeom prst="rect">
            <a:avLst/>
          </a:prstGeom>
          <a:ln/>
        </p:spPr>
        <p:txBody>
          <a:bodyPr/>
          <a:lstStyle/>
          <a:p>
            <a:pPr eaLnBrk="1" hangingPunct="1"/>
            <a:r>
              <a:rPr lang="en-US"/>
              <a:t>GCr15</a:t>
            </a:r>
            <a:r>
              <a:rPr lang="zh-CN" altLang="en-US"/>
              <a:t>，</a:t>
            </a:r>
            <a:r>
              <a:rPr lang="en-US"/>
              <a:t> 9SiCr</a:t>
            </a:r>
            <a:r>
              <a:rPr lang="zh-CN" altLang="en-US"/>
              <a:t>，</a:t>
            </a:r>
            <a:r>
              <a:rPr lang="en-US"/>
              <a:t>CrWMn</a:t>
            </a:r>
            <a:endParaRPr lang="zh-CN" altLang="en-US"/>
          </a:p>
        </p:txBody>
      </p:sp>
      <p:sp>
        <p:nvSpPr>
          <p:cNvPr id="71683" name="内容占位符 2"/>
          <p:cNvSpPr>
            <a:spLocks noGrp="1" noRot="1" noChangeArrowheads="1"/>
          </p:cNvSpPr>
          <p:nvPr>
            <p:ph idx="4294967295"/>
          </p:nvPr>
        </p:nvSpPr>
        <p:spPr>
          <a:xfrm>
            <a:off x="685800" y="1268760"/>
            <a:ext cx="7772400" cy="4827240"/>
          </a:xfrm>
          <a:ln/>
        </p:spPr>
        <p:txBody>
          <a:bodyPr/>
          <a:lstStyle/>
          <a:p>
            <a:pPr eaLnBrk="1" hangingPunct="1"/>
            <a:r>
              <a:rPr lang="zh-CN" altLang="en-US" dirty="0"/>
              <a:t>各是什么钢？含碳量？</a:t>
            </a:r>
          </a:p>
          <a:p>
            <a:pPr eaLnBrk="1" hangingPunct="1"/>
            <a:r>
              <a:rPr lang="zh-CN" altLang="en-US" dirty="0"/>
              <a:t>主加元素作用</a:t>
            </a:r>
          </a:p>
          <a:p>
            <a:pPr eaLnBrk="1" hangingPunct="1"/>
            <a:r>
              <a:rPr lang="zh-CN" altLang="en-US" dirty="0"/>
              <a:t>辅加元素作用</a:t>
            </a:r>
          </a:p>
          <a:p>
            <a:pPr eaLnBrk="1" hangingPunct="1"/>
            <a:r>
              <a:rPr lang="zh-CN" altLang="en-US" dirty="0"/>
              <a:t>各例举一种典型应用！</a:t>
            </a:r>
          </a:p>
          <a:p>
            <a:pPr eaLnBrk="1" hangingPunct="1"/>
            <a:r>
              <a:rPr lang="zh-CN" altLang="en-US" dirty="0"/>
              <a:t>其典型的使用态组织是什么？</a:t>
            </a:r>
          </a:p>
          <a:p>
            <a:pPr eaLnBrk="1" hangingPunct="1"/>
            <a:r>
              <a:rPr lang="zh-CN" altLang="en-US" dirty="0"/>
              <a:t>说明最终热处理工艺</a:t>
            </a:r>
          </a:p>
          <a:p>
            <a:pPr eaLnBrk="1" hangingPunct="1"/>
            <a:endParaRPr lang="en-US"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noRot="1" noChangeArrowheads="1"/>
          </p:cNvSpPr>
          <p:nvPr>
            <p:ph type="title" idx="4294967295"/>
          </p:nvPr>
        </p:nvSpPr>
        <p:spPr>
          <a:xfrm>
            <a:off x="301625" y="381000"/>
            <a:ext cx="8540750" cy="1143000"/>
          </a:xfrm>
          <a:prstGeom prst="rect">
            <a:avLst/>
          </a:prstGeom>
          <a:ln/>
        </p:spPr>
        <p:txBody>
          <a:bodyPr/>
          <a:lstStyle/>
          <a:p>
            <a:pPr eaLnBrk="1" hangingPunct="1"/>
            <a:r>
              <a:rPr lang="en-US"/>
              <a:t>W18Cr4V, 3Cr2W8V, 5CrMnMo</a:t>
            </a:r>
            <a:endParaRPr lang="zh-CN" altLang="en-US"/>
          </a:p>
        </p:txBody>
      </p:sp>
      <p:sp>
        <p:nvSpPr>
          <p:cNvPr id="72707" name="内容占位符 2"/>
          <p:cNvSpPr>
            <a:spLocks noGrp="1" noRot="1" noChangeArrowheads="1"/>
          </p:cNvSpPr>
          <p:nvPr>
            <p:ph idx="4294967295"/>
          </p:nvPr>
        </p:nvSpPr>
        <p:spPr>
          <a:xfrm>
            <a:off x="685800" y="1484784"/>
            <a:ext cx="7772400" cy="4611216"/>
          </a:xfrm>
          <a:ln/>
        </p:spPr>
        <p:txBody>
          <a:bodyPr/>
          <a:lstStyle/>
          <a:p>
            <a:pPr eaLnBrk="1" hangingPunct="1"/>
            <a:r>
              <a:rPr lang="zh-CN" altLang="en-US" dirty="0"/>
              <a:t>各是什么钢？含碳量</a:t>
            </a:r>
          </a:p>
          <a:p>
            <a:pPr eaLnBrk="1" hangingPunct="1"/>
            <a:r>
              <a:rPr lang="zh-CN" altLang="en-US" dirty="0"/>
              <a:t>主加元素作用</a:t>
            </a:r>
          </a:p>
          <a:p>
            <a:pPr eaLnBrk="1" hangingPunct="1"/>
            <a:r>
              <a:rPr lang="zh-CN" altLang="en-US" dirty="0"/>
              <a:t>辅加元素作用</a:t>
            </a:r>
          </a:p>
          <a:p>
            <a:pPr eaLnBrk="1" hangingPunct="1"/>
            <a:r>
              <a:rPr lang="zh-CN" altLang="en-US" dirty="0"/>
              <a:t>各例举一种典型应用！</a:t>
            </a:r>
          </a:p>
          <a:p>
            <a:pPr eaLnBrk="1" hangingPunct="1"/>
            <a:r>
              <a:rPr lang="zh-CN" altLang="en-US" dirty="0"/>
              <a:t>其典型的使用态组织是什么？</a:t>
            </a:r>
          </a:p>
          <a:p>
            <a:pPr eaLnBrk="1" hangingPunct="1"/>
            <a:r>
              <a:rPr lang="zh-CN" altLang="en-US" dirty="0"/>
              <a:t>说明最终热处理工艺</a:t>
            </a:r>
          </a:p>
          <a:p>
            <a:pPr eaLnBrk="1" hangingPunct="1"/>
            <a:endParaRPr lang="en-US"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noRot="1" noChangeArrowheads="1"/>
          </p:cNvSpPr>
          <p:nvPr>
            <p:ph type="title" idx="4294967295"/>
          </p:nvPr>
        </p:nvSpPr>
        <p:spPr>
          <a:xfrm>
            <a:off x="301625" y="381000"/>
            <a:ext cx="8540750" cy="1143000"/>
          </a:xfrm>
          <a:prstGeom prst="rect">
            <a:avLst/>
          </a:prstGeom>
          <a:ln/>
        </p:spPr>
        <p:txBody>
          <a:bodyPr/>
          <a:lstStyle/>
          <a:p>
            <a:pPr eaLnBrk="1" hangingPunct="1"/>
            <a:r>
              <a:rPr lang="en-US"/>
              <a:t>3Cr13, 1Cr17, 0Cr18Ni9</a:t>
            </a:r>
            <a:endParaRPr lang="zh-CN" altLang="en-US"/>
          </a:p>
        </p:txBody>
      </p:sp>
      <p:sp>
        <p:nvSpPr>
          <p:cNvPr id="73731" name="内容占位符 2"/>
          <p:cNvSpPr>
            <a:spLocks noGrp="1" noRot="1" noChangeArrowheads="1"/>
          </p:cNvSpPr>
          <p:nvPr>
            <p:ph idx="4294967295"/>
          </p:nvPr>
        </p:nvSpPr>
        <p:spPr>
          <a:xfrm>
            <a:off x="685800" y="1268760"/>
            <a:ext cx="7772400" cy="4827240"/>
          </a:xfrm>
          <a:ln/>
        </p:spPr>
        <p:txBody>
          <a:bodyPr/>
          <a:lstStyle/>
          <a:p>
            <a:pPr eaLnBrk="1" hangingPunct="1"/>
            <a:r>
              <a:rPr lang="zh-CN" altLang="en-US" dirty="0"/>
              <a:t>各是什么钢？含碳量</a:t>
            </a:r>
          </a:p>
          <a:p>
            <a:pPr eaLnBrk="1" hangingPunct="1"/>
            <a:r>
              <a:rPr lang="zh-CN" altLang="en-US" dirty="0"/>
              <a:t>其典型的使用态组织是什么？</a:t>
            </a:r>
          </a:p>
          <a:p>
            <a:pPr eaLnBrk="1" hangingPunct="1"/>
            <a:r>
              <a:rPr lang="zh-CN" altLang="en-US" dirty="0"/>
              <a:t>关键性能比较</a:t>
            </a:r>
            <a:endParaRPr lang="en-US"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rrowheads="1"/>
          </p:cNvSpPr>
          <p:nvPr>
            <p:ph type="title"/>
          </p:nvPr>
        </p:nvSpPr>
        <p:spPr>
          <a:xfrm>
            <a:off x="301625" y="332656"/>
            <a:ext cx="8540750" cy="671736"/>
          </a:xfrm>
        </p:spPr>
        <p:txBody>
          <a:bodyPr/>
          <a:lstStyle/>
          <a:p>
            <a:pPr eaLnBrk="1" hangingPunct="1"/>
            <a:r>
              <a:rPr lang="zh-CN" altLang="en-US" sz="3200" b="1" dirty="0" smtClean="0"/>
              <a:t>本节主要</a:t>
            </a:r>
            <a:r>
              <a:rPr lang="zh-CN" altLang="en-US" sz="3200" b="1" dirty="0" smtClean="0"/>
              <a:t>内容</a:t>
            </a:r>
          </a:p>
        </p:txBody>
      </p:sp>
      <p:sp>
        <p:nvSpPr>
          <p:cNvPr id="91139" name="Rectangle 3"/>
          <p:cNvSpPr>
            <a:spLocks noGrp="1" noRot="1" noChangeArrowheads="1"/>
          </p:cNvSpPr>
          <p:nvPr>
            <p:ph type="body" idx="1"/>
          </p:nvPr>
        </p:nvSpPr>
        <p:spPr>
          <a:xfrm>
            <a:off x="373633" y="1053231"/>
            <a:ext cx="8374831" cy="5184081"/>
          </a:xfrm>
        </p:spPr>
        <p:txBody>
          <a:bodyPr/>
          <a:lstStyle/>
          <a:p>
            <a:pPr eaLnBrk="1" hangingPunct="1">
              <a:lnSpc>
                <a:spcPct val="120000"/>
              </a:lnSpc>
              <a:spcBef>
                <a:spcPts val="600"/>
              </a:spcBef>
            </a:pPr>
            <a:r>
              <a:rPr lang="zh-CN" altLang="zh-CN" sz="2800" dirty="0" smtClean="0"/>
              <a:t>工业用钢</a:t>
            </a:r>
            <a:r>
              <a:rPr lang="zh-CN" altLang="zh-CN" sz="2800" dirty="0" smtClean="0"/>
              <a:t>概述</a:t>
            </a:r>
            <a:endParaRPr lang="zh-CN" altLang="en-US" sz="2800" b="1" dirty="0" smtClean="0"/>
          </a:p>
          <a:p>
            <a:pPr lvl="1" eaLnBrk="1" hangingPunct="1">
              <a:lnSpc>
                <a:spcPct val="120000"/>
              </a:lnSpc>
              <a:spcBef>
                <a:spcPts val="600"/>
              </a:spcBef>
            </a:pPr>
            <a:r>
              <a:rPr lang="zh-CN" altLang="en-US" sz="2400" dirty="0" smtClean="0">
                <a:latin typeface="黑体" pitchFamily="2" charset="-122"/>
                <a:ea typeface="黑体" pitchFamily="2" charset="-122"/>
                <a:cs typeface="+mn-cs"/>
              </a:rPr>
              <a:t>钢的分类</a:t>
            </a:r>
            <a:endParaRPr lang="en-US" altLang="zh-CN" sz="2400" dirty="0" smtClean="0">
              <a:latin typeface="黑体" pitchFamily="2" charset="-122"/>
              <a:ea typeface="黑体" pitchFamily="2" charset="-122"/>
              <a:cs typeface="+mn-cs"/>
            </a:endParaRPr>
          </a:p>
          <a:p>
            <a:pPr lvl="1" eaLnBrk="1" hangingPunct="1">
              <a:lnSpc>
                <a:spcPct val="120000"/>
              </a:lnSpc>
              <a:spcBef>
                <a:spcPts val="600"/>
              </a:spcBef>
            </a:pPr>
            <a:r>
              <a:rPr lang="zh-CN" altLang="en-US" sz="2400" dirty="0" smtClean="0">
                <a:latin typeface="黑体" pitchFamily="2" charset="-122"/>
                <a:ea typeface="黑体" pitchFamily="2" charset="-122"/>
                <a:cs typeface="+mn-cs"/>
              </a:rPr>
              <a:t>钢中的杂质</a:t>
            </a:r>
            <a:endParaRPr lang="en-US" altLang="zh-CN" sz="2400" dirty="0" smtClean="0">
              <a:latin typeface="黑体" pitchFamily="2" charset="-122"/>
              <a:ea typeface="黑体" pitchFamily="2" charset="-122"/>
              <a:cs typeface="+mn-cs"/>
            </a:endParaRPr>
          </a:p>
          <a:p>
            <a:pPr lvl="1" eaLnBrk="1" hangingPunct="1">
              <a:lnSpc>
                <a:spcPct val="120000"/>
              </a:lnSpc>
              <a:spcBef>
                <a:spcPts val="600"/>
              </a:spcBef>
            </a:pPr>
            <a:r>
              <a:rPr lang="zh-CN" altLang="zh-CN" sz="2400" dirty="0" smtClean="0">
                <a:solidFill>
                  <a:srgbClr val="0000CC"/>
                </a:solidFill>
                <a:latin typeface="黑体" pitchFamily="2" charset="-122"/>
                <a:ea typeface="黑体" pitchFamily="2" charset="-122"/>
                <a:cs typeface="+mn-cs"/>
              </a:rPr>
              <a:t>钢的合金化</a:t>
            </a:r>
            <a:r>
              <a:rPr lang="zh-CN" altLang="en-US" sz="2400" dirty="0" smtClean="0">
                <a:solidFill>
                  <a:srgbClr val="0000CC"/>
                </a:solidFill>
                <a:latin typeface="黑体" pitchFamily="2" charset="-122"/>
                <a:ea typeface="黑体" pitchFamily="2" charset="-122"/>
                <a:cs typeface="+mn-cs"/>
              </a:rPr>
              <a:t>与强韧化</a:t>
            </a:r>
          </a:p>
          <a:p>
            <a:pPr lvl="2" eaLnBrk="1" hangingPunct="1">
              <a:lnSpc>
                <a:spcPct val="120000"/>
              </a:lnSpc>
              <a:spcBef>
                <a:spcPts val="600"/>
              </a:spcBef>
              <a:buFont typeface="Wingdings" pitchFamily="2" charset="2"/>
              <a:buChar char="Ø"/>
            </a:pPr>
            <a:r>
              <a:rPr lang="zh-CN" altLang="zh-CN" dirty="0" smtClean="0"/>
              <a:t>合金化主要</a:t>
            </a:r>
            <a:r>
              <a:rPr lang="zh-CN" altLang="zh-CN" dirty="0" smtClean="0"/>
              <a:t>目的</a:t>
            </a:r>
            <a:r>
              <a:rPr lang="zh-CN" altLang="en-US" dirty="0" smtClean="0"/>
              <a:t>，</a:t>
            </a:r>
            <a:endParaRPr lang="en-US" altLang="zh-CN" dirty="0" smtClean="0"/>
          </a:p>
          <a:p>
            <a:pPr lvl="2" eaLnBrk="1" hangingPunct="1">
              <a:lnSpc>
                <a:spcPct val="120000"/>
              </a:lnSpc>
              <a:spcBef>
                <a:spcPts val="600"/>
              </a:spcBef>
              <a:buFont typeface="Wingdings" pitchFamily="2" charset="2"/>
              <a:buChar char="Ø"/>
            </a:pPr>
            <a:r>
              <a:rPr lang="zh-CN" altLang="zh-CN" dirty="0" smtClean="0">
                <a:sym typeface="黑体" pitchFamily="2" charset="-122"/>
              </a:rPr>
              <a:t>合金元素在钢中的存在方式</a:t>
            </a:r>
            <a:r>
              <a:rPr lang="zh-CN" altLang="en-US" dirty="0" smtClean="0">
                <a:sym typeface="黑体" pitchFamily="2" charset="-122"/>
              </a:rPr>
              <a:t>，</a:t>
            </a:r>
            <a:endParaRPr lang="en-US" altLang="zh-CN" dirty="0" smtClean="0">
              <a:sym typeface="黑体" pitchFamily="2" charset="-122"/>
            </a:endParaRPr>
          </a:p>
          <a:p>
            <a:pPr lvl="2" eaLnBrk="1" hangingPunct="1">
              <a:lnSpc>
                <a:spcPct val="120000"/>
              </a:lnSpc>
              <a:spcBef>
                <a:spcPts val="600"/>
              </a:spcBef>
              <a:buFont typeface="Wingdings" pitchFamily="2" charset="2"/>
              <a:buChar char="Ø"/>
            </a:pPr>
            <a:r>
              <a:rPr lang="zh-CN" altLang="zh-CN" dirty="0" smtClean="0"/>
              <a:t>合金</a:t>
            </a:r>
            <a:r>
              <a:rPr lang="zh-CN" altLang="en-US" dirty="0" smtClean="0"/>
              <a:t>元素的</a:t>
            </a:r>
            <a:r>
              <a:rPr lang="zh-CN" altLang="en-US" dirty="0" smtClean="0"/>
              <a:t>影响</a:t>
            </a:r>
            <a:endParaRPr lang="en-US" altLang="zh-CN" dirty="0" smtClean="0"/>
          </a:p>
          <a:p>
            <a:pPr lvl="3" eaLnBrk="1" hangingPunct="1">
              <a:lnSpc>
                <a:spcPct val="120000"/>
              </a:lnSpc>
              <a:spcBef>
                <a:spcPts val="600"/>
              </a:spcBef>
              <a:buClr>
                <a:srgbClr val="7030A0"/>
              </a:buClr>
              <a:buFont typeface="Wingdings" pitchFamily="2" charset="2"/>
              <a:buChar char="ü"/>
            </a:pPr>
            <a:r>
              <a:rPr lang="zh-CN" altLang="zh-CN" dirty="0" smtClean="0">
                <a:sym typeface="黑体" pitchFamily="2" charset="-122"/>
              </a:rPr>
              <a:t>对</a:t>
            </a:r>
            <a:r>
              <a:rPr lang="zh-CN" altLang="zh-CN" dirty="0" smtClean="0">
                <a:sym typeface="黑体" pitchFamily="2" charset="-122"/>
              </a:rPr>
              <a:t>Fe-Fe3C相图的</a:t>
            </a:r>
            <a:r>
              <a:rPr lang="zh-CN" altLang="zh-CN" dirty="0" smtClean="0">
                <a:sym typeface="黑体" pitchFamily="2" charset="-122"/>
              </a:rPr>
              <a:t>影响</a:t>
            </a:r>
            <a:r>
              <a:rPr lang="zh-CN" altLang="en-US" dirty="0" smtClean="0">
                <a:sym typeface="黑体" pitchFamily="2" charset="-122"/>
              </a:rPr>
              <a:t>、</a:t>
            </a:r>
            <a:r>
              <a:rPr lang="zh-CN" altLang="zh-CN" dirty="0" smtClean="0"/>
              <a:t>对</a:t>
            </a:r>
            <a:r>
              <a:rPr lang="zh-CN" altLang="zh-CN" dirty="0" smtClean="0"/>
              <a:t>钢的热处理的</a:t>
            </a:r>
            <a:r>
              <a:rPr lang="zh-CN" altLang="zh-CN" dirty="0" smtClean="0"/>
              <a:t>影响</a:t>
            </a:r>
            <a:endParaRPr lang="en-US" altLang="zh-CN" dirty="0" smtClean="0"/>
          </a:p>
          <a:p>
            <a:pPr lvl="2" eaLnBrk="1" hangingPunct="1">
              <a:lnSpc>
                <a:spcPct val="120000"/>
              </a:lnSpc>
              <a:spcBef>
                <a:spcPts val="600"/>
              </a:spcBef>
              <a:buFont typeface="Wingdings" pitchFamily="2" charset="2"/>
              <a:buChar char="Ø"/>
            </a:pPr>
            <a:r>
              <a:rPr lang="zh-CN" altLang="en-US" dirty="0" smtClean="0">
                <a:solidFill>
                  <a:srgbClr val="0000CC"/>
                </a:solidFill>
              </a:rPr>
              <a:t>钢的强韧</a:t>
            </a:r>
            <a:r>
              <a:rPr lang="zh-CN" altLang="en-US" dirty="0" smtClean="0">
                <a:solidFill>
                  <a:srgbClr val="0000CC"/>
                </a:solidFill>
              </a:rPr>
              <a:t>化</a:t>
            </a:r>
            <a:endParaRPr lang="en-US" altLang="zh-CN" dirty="0" smtClean="0">
              <a:solidFill>
                <a:srgbClr val="0000CC"/>
              </a:solidFill>
            </a:endParaRPr>
          </a:p>
          <a:p>
            <a:pPr lvl="3" eaLnBrk="1" hangingPunct="1">
              <a:lnSpc>
                <a:spcPct val="120000"/>
              </a:lnSpc>
              <a:spcBef>
                <a:spcPts val="600"/>
              </a:spcBef>
              <a:buClr>
                <a:srgbClr val="7030A0"/>
              </a:buClr>
              <a:buFont typeface="Wingdings" pitchFamily="2" charset="2"/>
              <a:buChar char="ü"/>
            </a:pPr>
            <a:r>
              <a:rPr lang="zh-CN" altLang="zh-CN" dirty="0" smtClean="0"/>
              <a:t>强化</a:t>
            </a:r>
            <a:r>
              <a:rPr lang="zh-CN" altLang="zh-CN" dirty="0" smtClean="0"/>
              <a:t>机制</a:t>
            </a:r>
            <a:r>
              <a:rPr lang="zh-CN" altLang="en-US" dirty="0" smtClean="0"/>
              <a:t>，</a:t>
            </a:r>
            <a:r>
              <a:rPr lang="zh-CN" altLang="zh-CN" dirty="0" smtClean="0"/>
              <a:t>提高韧性的</a:t>
            </a:r>
            <a:r>
              <a:rPr lang="zh-CN" altLang="zh-CN" dirty="0" smtClean="0"/>
              <a:t>途径</a:t>
            </a:r>
            <a:endParaRPr lang="zh-CN" alt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animEffect transition="in" filter="blinds(horizontal)">
                                      <p:cBhvr>
                                        <p:cTn id="7" dur="500"/>
                                        <p:tgtEl>
                                          <p:spTgt spid="91139">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1139">
                                            <p:txEl>
                                              <p:pRg st="1" end="1"/>
                                            </p:txEl>
                                          </p:spTgt>
                                        </p:tgtEl>
                                        <p:attrNameLst>
                                          <p:attrName>style.visibility</p:attrName>
                                        </p:attrNameLst>
                                      </p:cBhvr>
                                      <p:to>
                                        <p:strVal val="visible"/>
                                      </p:to>
                                    </p:set>
                                    <p:animEffect transition="in" filter="blinds(horizontal)">
                                      <p:cBhvr>
                                        <p:cTn id="10" dur="500"/>
                                        <p:tgtEl>
                                          <p:spTgt spid="91139">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1139">
                                            <p:txEl>
                                              <p:pRg st="2" end="2"/>
                                            </p:txEl>
                                          </p:spTgt>
                                        </p:tgtEl>
                                        <p:attrNameLst>
                                          <p:attrName>style.visibility</p:attrName>
                                        </p:attrNameLst>
                                      </p:cBhvr>
                                      <p:to>
                                        <p:strVal val="visible"/>
                                      </p:to>
                                    </p:set>
                                    <p:animEffect transition="in" filter="blinds(horizontal)">
                                      <p:cBhvr>
                                        <p:cTn id="13" dur="500"/>
                                        <p:tgtEl>
                                          <p:spTgt spid="91139">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91139">
                                            <p:txEl>
                                              <p:pRg st="3" end="3"/>
                                            </p:txEl>
                                          </p:spTgt>
                                        </p:tgtEl>
                                        <p:attrNameLst>
                                          <p:attrName>style.visibility</p:attrName>
                                        </p:attrNameLst>
                                      </p:cBhvr>
                                      <p:to>
                                        <p:strVal val="visible"/>
                                      </p:to>
                                    </p:set>
                                    <p:animEffect transition="in" filter="blinds(horizontal)">
                                      <p:cBhvr>
                                        <p:cTn id="16" dur="500"/>
                                        <p:tgtEl>
                                          <p:spTgt spid="91139">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91139">
                                            <p:txEl>
                                              <p:pRg st="4" end="4"/>
                                            </p:txEl>
                                          </p:spTgt>
                                        </p:tgtEl>
                                        <p:attrNameLst>
                                          <p:attrName>style.visibility</p:attrName>
                                        </p:attrNameLst>
                                      </p:cBhvr>
                                      <p:to>
                                        <p:strVal val="visible"/>
                                      </p:to>
                                    </p:set>
                                    <p:animEffect transition="in" filter="blinds(horizontal)">
                                      <p:cBhvr>
                                        <p:cTn id="19" dur="500"/>
                                        <p:tgtEl>
                                          <p:spTgt spid="91139">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91139">
                                            <p:txEl>
                                              <p:pRg st="5" end="5"/>
                                            </p:txEl>
                                          </p:spTgt>
                                        </p:tgtEl>
                                        <p:attrNameLst>
                                          <p:attrName>style.visibility</p:attrName>
                                        </p:attrNameLst>
                                      </p:cBhvr>
                                      <p:to>
                                        <p:strVal val="visible"/>
                                      </p:to>
                                    </p:set>
                                    <p:animEffect transition="in" filter="blinds(horizontal)">
                                      <p:cBhvr>
                                        <p:cTn id="22" dur="500"/>
                                        <p:tgtEl>
                                          <p:spTgt spid="91139">
                                            <p:txEl>
                                              <p:pRg st="5" end="5"/>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91139">
                                            <p:txEl>
                                              <p:pRg st="6" end="6"/>
                                            </p:txEl>
                                          </p:spTgt>
                                        </p:tgtEl>
                                        <p:attrNameLst>
                                          <p:attrName>style.visibility</p:attrName>
                                        </p:attrNameLst>
                                      </p:cBhvr>
                                      <p:to>
                                        <p:strVal val="visible"/>
                                      </p:to>
                                    </p:set>
                                    <p:animEffect transition="in" filter="blinds(horizontal)">
                                      <p:cBhvr>
                                        <p:cTn id="25" dur="500"/>
                                        <p:tgtEl>
                                          <p:spTgt spid="91139">
                                            <p:txEl>
                                              <p:pRg st="6" end="6"/>
                                            </p:txEl>
                                          </p:spTgt>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91139">
                                            <p:txEl>
                                              <p:pRg st="7" end="7"/>
                                            </p:txEl>
                                          </p:spTgt>
                                        </p:tgtEl>
                                        <p:attrNameLst>
                                          <p:attrName>style.visibility</p:attrName>
                                        </p:attrNameLst>
                                      </p:cBhvr>
                                      <p:to>
                                        <p:strVal val="visible"/>
                                      </p:to>
                                    </p:set>
                                    <p:animEffect transition="in" filter="blinds(horizontal)">
                                      <p:cBhvr>
                                        <p:cTn id="28" dur="500"/>
                                        <p:tgtEl>
                                          <p:spTgt spid="91139">
                                            <p:txEl>
                                              <p:pRg st="7" end="7"/>
                                            </p:txEl>
                                          </p:spTgt>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91139">
                                            <p:txEl>
                                              <p:pRg st="8" end="8"/>
                                            </p:txEl>
                                          </p:spTgt>
                                        </p:tgtEl>
                                        <p:attrNameLst>
                                          <p:attrName>style.visibility</p:attrName>
                                        </p:attrNameLst>
                                      </p:cBhvr>
                                      <p:to>
                                        <p:strVal val="visible"/>
                                      </p:to>
                                    </p:set>
                                    <p:animEffect transition="in" filter="blinds(horizontal)">
                                      <p:cBhvr>
                                        <p:cTn id="31" dur="500"/>
                                        <p:tgtEl>
                                          <p:spTgt spid="91139">
                                            <p:txEl>
                                              <p:pRg st="8" end="8"/>
                                            </p:txEl>
                                          </p:spTgt>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91139">
                                            <p:txEl>
                                              <p:pRg st="9" end="9"/>
                                            </p:txEl>
                                          </p:spTgt>
                                        </p:tgtEl>
                                        <p:attrNameLst>
                                          <p:attrName>style.visibility</p:attrName>
                                        </p:attrNameLst>
                                      </p:cBhvr>
                                      <p:to>
                                        <p:strVal val="visible"/>
                                      </p:to>
                                    </p:set>
                                    <p:animEffect transition="in" filter="blinds(horizontal)">
                                      <p:cBhvr>
                                        <p:cTn id="34" dur="500"/>
                                        <p:tgtEl>
                                          <p:spTgt spid="9113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Rectangle 3"/>
          <p:cNvSpPr>
            <a:spLocks noGrp="1" noRot="1" noChangeArrowheads="1"/>
          </p:cNvSpPr>
          <p:nvPr>
            <p:ph type="body" idx="1"/>
          </p:nvPr>
        </p:nvSpPr>
        <p:spPr>
          <a:xfrm>
            <a:off x="373633" y="692696"/>
            <a:ext cx="8374831" cy="5544617"/>
          </a:xfrm>
        </p:spPr>
        <p:txBody>
          <a:bodyPr/>
          <a:lstStyle/>
          <a:p>
            <a:pPr eaLnBrk="1" hangingPunct="1">
              <a:lnSpc>
                <a:spcPct val="120000"/>
              </a:lnSpc>
              <a:spcBef>
                <a:spcPts val="600"/>
              </a:spcBef>
            </a:pPr>
            <a:r>
              <a:rPr lang="zh-CN" altLang="zh-CN" sz="2800" dirty="0" smtClean="0"/>
              <a:t>结构钢</a:t>
            </a:r>
            <a:r>
              <a:rPr lang="zh-CN" altLang="zh-CN" sz="2800" dirty="0" smtClean="0"/>
              <a:t>及</a:t>
            </a:r>
            <a:r>
              <a:rPr lang="zh-CN" altLang="zh-CN" sz="2800" dirty="0" smtClean="0"/>
              <a:t>应用</a:t>
            </a:r>
            <a:endParaRPr lang="zh-CN" altLang="en-US" sz="2800" b="1" dirty="0" smtClean="0"/>
          </a:p>
          <a:p>
            <a:pPr lvl="1" eaLnBrk="1" hangingPunct="1">
              <a:lnSpc>
                <a:spcPct val="120000"/>
              </a:lnSpc>
              <a:spcBef>
                <a:spcPts val="600"/>
              </a:spcBef>
            </a:pPr>
            <a:r>
              <a:rPr lang="zh-CN" altLang="en-US" sz="2400" dirty="0" smtClean="0">
                <a:solidFill>
                  <a:srgbClr val="0000CC"/>
                </a:solidFill>
                <a:latin typeface="黑体" pitchFamily="2" charset="-122"/>
                <a:ea typeface="黑体" pitchFamily="2" charset="-122"/>
              </a:rPr>
              <a:t>结构钢</a:t>
            </a:r>
            <a:r>
              <a:rPr lang="zh-CN" altLang="en-US" sz="2400" dirty="0" smtClean="0">
                <a:solidFill>
                  <a:srgbClr val="0000CC"/>
                </a:solidFill>
                <a:latin typeface="黑体" pitchFamily="2" charset="-122"/>
                <a:ea typeface="黑体" pitchFamily="2" charset="-122"/>
              </a:rPr>
              <a:t>类别与牌号</a:t>
            </a:r>
          </a:p>
          <a:p>
            <a:pPr lvl="1" eaLnBrk="1" hangingPunct="1">
              <a:lnSpc>
                <a:spcPct val="120000"/>
              </a:lnSpc>
              <a:spcBef>
                <a:spcPts val="600"/>
              </a:spcBef>
            </a:pPr>
            <a:r>
              <a:rPr lang="zh-CN" altLang="zh-CN" sz="2400" dirty="0" smtClean="0">
                <a:latin typeface="黑体" pitchFamily="2" charset="-122"/>
                <a:ea typeface="黑体" pitchFamily="2" charset="-122"/>
              </a:rPr>
              <a:t>工程</a:t>
            </a:r>
            <a:r>
              <a:rPr lang="zh-CN" altLang="zh-CN" sz="2400" dirty="0" smtClean="0">
                <a:latin typeface="黑体" pitchFamily="2" charset="-122"/>
                <a:ea typeface="黑体" pitchFamily="2" charset="-122"/>
              </a:rPr>
              <a:t>结构用</a:t>
            </a:r>
            <a:r>
              <a:rPr lang="zh-CN" altLang="zh-CN" sz="2400" dirty="0" smtClean="0">
                <a:latin typeface="黑体" pitchFamily="2" charset="-122"/>
                <a:ea typeface="黑体" pitchFamily="2" charset="-122"/>
              </a:rPr>
              <a:t>钢</a:t>
            </a:r>
            <a:endParaRPr lang="en-US" altLang="zh-CN" sz="2400" dirty="0" smtClean="0">
              <a:latin typeface="黑体" pitchFamily="2" charset="-122"/>
              <a:ea typeface="黑体" pitchFamily="2" charset="-122"/>
            </a:endParaRPr>
          </a:p>
          <a:p>
            <a:pPr lvl="2" eaLnBrk="1" hangingPunct="1">
              <a:lnSpc>
                <a:spcPct val="120000"/>
              </a:lnSpc>
              <a:spcBef>
                <a:spcPts val="600"/>
              </a:spcBef>
              <a:buFont typeface="Wingdings" pitchFamily="2" charset="2"/>
              <a:buChar char="Ø"/>
            </a:pPr>
            <a:r>
              <a:rPr lang="zh-CN" altLang="en-US" dirty="0" smtClean="0"/>
              <a:t>普通碳素</a:t>
            </a:r>
            <a:r>
              <a:rPr lang="zh-CN" altLang="en-US" dirty="0" smtClean="0"/>
              <a:t>结构钢、低</a:t>
            </a:r>
            <a:r>
              <a:rPr lang="zh-CN" altLang="en-US" dirty="0" smtClean="0"/>
              <a:t>合金高强度</a:t>
            </a:r>
            <a:r>
              <a:rPr lang="zh-CN" altLang="en-US" dirty="0" smtClean="0"/>
              <a:t>结构钢</a:t>
            </a:r>
            <a:endParaRPr lang="zh-CN" altLang="zh-CN" dirty="0" smtClean="0"/>
          </a:p>
          <a:p>
            <a:pPr lvl="1" eaLnBrk="1" hangingPunct="1">
              <a:lnSpc>
                <a:spcPct val="120000"/>
              </a:lnSpc>
              <a:spcBef>
                <a:spcPts val="600"/>
              </a:spcBef>
            </a:pPr>
            <a:r>
              <a:rPr lang="zh-CN" altLang="en-US" sz="2400" dirty="0" smtClean="0">
                <a:latin typeface="黑体" pitchFamily="2" charset="-122"/>
                <a:ea typeface="黑体" pitchFamily="2" charset="-122"/>
              </a:rPr>
              <a:t>机械结构</a:t>
            </a:r>
            <a:r>
              <a:rPr lang="zh-CN" altLang="en-US" sz="2400" dirty="0" smtClean="0">
                <a:latin typeface="黑体" pitchFamily="2" charset="-122"/>
                <a:ea typeface="黑体" pitchFamily="2" charset="-122"/>
              </a:rPr>
              <a:t>用</a:t>
            </a:r>
            <a:r>
              <a:rPr lang="zh-CN" altLang="en-US" sz="2400" dirty="0" smtClean="0">
                <a:latin typeface="黑体" pitchFamily="2" charset="-122"/>
                <a:ea typeface="黑体" pitchFamily="2" charset="-122"/>
              </a:rPr>
              <a:t>钢</a:t>
            </a:r>
            <a:endParaRPr lang="en-US" altLang="zh-CN" sz="2400" dirty="0" smtClean="0">
              <a:latin typeface="黑体" pitchFamily="2" charset="-122"/>
              <a:ea typeface="黑体" pitchFamily="2" charset="-122"/>
            </a:endParaRPr>
          </a:p>
          <a:p>
            <a:pPr lvl="2" eaLnBrk="1" hangingPunct="1">
              <a:lnSpc>
                <a:spcPct val="120000"/>
              </a:lnSpc>
              <a:spcBef>
                <a:spcPts val="600"/>
              </a:spcBef>
              <a:buFont typeface="Wingdings" pitchFamily="2" charset="2"/>
              <a:buChar char="Ø"/>
            </a:pPr>
            <a:r>
              <a:rPr lang="zh-CN" altLang="en-US" dirty="0" smtClean="0"/>
              <a:t>优质碳素</a:t>
            </a:r>
            <a:r>
              <a:rPr lang="zh-CN" altLang="en-US" dirty="0" smtClean="0"/>
              <a:t>结构钢</a:t>
            </a:r>
            <a:endParaRPr lang="en-US" altLang="zh-CN" dirty="0" smtClean="0"/>
          </a:p>
          <a:p>
            <a:pPr lvl="2" eaLnBrk="1" hangingPunct="1">
              <a:lnSpc>
                <a:spcPct val="120000"/>
              </a:lnSpc>
              <a:spcBef>
                <a:spcPts val="600"/>
              </a:spcBef>
              <a:buFont typeface="Wingdings" pitchFamily="2" charset="2"/>
              <a:buChar char="Ø"/>
            </a:pPr>
            <a:r>
              <a:rPr lang="zh-CN" altLang="en-US" dirty="0" smtClean="0">
                <a:solidFill>
                  <a:srgbClr val="0000CC"/>
                </a:solidFill>
              </a:rPr>
              <a:t>合金结构钢（合金</a:t>
            </a:r>
            <a:r>
              <a:rPr lang="zh-CN" altLang="en-US" dirty="0" smtClean="0">
                <a:solidFill>
                  <a:srgbClr val="0000CC"/>
                </a:solidFill>
              </a:rPr>
              <a:t>渗碳钢、合金调质钢、合金弹簧钢、合金轴承</a:t>
            </a:r>
            <a:r>
              <a:rPr lang="zh-CN" altLang="en-US" dirty="0" smtClean="0">
                <a:solidFill>
                  <a:srgbClr val="0000CC"/>
                </a:solidFill>
              </a:rPr>
              <a:t>钢）</a:t>
            </a:r>
          </a:p>
          <a:p>
            <a:pPr lvl="3" eaLnBrk="1" hangingPunct="1">
              <a:lnSpc>
                <a:spcPct val="120000"/>
              </a:lnSpc>
              <a:spcBef>
                <a:spcPts val="600"/>
              </a:spcBef>
              <a:buClr>
                <a:srgbClr val="7030A0"/>
              </a:buClr>
              <a:buFont typeface="Wingdings" pitchFamily="2" charset="2"/>
              <a:buChar char="ü"/>
            </a:pPr>
            <a:r>
              <a:rPr lang="zh-CN" altLang="en-US" dirty="0" smtClean="0">
                <a:solidFill>
                  <a:srgbClr val="0000CC"/>
                </a:solidFill>
              </a:rPr>
              <a:t>性能特点、成分特点与合金化原则、</a:t>
            </a:r>
            <a:r>
              <a:rPr lang="zh-CN" altLang="zh-CN" dirty="0" smtClean="0">
                <a:solidFill>
                  <a:srgbClr val="0000CC"/>
                </a:solidFill>
              </a:rPr>
              <a:t>热处理特点及使用态组织</a:t>
            </a:r>
            <a:r>
              <a:rPr lang="zh-CN" altLang="en-US" dirty="0" smtClean="0">
                <a:solidFill>
                  <a:srgbClr val="0000CC"/>
                </a:solidFill>
              </a:rPr>
              <a:t>、典型牌号及其应用</a:t>
            </a:r>
            <a:endParaRPr lang="zh-CN" altLang="en-US" dirty="0" smtClean="0">
              <a:solidFill>
                <a:srgbClr val="0000CC"/>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animEffect transition="in" filter="blinds(horizontal)">
                                      <p:cBhvr>
                                        <p:cTn id="7" dur="500"/>
                                        <p:tgtEl>
                                          <p:spTgt spid="91139">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1139">
                                            <p:txEl>
                                              <p:pRg st="1" end="1"/>
                                            </p:txEl>
                                          </p:spTgt>
                                        </p:tgtEl>
                                        <p:attrNameLst>
                                          <p:attrName>style.visibility</p:attrName>
                                        </p:attrNameLst>
                                      </p:cBhvr>
                                      <p:to>
                                        <p:strVal val="visible"/>
                                      </p:to>
                                    </p:set>
                                    <p:animEffect transition="in" filter="blinds(horizontal)">
                                      <p:cBhvr>
                                        <p:cTn id="10" dur="500"/>
                                        <p:tgtEl>
                                          <p:spTgt spid="91139">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1139">
                                            <p:txEl>
                                              <p:pRg st="2" end="2"/>
                                            </p:txEl>
                                          </p:spTgt>
                                        </p:tgtEl>
                                        <p:attrNameLst>
                                          <p:attrName>style.visibility</p:attrName>
                                        </p:attrNameLst>
                                      </p:cBhvr>
                                      <p:to>
                                        <p:strVal val="visible"/>
                                      </p:to>
                                    </p:set>
                                    <p:animEffect transition="in" filter="blinds(horizontal)">
                                      <p:cBhvr>
                                        <p:cTn id="13" dur="500"/>
                                        <p:tgtEl>
                                          <p:spTgt spid="91139">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91139">
                                            <p:txEl>
                                              <p:pRg st="3" end="3"/>
                                            </p:txEl>
                                          </p:spTgt>
                                        </p:tgtEl>
                                        <p:attrNameLst>
                                          <p:attrName>style.visibility</p:attrName>
                                        </p:attrNameLst>
                                      </p:cBhvr>
                                      <p:to>
                                        <p:strVal val="visible"/>
                                      </p:to>
                                    </p:set>
                                    <p:animEffect transition="in" filter="blinds(horizontal)">
                                      <p:cBhvr>
                                        <p:cTn id="16" dur="500"/>
                                        <p:tgtEl>
                                          <p:spTgt spid="91139">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91139">
                                            <p:txEl>
                                              <p:pRg st="4" end="4"/>
                                            </p:txEl>
                                          </p:spTgt>
                                        </p:tgtEl>
                                        <p:attrNameLst>
                                          <p:attrName>style.visibility</p:attrName>
                                        </p:attrNameLst>
                                      </p:cBhvr>
                                      <p:to>
                                        <p:strVal val="visible"/>
                                      </p:to>
                                    </p:set>
                                    <p:animEffect transition="in" filter="blinds(horizontal)">
                                      <p:cBhvr>
                                        <p:cTn id="19" dur="500"/>
                                        <p:tgtEl>
                                          <p:spTgt spid="91139">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91139">
                                            <p:txEl>
                                              <p:pRg st="5" end="5"/>
                                            </p:txEl>
                                          </p:spTgt>
                                        </p:tgtEl>
                                        <p:attrNameLst>
                                          <p:attrName>style.visibility</p:attrName>
                                        </p:attrNameLst>
                                      </p:cBhvr>
                                      <p:to>
                                        <p:strVal val="visible"/>
                                      </p:to>
                                    </p:set>
                                    <p:animEffect transition="in" filter="blinds(horizontal)">
                                      <p:cBhvr>
                                        <p:cTn id="22" dur="500"/>
                                        <p:tgtEl>
                                          <p:spTgt spid="91139">
                                            <p:txEl>
                                              <p:pRg st="5" end="5"/>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91139">
                                            <p:txEl>
                                              <p:pRg st="6" end="6"/>
                                            </p:txEl>
                                          </p:spTgt>
                                        </p:tgtEl>
                                        <p:attrNameLst>
                                          <p:attrName>style.visibility</p:attrName>
                                        </p:attrNameLst>
                                      </p:cBhvr>
                                      <p:to>
                                        <p:strVal val="visible"/>
                                      </p:to>
                                    </p:set>
                                    <p:animEffect transition="in" filter="blinds(horizontal)">
                                      <p:cBhvr>
                                        <p:cTn id="25" dur="500"/>
                                        <p:tgtEl>
                                          <p:spTgt spid="91139">
                                            <p:txEl>
                                              <p:pRg st="6" end="6"/>
                                            </p:txEl>
                                          </p:spTgt>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91139">
                                            <p:txEl>
                                              <p:pRg st="7" end="7"/>
                                            </p:txEl>
                                          </p:spTgt>
                                        </p:tgtEl>
                                        <p:attrNameLst>
                                          <p:attrName>style.visibility</p:attrName>
                                        </p:attrNameLst>
                                      </p:cBhvr>
                                      <p:to>
                                        <p:strVal val="visible"/>
                                      </p:to>
                                    </p:set>
                                    <p:animEffect transition="in" filter="blinds(horizontal)">
                                      <p:cBhvr>
                                        <p:cTn id="28" dur="500"/>
                                        <p:tgtEl>
                                          <p:spTgt spid="9113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Rectangle 3"/>
          <p:cNvSpPr>
            <a:spLocks noGrp="1" noRot="1" noChangeArrowheads="1"/>
          </p:cNvSpPr>
          <p:nvPr>
            <p:ph type="body" idx="1"/>
          </p:nvPr>
        </p:nvSpPr>
        <p:spPr>
          <a:xfrm>
            <a:off x="373633" y="620689"/>
            <a:ext cx="8374831" cy="5400600"/>
          </a:xfrm>
        </p:spPr>
        <p:txBody>
          <a:bodyPr/>
          <a:lstStyle/>
          <a:p>
            <a:pPr marL="812800" indent="-812800">
              <a:lnSpc>
                <a:spcPct val="120000"/>
              </a:lnSpc>
              <a:spcBef>
                <a:spcPts val="0"/>
              </a:spcBef>
            </a:pPr>
            <a:r>
              <a:rPr lang="zh-CN" altLang="zh-CN" dirty="0" smtClean="0"/>
              <a:t>工具钢及特殊性能钢</a:t>
            </a:r>
            <a:endParaRPr lang="en-US" altLang="zh-CN" dirty="0" smtClean="0"/>
          </a:p>
          <a:p>
            <a:pPr marL="1212850" lvl="1" indent="-812800">
              <a:lnSpc>
                <a:spcPct val="120000"/>
              </a:lnSpc>
              <a:spcBef>
                <a:spcPts val="0"/>
              </a:spcBef>
            </a:pPr>
            <a:r>
              <a:rPr lang="zh-CN" altLang="en-US" sz="2400" dirty="0" smtClean="0">
                <a:latin typeface="黑体" pitchFamily="2" charset="-122"/>
                <a:ea typeface="黑体" pitchFamily="2" charset="-122"/>
              </a:rPr>
              <a:t>工具钢类别与</a:t>
            </a:r>
            <a:r>
              <a:rPr lang="zh-CN" altLang="en-US" sz="2400" dirty="0" smtClean="0">
                <a:latin typeface="黑体" pitchFamily="2" charset="-122"/>
                <a:ea typeface="黑体" pitchFamily="2" charset="-122"/>
              </a:rPr>
              <a:t>牌号</a:t>
            </a:r>
            <a:endParaRPr lang="en-US" altLang="zh-CN" sz="2400" dirty="0" smtClean="0">
              <a:latin typeface="黑体" pitchFamily="2" charset="-122"/>
              <a:ea typeface="黑体" pitchFamily="2" charset="-122"/>
            </a:endParaRPr>
          </a:p>
          <a:p>
            <a:pPr marL="1612900" lvl="2" indent="-812800">
              <a:lnSpc>
                <a:spcPct val="120000"/>
              </a:lnSpc>
              <a:spcBef>
                <a:spcPts val="0"/>
              </a:spcBef>
              <a:buFont typeface="Wingdings" pitchFamily="2" charset="2"/>
              <a:buChar char="Ø"/>
            </a:pPr>
            <a:r>
              <a:rPr lang="zh-CN" altLang="en-US" dirty="0" smtClean="0"/>
              <a:t>碳素</a:t>
            </a:r>
            <a:r>
              <a:rPr lang="zh-CN" altLang="en-US" dirty="0" smtClean="0"/>
              <a:t>工具钢</a:t>
            </a:r>
            <a:endParaRPr lang="en-US" altLang="zh-CN" dirty="0" smtClean="0"/>
          </a:p>
          <a:p>
            <a:pPr marL="1612900" lvl="2" indent="-812800">
              <a:lnSpc>
                <a:spcPct val="120000"/>
              </a:lnSpc>
              <a:spcBef>
                <a:spcPts val="0"/>
              </a:spcBef>
              <a:buFont typeface="Wingdings" pitchFamily="2" charset="2"/>
              <a:buChar char="Ø"/>
            </a:pPr>
            <a:r>
              <a:rPr lang="zh-CN" altLang="en-US" dirty="0" smtClean="0"/>
              <a:t>合金</a:t>
            </a:r>
            <a:r>
              <a:rPr lang="zh-CN" altLang="en-US" dirty="0" smtClean="0"/>
              <a:t>工具钢（</a:t>
            </a:r>
            <a:r>
              <a:rPr lang="zh-CN" altLang="en-US" dirty="0" smtClean="0">
                <a:solidFill>
                  <a:srgbClr val="0000CC"/>
                </a:solidFill>
              </a:rPr>
              <a:t>合金刃具钢</a:t>
            </a:r>
            <a:r>
              <a:rPr lang="zh-CN" altLang="en-US" dirty="0" smtClean="0"/>
              <a:t>、合金模具钢</a:t>
            </a:r>
            <a:r>
              <a:rPr lang="zh-CN" altLang="en-US" dirty="0" smtClean="0"/>
              <a:t>）</a:t>
            </a:r>
            <a:endParaRPr lang="en-US" altLang="zh-CN" dirty="0" smtClean="0"/>
          </a:p>
          <a:p>
            <a:pPr marL="2070100" lvl="3" indent="-812800">
              <a:lnSpc>
                <a:spcPct val="120000"/>
              </a:lnSpc>
              <a:spcBef>
                <a:spcPts val="0"/>
              </a:spcBef>
              <a:buClr>
                <a:srgbClr val="7030A0"/>
              </a:buClr>
              <a:buFont typeface="Wingdings" pitchFamily="2" charset="2"/>
              <a:buChar char="ü"/>
            </a:pPr>
            <a:r>
              <a:rPr lang="zh-CN" altLang="en-US" dirty="0" smtClean="0">
                <a:solidFill>
                  <a:srgbClr val="0000CC"/>
                </a:solidFill>
              </a:rPr>
              <a:t>性能特点、成分特点与合金化原则、</a:t>
            </a:r>
            <a:r>
              <a:rPr lang="zh-CN" altLang="zh-CN" dirty="0" smtClean="0">
                <a:solidFill>
                  <a:srgbClr val="0000CC"/>
                </a:solidFill>
              </a:rPr>
              <a:t>热处理特点及使用态组织</a:t>
            </a:r>
            <a:r>
              <a:rPr lang="zh-CN" altLang="en-US" dirty="0" smtClean="0">
                <a:solidFill>
                  <a:srgbClr val="0000CC"/>
                </a:solidFill>
              </a:rPr>
              <a:t>、典型牌号及其</a:t>
            </a:r>
            <a:r>
              <a:rPr lang="zh-CN" altLang="en-US" dirty="0" smtClean="0">
                <a:solidFill>
                  <a:srgbClr val="0000CC"/>
                </a:solidFill>
              </a:rPr>
              <a:t>应用</a:t>
            </a:r>
          </a:p>
          <a:p>
            <a:pPr marL="1212850" lvl="1" indent="-812800">
              <a:lnSpc>
                <a:spcPct val="120000"/>
              </a:lnSpc>
              <a:spcBef>
                <a:spcPts val="0"/>
              </a:spcBef>
            </a:pPr>
            <a:r>
              <a:rPr lang="zh-CN" altLang="en-US" sz="2400" dirty="0" smtClean="0">
                <a:latin typeface="黑体" pitchFamily="2" charset="-122"/>
                <a:ea typeface="黑体" pitchFamily="2" charset="-122"/>
              </a:rPr>
              <a:t>特殊性</a:t>
            </a:r>
            <a:r>
              <a:rPr lang="zh-CN" altLang="en-US" sz="2400" dirty="0" smtClean="0">
                <a:latin typeface="黑体" pitchFamily="2" charset="-122"/>
                <a:ea typeface="黑体" pitchFamily="2" charset="-122"/>
              </a:rPr>
              <a:t>能钢类别与</a:t>
            </a:r>
            <a:r>
              <a:rPr lang="zh-CN" altLang="en-US" sz="2400" dirty="0" smtClean="0">
                <a:latin typeface="黑体" pitchFamily="2" charset="-122"/>
                <a:ea typeface="黑体" pitchFamily="2" charset="-122"/>
              </a:rPr>
              <a:t>牌号</a:t>
            </a:r>
            <a:endParaRPr lang="en-US" altLang="zh-CN" sz="2400" dirty="0" smtClean="0">
              <a:latin typeface="黑体" pitchFamily="2" charset="-122"/>
              <a:ea typeface="黑体" pitchFamily="2" charset="-122"/>
            </a:endParaRPr>
          </a:p>
          <a:p>
            <a:pPr marL="1612900" lvl="2" indent="-812800">
              <a:lnSpc>
                <a:spcPct val="120000"/>
              </a:lnSpc>
              <a:spcBef>
                <a:spcPts val="0"/>
              </a:spcBef>
              <a:buFont typeface="Wingdings" pitchFamily="2" charset="2"/>
              <a:buChar char="Ø"/>
            </a:pPr>
            <a:r>
              <a:rPr lang="zh-CN" altLang="en-US" dirty="0" smtClean="0">
                <a:solidFill>
                  <a:srgbClr val="0000CC"/>
                </a:solidFill>
              </a:rPr>
              <a:t>不锈钢</a:t>
            </a:r>
            <a:endParaRPr lang="en-US" altLang="zh-CN" dirty="0" smtClean="0">
              <a:solidFill>
                <a:srgbClr val="0000CC"/>
              </a:solidFill>
            </a:endParaRPr>
          </a:p>
          <a:p>
            <a:pPr marL="2070100" lvl="3" indent="-812800">
              <a:lnSpc>
                <a:spcPct val="120000"/>
              </a:lnSpc>
              <a:spcBef>
                <a:spcPts val="0"/>
              </a:spcBef>
              <a:buClr>
                <a:srgbClr val="7030A0"/>
              </a:buClr>
              <a:buFont typeface="Wingdings" pitchFamily="2" charset="2"/>
              <a:buChar char="ü"/>
            </a:pPr>
            <a:r>
              <a:rPr lang="zh-CN" altLang="en-US" dirty="0" smtClean="0">
                <a:solidFill>
                  <a:srgbClr val="0000CC"/>
                </a:solidFill>
              </a:rPr>
              <a:t>抗腐蚀</a:t>
            </a:r>
            <a:r>
              <a:rPr lang="zh-CN" altLang="en-US" dirty="0" smtClean="0">
                <a:solidFill>
                  <a:srgbClr val="0000CC"/>
                </a:solidFill>
              </a:rPr>
              <a:t>原理、不锈钢</a:t>
            </a:r>
            <a:r>
              <a:rPr lang="zh-CN" altLang="en-US" dirty="0" smtClean="0">
                <a:solidFill>
                  <a:srgbClr val="0000CC"/>
                </a:solidFill>
              </a:rPr>
              <a:t>的合金化</a:t>
            </a:r>
            <a:r>
              <a:rPr lang="zh-CN" altLang="en-US" dirty="0" smtClean="0">
                <a:solidFill>
                  <a:srgbClr val="0000CC"/>
                </a:solidFill>
              </a:rPr>
              <a:t>原则、</a:t>
            </a:r>
            <a:r>
              <a:rPr lang="zh-CN" altLang="en-US" dirty="0" smtClean="0">
                <a:solidFill>
                  <a:srgbClr val="0000CC"/>
                </a:solidFill>
                <a:sym typeface="Arial" pitchFamily="34" charset="0"/>
              </a:rPr>
              <a:t>常用不锈钢</a:t>
            </a:r>
            <a:endParaRPr lang="en-US" altLang="zh-CN" dirty="0" smtClean="0">
              <a:solidFill>
                <a:srgbClr val="0000CC"/>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animEffect transition="in" filter="blinds(horizontal)">
                                      <p:cBhvr>
                                        <p:cTn id="7" dur="500"/>
                                        <p:tgtEl>
                                          <p:spTgt spid="91139">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1139">
                                            <p:txEl>
                                              <p:pRg st="1" end="1"/>
                                            </p:txEl>
                                          </p:spTgt>
                                        </p:tgtEl>
                                        <p:attrNameLst>
                                          <p:attrName>style.visibility</p:attrName>
                                        </p:attrNameLst>
                                      </p:cBhvr>
                                      <p:to>
                                        <p:strVal val="visible"/>
                                      </p:to>
                                    </p:set>
                                    <p:animEffect transition="in" filter="blinds(horizontal)">
                                      <p:cBhvr>
                                        <p:cTn id="10" dur="500"/>
                                        <p:tgtEl>
                                          <p:spTgt spid="91139">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1139">
                                            <p:txEl>
                                              <p:pRg st="2" end="2"/>
                                            </p:txEl>
                                          </p:spTgt>
                                        </p:tgtEl>
                                        <p:attrNameLst>
                                          <p:attrName>style.visibility</p:attrName>
                                        </p:attrNameLst>
                                      </p:cBhvr>
                                      <p:to>
                                        <p:strVal val="visible"/>
                                      </p:to>
                                    </p:set>
                                    <p:animEffect transition="in" filter="blinds(horizontal)">
                                      <p:cBhvr>
                                        <p:cTn id="13" dur="500"/>
                                        <p:tgtEl>
                                          <p:spTgt spid="91139">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91139">
                                            <p:txEl>
                                              <p:pRg st="3" end="3"/>
                                            </p:txEl>
                                          </p:spTgt>
                                        </p:tgtEl>
                                        <p:attrNameLst>
                                          <p:attrName>style.visibility</p:attrName>
                                        </p:attrNameLst>
                                      </p:cBhvr>
                                      <p:to>
                                        <p:strVal val="visible"/>
                                      </p:to>
                                    </p:set>
                                    <p:animEffect transition="in" filter="blinds(horizontal)">
                                      <p:cBhvr>
                                        <p:cTn id="16" dur="500"/>
                                        <p:tgtEl>
                                          <p:spTgt spid="91139">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91139">
                                            <p:txEl>
                                              <p:pRg st="4" end="4"/>
                                            </p:txEl>
                                          </p:spTgt>
                                        </p:tgtEl>
                                        <p:attrNameLst>
                                          <p:attrName>style.visibility</p:attrName>
                                        </p:attrNameLst>
                                      </p:cBhvr>
                                      <p:to>
                                        <p:strVal val="visible"/>
                                      </p:to>
                                    </p:set>
                                    <p:animEffect transition="in" filter="blinds(horizontal)">
                                      <p:cBhvr>
                                        <p:cTn id="19" dur="500"/>
                                        <p:tgtEl>
                                          <p:spTgt spid="91139">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91139">
                                            <p:txEl>
                                              <p:pRg st="5" end="5"/>
                                            </p:txEl>
                                          </p:spTgt>
                                        </p:tgtEl>
                                        <p:attrNameLst>
                                          <p:attrName>style.visibility</p:attrName>
                                        </p:attrNameLst>
                                      </p:cBhvr>
                                      <p:to>
                                        <p:strVal val="visible"/>
                                      </p:to>
                                    </p:set>
                                    <p:animEffect transition="in" filter="blinds(horizontal)">
                                      <p:cBhvr>
                                        <p:cTn id="22" dur="500"/>
                                        <p:tgtEl>
                                          <p:spTgt spid="91139">
                                            <p:txEl>
                                              <p:pRg st="5" end="5"/>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91139">
                                            <p:txEl>
                                              <p:pRg st="6" end="6"/>
                                            </p:txEl>
                                          </p:spTgt>
                                        </p:tgtEl>
                                        <p:attrNameLst>
                                          <p:attrName>style.visibility</p:attrName>
                                        </p:attrNameLst>
                                      </p:cBhvr>
                                      <p:to>
                                        <p:strVal val="visible"/>
                                      </p:to>
                                    </p:set>
                                    <p:animEffect transition="in" filter="blinds(horizontal)">
                                      <p:cBhvr>
                                        <p:cTn id="25" dur="500"/>
                                        <p:tgtEl>
                                          <p:spTgt spid="91139">
                                            <p:txEl>
                                              <p:pRg st="6" end="6"/>
                                            </p:txEl>
                                          </p:spTgt>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91139">
                                            <p:txEl>
                                              <p:pRg st="7" end="7"/>
                                            </p:txEl>
                                          </p:spTgt>
                                        </p:tgtEl>
                                        <p:attrNameLst>
                                          <p:attrName>style.visibility</p:attrName>
                                        </p:attrNameLst>
                                      </p:cBhvr>
                                      <p:to>
                                        <p:strVal val="visible"/>
                                      </p:to>
                                    </p:set>
                                    <p:animEffect transition="in" filter="blinds(horizontal)">
                                      <p:cBhvr>
                                        <p:cTn id="28" dur="500"/>
                                        <p:tgtEl>
                                          <p:spTgt spid="9113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4"/>
          <p:cNvSpPr>
            <a:spLocks noGrp="1" noRot="1" noChangeArrowheads="1"/>
          </p:cNvSpPr>
          <p:nvPr>
            <p:ph type="title"/>
          </p:nvPr>
        </p:nvSpPr>
        <p:spPr>
          <a:xfrm>
            <a:off x="457200" y="692696"/>
            <a:ext cx="8229600" cy="724942"/>
          </a:xfrm>
          <a:prstGeom prst="rect">
            <a:avLst/>
          </a:prstGeom>
          <a:ln/>
        </p:spPr>
        <p:txBody>
          <a:bodyPr/>
          <a:lstStyle/>
          <a:p>
            <a:pPr algn="l" eaLnBrk="1" hangingPunct="1"/>
            <a:r>
              <a:rPr lang="zh-CN" altLang="en-US" sz="4000" dirty="0" smtClean="0"/>
              <a:t>内容</a:t>
            </a:r>
            <a:endParaRPr lang="zh-CN" sz="4000" dirty="0"/>
          </a:p>
        </p:txBody>
      </p:sp>
      <p:sp>
        <p:nvSpPr>
          <p:cNvPr id="8195" name="Rectangle 5"/>
          <p:cNvSpPr>
            <a:spLocks noGrp="1" noRot="1" noChangeArrowheads="1"/>
          </p:cNvSpPr>
          <p:nvPr>
            <p:ph type="subTitle" idx="4294967295"/>
          </p:nvPr>
        </p:nvSpPr>
        <p:spPr>
          <a:xfrm>
            <a:off x="539552" y="1700808"/>
            <a:ext cx="7560840" cy="3816424"/>
          </a:xfrm>
          <a:ln/>
        </p:spPr>
        <p:txBody>
          <a:bodyPr/>
          <a:lstStyle/>
          <a:p>
            <a:pPr marL="0" indent="0" eaLnBrk="1" hangingPunct="1">
              <a:lnSpc>
                <a:spcPct val="150000"/>
              </a:lnSpc>
              <a:spcBef>
                <a:spcPts val="1200"/>
              </a:spcBef>
              <a:buFont typeface="Wingdings" pitchFamily="2" charset="2"/>
              <a:buNone/>
            </a:pPr>
            <a:r>
              <a:rPr lang="en-US" altLang="zh-CN" dirty="0" smtClean="0">
                <a:ea typeface="华文细黑" pitchFamily="2" charset="-122"/>
              </a:rPr>
              <a:t>7.1  </a:t>
            </a:r>
            <a:r>
              <a:rPr lang="zh-CN" dirty="0" smtClean="0">
                <a:ea typeface="华文细黑" pitchFamily="2" charset="-122"/>
              </a:rPr>
              <a:t>工业</a:t>
            </a:r>
            <a:r>
              <a:rPr lang="zh-CN" dirty="0">
                <a:ea typeface="华文细黑" pitchFamily="2" charset="-122"/>
              </a:rPr>
              <a:t>用钢</a:t>
            </a:r>
          </a:p>
          <a:p>
            <a:pPr marL="0" indent="0" eaLnBrk="1" hangingPunct="1">
              <a:lnSpc>
                <a:spcPct val="150000"/>
              </a:lnSpc>
              <a:spcBef>
                <a:spcPts val="1200"/>
              </a:spcBef>
              <a:buFont typeface="Wingdings" pitchFamily="2" charset="2"/>
              <a:buNone/>
            </a:pPr>
            <a:r>
              <a:rPr lang="en-US" altLang="zh-CN" dirty="0" smtClean="0">
                <a:solidFill>
                  <a:srgbClr val="0000CC"/>
                </a:solidFill>
                <a:ea typeface="华文细黑" pitchFamily="2" charset="-122"/>
              </a:rPr>
              <a:t>7.2  </a:t>
            </a:r>
            <a:r>
              <a:rPr lang="zh-CN" dirty="0" smtClean="0">
                <a:solidFill>
                  <a:srgbClr val="0000CC"/>
                </a:solidFill>
                <a:ea typeface="华文细黑" pitchFamily="2" charset="-122"/>
              </a:rPr>
              <a:t>铸铁</a:t>
            </a:r>
            <a:r>
              <a:rPr lang="zh-CN" dirty="0">
                <a:solidFill>
                  <a:srgbClr val="0000CC"/>
                </a:solidFill>
                <a:ea typeface="华文细黑" pitchFamily="2" charset="-122"/>
              </a:rPr>
              <a:t>材料</a:t>
            </a:r>
          </a:p>
          <a:p>
            <a:pPr marL="0" indent="0" eaLnBrk="1" hangingPunct="1">
              <a:lnSpc>
                <a:spcPct val="150000"/>
              </a:lnSpc>
              <a:spcBef>
                <a:spcPts val="1200"/>
              </a:spcBef>
              <a:buFont typeface="Wingdings" pitchFamily="2" charset="2"/>
              <a:buNone/>
            </a:pPr>
            <a:r>
              <a:rPr lang="en-US" altLang="zh-CN" dirty="0" smtClean="0">
                <a:ea typeface="华文细黑" pitchFamily="2" charset="-122"/>
              </a:rPr>
              <a:t>7.3  </a:t>
            </a:r>
            <a:r>
              <a:rPr lang="zh-CN" dirty="0" smtClean="0">
                <a:ea typeface="华文细黑" pitchFamily="2" charset="-122"/>
              </a:rPr>
              <a:t>有色金属</a:t>
            </a:r>
            <a:r>
              <a:rPr lang="zh-CN" dirty="0">
                <a:ea typeface="华文细黑" pitchFamily="2" charset="-122"/>
              </a:rPr>
              <a:t>材料</a:t>
            </a:r>
            <a:endParaRPr lang="zh-CN"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Rot="1" noChangeArrowheads="1"/>
          </p:cNvSpPr>
          <p:nvPr>
            <p:ph type="title" idx="4294967295"/>
          </p:nvPr>
        </p:nvSpPr>
        <p:spPr>
          <a:xfrm>
            <a:off x="301625" y="332656"/>
            <a:ext cx="8540750" cy="744538"/>
          </a:xfrm>
          <a:prstGeom prst="rect">
            <a:avLst/>
          </a:prstGeom>
          <a:ln/>
        </p:spPr>
        <p:txBody>
          <a:bodyPr/>
          <a:lstStyle/>
          <a:p>
            <a:pPr eaLnBrk="1" hangingPunct="1"/>
            <a:r>
              <a:rPr lang="en-US" sz="4000" b="1" dirty="0" smtClean="0">
                <a:latin typeface="黑体" pitchFamily="2" charset="-122"/>
                <a:ea typeface="黑体" pitchFamily="2" charset="-122"/>
              </a:rPr>
              <a:t>7.2  </a:t>
            </a:r>
            <a:r>
              <a:rPr lang="zh-CN" altLang="en-US" sz="4000" b="1" dirty="0" smtClean="0">
                <a:latin typeface="黑体" pitchFamily="2" charset="-122"/>
                <a:ea typeface="黑体" pitchFamily="2" charset="-122"/>
              </a:rPr>
              <a:t>铸铁</a:t>
            </a:r>
            <a:r>
              <a:rPr lang="zh-CN" altLang="en-US" sz="4000" b="1" dirty="0">
                <a:latin typeface="黑体" pitchFamily="2" charset="-122"/>
                <a:ea typeface="黑体" pitchFamily="2" charset="-122"/>
              </a:rPr>
              <a:t>材料</a:t>
            </a:r>
            <a:endParaRPr lang="zh-CN" altLang="en-US" b="1" dirty="0">
              <a:latin typeface="黑体" pitchFamily="2" charset="-122"/>
              <a:ea typeface="黑体" pitchFamily="2" charset="-122"/>
            </a:endParaRPr>
          </a:p>
        </p:txBody>
      </p:sp>
      <p:sp>
        <p:nvSpPr>
          <p:cNvPr id="5123" name="Rectangle 3"/>
          <p:cNvSpPr>
            <a:spLocks noGrp="1" noRot="1" noChangeArrowheads="1"/>
          </p:cNvSpPr>
          <p:nvPr>
            <p:ph sz="half" idx="4294967295"/>
          </p:nvPr>
        </p:nvSpPr>
        <p:spPr>
          <a:xfrm>
            <a:off x="301625" y="1052513"/>
            <a:ext cx="8540750" cy="3455987"/>
          </a:xfrm>
          <a:ln/>
        </p:spPr>
        <p:txBody>
          <a:bodyPr/>
          <a:lstStyle/>
          <a:p>
            <a:pPr marL="533400" indent="-533400" eaLnBrk="1" hangingPunct="1">
              <a:lnSpc>
                <a:spcPct val="110000"/>
              </a:lnSpc>
              <a:buFont typeface="Wingdings" pitchFamily="2" charset="2"/>
              <a:buNone/>
            </a:pPr>
            <a:r>
              <a:rPr lang="zh-CN" altLang="en-US" dirty="0"/>
              <a:t>一、铸铁材料概述</a:t>
            </a:r>
          </a:p>
          <a:p>
            <a:pPr marL="533400" indent="-533400" eaLnBrk="1" hangingPunct="1">
              <a:lnSpc>
                <a:spcPct val="110000"/>
              </a:lnSpc>
              <a:buFont typeface="Wingdings" pitchFamily="2" charset="2"/>
              <a:buNone/>
            </a:pPr>
            <a:r>
              <a:rPr lang="zh-CN" altLang="en-US" sz="2400" dirty="0">
                <a:latin typeface="楷体_GB2312" pitchFamily="49" charset="-122"/>
                <a:ea typeface="楷体_GB2312" pitchFamily="49" charset="-122"/>
              </a:rPr>
              <a:t>铸铁的含碳量高</a:t>
            </a:r>
            <a:r>
              <a:rPr lang="zh-CN" altLang="en-US" sz="2400" dirty="0" smtClean="0">
                <a:latin typeface="楷体_GB2312" pitchFamily="49" charset="-122"/>
                <a:ea typeface="楷体_GB2312" pitchFamily="49" charset="-122"/>
              </a:rPr>
              <a:t>（</a:t>
            </a:r>
            <a:r>
              <a:rPr lang="en-US" sz="2400" dirty="0" smtClean="0">
                <a:latin typeface="楷体_GB2312" pitchFamily="49" charset="-122"/>
                <a:ea typeface="楷体_GB2312" pitchFamily="49" charset="-122"/>
              </a:rPr>
              <a:t>＞</a:t>
            </a:r>
            <a:r>
              <a:rPr lang="en-US" sz="2400" dirty="0" err="1" smtClean="0">
                <a:latin typeface="楷体_GB2312" pitchFamily="49" charset="-122"/>
                <a:ea typeface="楷体_GB2312" pitchFamily="49" charset="-122"/>
              </a:rPr>
              <a:t>2.11%C</a:t>
            </a:r>
            <a:r>
              <a:rPr lang="zh-CN" altLang="en-US" sz="2400" dirty="0">
                <a:latin typeface="楷体_GB2312" pitchFamily="49" charset="-122"/>
                <a:ea typeface="楷体_GB2312" pitchFamily="49" charset="-122"/>
              </a:rPr>
              <a:t>），一般为</a:t>
            </a:r>
            <a:r>
              <a:rPr lang="en-US" sz="2400" dirty="0" smtClean="0">
                <a:latin typeface="楷体_GB2312" pitchFamily="49" charset="-122"/>
                <a:ea typeface="楷体_GB2312" pitchFamily="49" charset="-122"/>
              </a:rPr>
              <a:t>2.5</a:t>
            </a:r>
            <a:r>
              <a:rPr lang="en-US" altLang="zh-CN" sz="2400" dirty="0" smtClean="0">
                <a:latin typeface="楷体_GB2312" pitchFamily="49" charset="-122"/>
                <a:ea typeface="楷体_GB2312" pitchFamily="49" charset="-122"/>
              </a:rPr>
              <a:t>—</a:t>
            </a:r>
            <a:r>
              <a:rPr lang="en-US" sz="2400" dirty="0" err="1" smtClean="0">
                <a:latin typeface="楷体_GB2312" pitchFamily="49" charset="-122"/>
                <a:ea typeface="楷体_GB2312" pitchFamily="49" charset="-122"/>
              </a:rPr>
              <a:t>4.0%C</a:t>
            </a:r>
            <a:endParaRPr lang="en-US" sz="2400" dirty="0">
              <a:latin typeface="楷体_GB2312" pitchFamily="49" charset="-122"/>
              <a:ea typeface="楷体_GB2312" pitchFamily="49" charset="-122"/>
            </a:endParaRPr>
          </a:p>
          <a:p>
            <a:pPr marL="533400" indent="-533400" eaLnBrk="1" hangingPunct="1">
              <a:lnSpc>
                <a:spcPct val="110000"/>
              </a:lnSpc>
              <a:buFont typeface="Wingdings" pitchFamily="2" charset="2"/>
              <a:buNone/>
            </a:pPr>
            <a:r>
              <a:rPr lang="en-US" altLang="zh-CN" sz="2800" dirty="0" smtClean="0">
                <a:solidFill>
                  <a:srgbClr val="0000CC"/>
                </a:solidFill>
                <a:latin typeface="黑体" pitchFamily="2" charset="-122"/>
                <a:ea typeface="黑体" pitchFamily="2" charset="-122"/>
              </a:rPr>
              <a:t>1.</a:t>
            </a:r>
            <a:r>
              <a:rPr lang="zh-CN" altLang="en-US" sz="2800" dirty="0" smtClean="0">
                <a:solidFill>
                  <a:srgbClr val="0000CC"/>
                </a:solidFill>
                <a:latin typeface="黑体" pitchFamily="2" charset="-122"/>
                <a:ea typeface="黑体" pitchFamily="2" charset="-122"/>
              </a:rPr>
              <a:t>碳</a:t>
            </a:r>
            <a:r>
              <a:rPr lang="en-US" sz="2800" dirty="0">
                <a:solidFill>
                  <a:srgbClr val="0000CC"/>
                </a:solidFill>
                <a:latin typeface="黑体" pitchFamily="2" charset="-122"/>
                <a:ea typeface="黑体" pitchFamily="2" charset="-122"/>
              </a:rPr>
              <a:t>(C)</a:t>
            </a:r>
            <a:r>
              <a:rPr lang="zh-CN" altLang="en-US" sz="2800" dirty="0">
                <a:solidFill>
                  <a:srgbClr val="0000CC"/>
                </a:solidFill>
                <a:latin typeface="黑体" pitchFamily="2" charset="-122"/>
                <a:ea typeface="黑体" pitchFamily="2" charset="-122"/>
              </a:rPr>
              <a:t>在铸铁中的存在形式：</a:t>
            </a:r>
            <a:endParaRPr lang="en-US" sz="2800" dirty="0">
              <a:solidFill>
                <a:srgbClr val="0000CC"/>
              </a:solidFill>
              <a:latin typeface="黑体" pitchFamily="2" charset="-122"/>
              <a:ea typeface="黑体" pitchFamily="2" charset="-122"/>
            </a:endParaRPr>
          </a:p>
          <a:p>
            <a:pPr marL="914400" lvl="1" indent="-457200" eaLnBrk="1" hangingPunct="1">
              <a:lnSpc>
                <a:spcPct val="110000"/>
              </a:lnSpc>
              <a:buClr>
                <a:srgbClr val="0000CC"/>
              </a:buClr>
            </a:pPr>
            <a:r>
              <a:rPr lang="zh-CN" altLang="en-US" sz="2400" dirty="0"/>
              <a:t>固溶于铁中形成铁素体</a:t>
            </a:r>
            <a:r>
              <a:rPr lang="en-US" sz="2400" dirty="0"/>
              <a:t>(F)</a:t>
            </a:r>
            <a:endParaRPr lang="zh-CN" altLang="en-US" sz="2400" dirty="0"/>
          </a:p>
          <a:p>
            <a:pPr marL="914400" lvl="1" indent="-457200" eaLnBrk="1" hangingPunct="1">
              <a:lnSpc>
                <a:spcPct val="110000"/>
              </a:lnSpc>
              <a:buClr>
                <a:srgbClr val="0000CC"/>
              </a:buClr>
            </a:pPr>
            <a:r>
              <a:rPr lang="zh-CN" altLang="en-US" sz="2400" dirty="0"/>
              <a:t>形成渗碳体</a:t>
            </a:r>
            <a:r>
              <a:rPr lang="en-US" sz="2400" dirty="0"/>
              <a:t> (</a:t>
            </a:r>
            <a:r>
              <a:rPr lang="en-US" sz="2400" dirty="0" err="1"/>
              <a:t>Fe</a:t>
            </a:r>
            <a:r>
              <a:rPr lang="en-US" sz="2400" baseline="-25000" dirty="0" err="1"/>
              <a:t>3</a:t>
            </a:r>
            <a:r>
              <a:rPr lang="en-US" sz="2400" dirty="0" err="1"/>
              <a:t>C</a:t>
            </a:r>
            <a:r>
              <a:rPr lang="en-US" sz="2400" dirty="0"/>
              <a:t>)</a:t>
            </a:r>
            <a:endParaRPr lang="zh-CN" altLang="en-US" sz="2400" dirty="0"/>
          </a:p>
          <a:p>
            <a:pPr marL="914400" lvl="1" indent="-457200" eaLnBrk="1" hangingPunct="1">
              <a:lnSpc>
                <a:spcPct val="110000"/>
              </a:lnSpc>
              <a:buClr>
                <a:srgbClr val="0000CC"/>
              </a:buClr>
            </a:pPr>
            <a:r>
              <a:rPr lang="zh-CN" altLang="en-US" sz="2400" dirty="0"/>
              <a:t>形成石墨</a:t>
            </a:r>
            <a:r>
              <a:rPr lang="en-US" sz="2400" dirty="0"/>
              <a:t>(</a:t>
            </a:r>
            <a:r>
              <a:rPr lang="en-US" sz="2400" dirty="0" smtClean="0"/>
              <a:t>G)</a:t>
            </a:r>
          </a:p>
          <a:p>
            <a:pPr marL="514350" indent="-457200" eaLnBrk="1" hangingPunct="1">
              <a:lnSpc>
                <a:spcPct val="110000"/>
              </a:lnSpc>
              <a:buClr>
                <a:srgbClr val="0000CC"/>
              </a:buClr>
              <a:buNone/>
            </a:pPr>
            <a:r>
              <a:rPr lang="en-US" altLang="zh-CN" sz="2800" dirty="0" smtClean="0">
                <a:solidFill>
                  <a:srgbClr val="0000CC"/>
                </a:solidFill>
                <a:latin typeface="黑体" pitchFamily="2" charset="-122"/>
                <a:ea typeface="黑体" pitchFamily="2" charset="-122"/>
              </a:rPr>
              <a:t>2.</a:t>
            </a:r>
            <a:r>
              <a:rPr lang="zh-CN" altLang="en-US" sz="2800" dirty="0" smtClean="0">
                <a:solidFill>
                  <a:srgbClr val="0000CC"/>
                </a:solidFill>
                <a:ea typeface="黑体" pitchFamily="2" charset="-122"/>
              </a:rPr>
              <a:t>铸铁</a:t>
            </a:r>
            <a:r>
              <a:rPr lang="zh-CN" altLang="en-US" sz="2800" dirty="0">
                <a:solidFill>
                  <a:srgbClr val="0000CC"/>
                </a:solidFill>
                <a:ea typeface="黑体" pitchFamily="2" charset="-122"/>
              </a:rPr>
              <a:t>的组织组成与分类：</a:t>
            </a:r>
            <a:endParaRPr lang="en-US" sz="2800" dirty="0">
              <a:solidFill>
                <a:srgbClr val="0000CC"/>
              </a:solidFill>
              <a:ea typeface="黑体" pitchFamily="2" charset="-122"/>
            </a:endParaRPr>
          </a:p>
        </p:txBody>
      </p:sp>
      <p:grpSp>
        <p:nvGrpSpPr>
          <p:cNvPr id="2" name="Group 4"/>
          <p:cNvGrpSpPr>
            <a:grpSpLocks noChangeAspect="1"/>
          </p:cNvGrpSpPr>
          <p:nvPr/>
        </p:nvGrpSpPr>
        <p:grpSpPr bwMode="auto">
          <a:xfrm>
            <a:off x="1042988" y="4780136"/>
            <a:ext cx="1373187" cy="1536700"/>
            <a:chOff x="0" y="0"/>
            <a:chExt cx="1373118" cy="1537090"/>
          </a:xfrm>
        </p:grpSpPr>
        <p:pic>
          <p:nvPicPr>
            <p:cNvPr id="5125" name="图片 5" descr="image002.gif"/>
            <p:cNvPicPr>
              <a:picLocks noChangeAspect="1" noChangeArrowheads="1"/>
            </p:cNvPicPr>
            <p:nvPr/>
          </p:nvPicPr>
          <p:blipFill>
            <a:blip r:embed="rId2" cstate="print"/>
            <a:srcRect/>
            <a:stretch>
              <a:fillRect/>
            </a:stretch>
          </p:blipFill>
          <p:spPr bwMode="auto">
            <a:xfrm>
              <a:off x="0" y="0"/>
              <a:ext cx="1368151" cy="519551"/>
            </a:xfrm>
            <a:prstGeom prst="rect">
              <a:avLst/>
            </a:prstGeom>
            <a:noFill/>
            <a:ln w="9525" cmpd="sng">
              <a:noFill/>
              <a:miter lim="800000"/>
              <a:headEnd/>
              <a:tailEnd/>
            </a:ln>
          </p:spPr>
        </p:pic>
        <p:pic>
          <p:nvPicPr>
            <p:cNvPr id="5126" name="图片 6" descr="image009.gif"/>
            <p:cNvPicPr>
              <a:picLocks noChangeAspect="1" noChangeArrowheads="1"/>
            </p:cNvPicPr>
            <p:nvPr/>
          </p:nvPicPr>
          <p:blipFill>
            <a:blip r:embed="rId3" cstate="print"/>
            <a:srcRect/>
            <a:stretch>
              <a:fillRect/>
            </a:stretch>
          </p:blipFill>
          <p:spPr bwMode="auto">
            <a:xfrm>
              <a:off x="0" y="525619"/>
              <a:ext cx="1373118" cy="504056"/>
            </a:xfrm>
            <a:prstGeom prst="rect">
              <a:avLst/>
            </a:prstGeom>
            <a:noFill/>
            <a:ln w="9525" cmpd="sng">
              <a:noFill/>
              <a:miter lim="800000"/>
              <a:headEnd/>
              <a:tailEnd/>
            </a:ln>
          </p:spPr>
        </p:pic>
        <p:pic>
          <p:nvPicPr>
            <p:cNvPr id="5127" name="图片 7" descr="image007.gif"/>
            <p:cNvPicPr>
              <a:picLocks noChangeAspect="1" noChangeArrowheads="1"/>
            </p:cNvPicPr>
            <p:nvPr/>
          </p:nvPicPr>
          <p:blipFill>
            <a:blip r:embed="rId4" cstate="print"/>
            <a:srcRect/>
            <a:stretch>
              <a:fillRect/>
            </a:stretch>
          </p:blipFill>
          <p:spPr bwMode="auto">
            <a:xfrm>
              <a:off x="0" y="1033034"/>
              <a:ext cx="1373117" cy="504056"/>
            </a:xfrm>
            <a:prstGeom prst="rect">
              <a:avLst/>
            </a:prstGeom>
            <a:noFill/>
            <a:ln w="9525" cmpd="sng">
              <a:noFill/>
              <a:miter lim="800000"/>
              <a:headEnd/>
              <a:tailEnd/>
            </a:ln>
          </p:spPr>
        </p:pic>
      </p:grpSp>
      <p:grpSp>
        <p:nvGrpSpPr>
          <p:cNvPr id="3" name="Group 8"/>
          <p:cNvGrpSpPr>
            <a:grpSpLocks/>
          </p:cNvGrpSpPr>
          <p:nvPr/>
        </p:nvGrpSpPr>
        <p:grpSpPr bwMode="auto">
          <a:xfrm>
            <a:off x="2484438" y="4996036"/>
            <a:ext cx="1506537" cy="1008062"/>
            <a:chOff x="0" y="0"/>
            <a:chExt cx="1507648" cy="1008112"/>
          </a:xfrm>
        </p:grpSpPr>
        <p:pic>
          <p:nvPicPr>
            <p:cNvPr id="5129" name="图片 9" descr="image006.gif"/>
            <p:cNvPicPr>
              <a:picLocks noChangeAspect="1" noChangeArrowheads="1"/>
            </p:cNvPicPr>
            <p:nvPr/>
          </p:nvPicPr>
          <p:blipFill>
            <a:blip r:embed="rId5" cstate="print"/>
            <a:srcRect/>
            <a:stretch>
              <a:fillRect/>
            </a:stretch>
          </p:blipFill>
          <p:spPr bwMode="auto">
            <a:xfrm>
              <a:off x="288032" y="288032"/>
              <a:ext cx="1219616" cy="498153"/>
            </a:xfrm>
            <a:prstGeom prst="rect">
              <a:avLst/>
            </a:prstGeom>
            <a:noFill/>
            <a:ln w="9525" cmpd="sng">
              <a:noFill/>
              <a:miter lim="800000"/>
              <a:headEnd/>
              <a:tailEnd/>
            </a:ln>
          </p:spPr>
        </p:pic>
        <p:sp>
          <p:nvSpPr>
            <p:cNvPr id="5130" name="右大括号 17"/>
            <p:cNvSpPr>
              <a:spLocks/>
            </p:cNvSpPr>
            <p:nvPr/>
          </p:nvSpPr>
          <p:spPr bwMode="auto">
            <a:xfrm>
              <a:off x="0" y="0"/>
              <a:ext cx="216024" cy="1008112"/>
            </a:xfrm>
            <a:prstGeom prst="rightBrace">
              <a:avLst>
                <a:gd name="adj1" fmla="val 8340"/>
                <a:gd name="adj2" fmla="val 50000"/>
              </a:avLst>
            </a:prstGeom>
            <a:solidFill>
              <a:schemeClr val="accent1"/>
            </a:solidFill>
            <a:ln w="9525" cmpd="sng">
              <a:solidFill>
                <a:schemeClr val="tx1"/>
              </a:solidFill>
              <a:bevel/>
              <a:headEnd/>
              <a:tailEnd/>
            </a:ln>
          </p:spPr>
          <p:txBody>
            <a:bodyPr/>
            <a:lstStyle/>
            <a:p>
              <a:endParaRPr lang="zh-CN" altLang="zh-CN">
                <a:solidFill>
                  <a:srgbClr val="000000"/>
                </a:solidFill>
                <a:sym typeface="Arial" pitchFamily="34" charset="0"/>
              </a:endParaRPr>
            </a:p>
          </p:txBody>
        </p:sp>
      </p:grpSp>
      <p:grpSp>
        <p:nvGrpSpPr>
          <p:cNvPr id="4" name="Group 11"/>
          <p:cNvGrpSpPr>
            <a:grpSpLocks/>
          </p:cNvGrpSpPr>
          <p:nvPr/>
        </p:nvGrpSpPr>
        <p:grpSpPr bwMode="auto">
          <a:xfrm>
            <a:off x="4140200" y="5283373"/>
            <a:ext cx="1312863" cy="431800"/>
            <a:chOff x="0" y="0"/>
            <a:chExt cx="1313297" cy="432048"/>
          </a:xfrm>
        </p:grpSpPr>
        <p:sp>
          <p:nvSpPr>
            <p:cNvPr id="5132" name="十字形 11"/>
            <p:cNvSpPr>
              <a:spLocks noChangeArrowheads="1"/>
            </p:cNvSpPr>
            <p:nvPr/>
          </p:nvSpPr>
          <p:spPr bwMode="auto">
            <a:xfrm>
              <a:off x="0" y="72008"/>
              <a:ext cx="288032" cy="288032"/>
            </a:xfrm>
            <a:prstGeom prst="plus">
              <a:avLst>
                <a:gd name="adj" fmla="val 38093"/>
              </a:avLst>
            </a:prstGeom>
            <a:solidFill>
              <a:schemeClr val="accent1"/>
            </a:solidFill>
            <a:ln w="9525" cmpd="sng">
              <a:solidFill>
                <a:schemeClr val="tx1"/>
              </a:solidFill>
              <a:miter lim="800000"/>
              <a:headEnd/>
              <a:tailEnd/>
            </a:ln>
          </p:spPr>
          <p:txBody>
            <a:bodyPr/>
            <a:lstStyle/>
            <a:p>
              <a:endParaRPr lang="zh-CN" altLang="zh-CN">
                <a:solidFill>
                  <a:srgbClr val="000000"/>
                </a:solidFill>
                <a:sym typeface="Arial" pitchFamily="34" charset="0"/>
              </a:endParaRPr>
            </a:p>
          </p:txBody>
        </p:sp>
        <p:pic>
          <p:nvPicPr>
            <p:cNvPr id="5133" name="图片 18" descr="image003.gif"/>
            <p:cNvPicPr>
              <a:picLocks noChangeAspect="1" noChangeArrowheads="1"/>
            </p:cNvPicPr>
            <p:nvPr/>
          </p:nvPicPr>
          <p:blipFill>
            <a:blip r:embed="rId6" cstate="print"/>
            <a:srcRect t="28802" r="20923" b="42934"/>
            <a:stretch>
              <a:fillRect/>
            </a:stretch>
          </p:blipFill>
          <p:spPr bwMode="auto">
            <a:xfrm>
              <a:off x="432048" y="0"/>
              <a:ext cx="881249" cy="432048"/>
            </a:xfrm>
            <a:prstGeom prst="rect">
              <a:avLst/>
            </a:prstGeom>
            <a:noFill/>
            <a:ln w="9525" cmpd="sng">
              <a:noFill/>
              <a:miter lim="800000"/>
              <a:headEnd/>
              <a:tailEnd/>
            </a:ln>
          </p:spPr>
        </p:pic>
      </p:grpSp>
      <p:grpSp>
        <p:nvGrpSpPr>
          <p:cNvPr id="5" name="Group 14"/>
          <p:cNvGrpSpPr>
            <a:grpSpLocks/>
          </p:cNvGrpSpPr>
          <p:nvPr/>
        </p:nvGrpSpPr>
        <p:grpSpPr bwMode="auto">
          <a:xfrm>
            <a:off x="5508625" y="4726161"/>
            <a:ext cx="1223963" cy="1590675"/>
            <a:chOff x="0" y="0"/>
            <a:chExt cx="1224136" cy="1591392"/>
          </a:xfrm>
        </p:grpSpPr>
        <p:sp>
          <p:nvSpPr>
            <p:cNvPr id="5135" name="左大括号 19"/>
            <p:cNvSpPr>
              <a:spLocks/>
            </p:cNvSpPr>
            <p:nvPr/>
          </p:nvSpPr>
          <p:spPr bwMode="auto">
            <a:xfrm>
              <a:off x="0" y="187743"/>
              <a:ext cx="216024" cy="1152128"/>
            </a:xfrm>
            <a:prstGeom prst="leftBrace">
              <a:avLst>
                <a:gd name="adj1" fmla="val 8321"/>
                <a:gd name="adj2" fmla="val 50000"/>
              </a:avLst>
            </a:prstGeom>
            <a:solidFill>
              <a:schemeClr val="accent1"/>
            </a:solidFill>
            <a:ln w="9525" cmpd="sng">
              <a:solidFill>
                <a:schemeClr val="tx1"/>
              </a:solidFill>
              <a:bevel/>
              <a:headEnd/>
              <a:tailEnd/>
            </a:ln>
          </p:spPr>
          <p:txBody>
            <a:bodyPr/>
            <a:lstStyle/>
            <a:p>
              <a:endParaRPr lang="zh-CN" altLang="zh-CN">
                <a:solidFill>
                  <a:srgbClr val="000000"/>
                </a:solidFill>
                <a:sym typeface="Arial" pitchFamily="34" charset="0"/>
              </a:endParaRPr>
            </a:p>
          </p:txBody>
        </p:sp>
        <p:grpSp>
          <p:nvGrpSpPr>
            <p:cNvPr id="6" name="Group 16"/>
            <p:cNvGrpSpPr>
              <a:grpSpLocks noChangeAspect="1"/>
            </p:cNvGrpSpPr>
            <p:nvPr/>
          </p:nvGrpSpPr>
          <p:grpSpPr bwMode="auto">
            <a:xfrm>
              <a:off x="288032" y="0"/>
              <a:ext cx="936104" cy="1591392"/>
              <a:chOff x="0" y="0"/>
              <a:chExt cx="936104" cy="1591392"/>
            </a:xfrm>
          </p:grpSpPr>
          <p:pic>
            <p:nvPicPr>
              <p:cNvPr id="5137" name="图片 20" descr="image001.gif"/>
              <p:cNvPicPr>
                <a:picLocks noChangeAspect="1" noChangeArrowheads="1"/>
              </p:cNvPicPr>
              <p:nvPr/>
            </p:nvPicPr>
            <p:blipFill>
              <a:blip r:embed="rId7" cstate="print"/>
              <a:srcRect/>
              <a:stretch>
                <a:fillRect/>
              </a:stretch>
            </p:blipFill>
            <p:spPr bwMode="auto">
              <a:xfrm>
                <a:off x="0" y="0"/>
                <a:ext cx="936104" cy="382352"/>
              </a:xfrm>
              <a:prstGeom prst="rect">
                <a:avLst/>
              </a:prstGeom>
              <a:noFill/>
              <a:ln w="9525" cmpd="sng">
                <a:noFill/>
                <a:miter lim="800000"/>
                <a:headEnd/>
                <a:tailEnd/>
              </a:ln>
            </p:spPr>
          </p:pic>
          <p:pic>
            <p:nvPicPr>
              <p:cNvPr id="5138" name="图片 21" descr="image005.gif"/>
              <p:cNvPicPr>
                <a:picLocks noChangeAspect="1" noChangeArrowheads="1"/>
              </p:cNvPicPr>
              <p:nvPr/>
            </p:nvPicPr>
            <p:blipFill>
              <a:blip r:embed="rId8" cstate="print"/>
              <a:srcRect/>
              <a:stretch>
                <a:fillRect/>
              </a:stretch>
            </p:blipFill>
            <p:spPr bwMode="auto">
              <a:xfrm>
                <a:off x="0" y="393542"/>
                <a:ext cx="936104" cy="395537"/>
              </a:xfrm>
              <a:prstGeom prst="rect">
                <a:avLst/>
              </a:prstGeom>
              <a:noFill/>
              <a:ln w="9525" cmpd="sng">
                <a:noFill/>
                <a:miter lim="800000"/>
                <a:headEnd/>
                <a:tailEnd/>
              </a:ln>
            </p:spPr>
          </p:pic>
          <p:pic>
            <p:nvPicPr>
              <p:cNvPr id="5139" name="图片 22" descr="image008.gif"/>
              <p:cNvPicPr>
                <a:picLocks noChangeAspect="1" noChangeArrowheads="1"/>
              </p:cNvPicPr>
              <p:nvPr/>
            </p:nvPicPr>
            <p:blipFill>
              <a:blip r:embed="rId9" cstate="print"/>
              <a:srcRect/>
              <a:stretch>
                <a:fillRect/>
              </a:stretch>
            </p:blipFill>
            <p:spPr bwMode="auto">
              <a:xfrm>
                <a:off x="0" y="800318"/>
                <a:ext cx="936104" cy="395537"/>
              </a:xfrm>
              <a:prstGeom prst="rect">
                <a:avLst/>
              </a:prstGeom>
              <a:noFill/>
              <a:ln w="9525" cmpd="sng">
                <a:noFill/>
                <a:miter lim="800000"/>
                <a:headEnd/>
                <a:tailEnd/>
              </a:ln>
            </p:spPr>
          </p:pic>
          <p:pic>
            <p:nvPicPr>
              <p:cNvPr id="5140" name="图片 23" descr="image010.gif"/>
              <p:cNvPicPr>
                <a:picLocks noChangeAspect="1" noChangeArrowheads="1"/>
              </p:cNvPicPr>
              <p:nvPr/>
            </p:nvPicPr>
            <p:blipFill>
              <a:blip r:embed="rId10" cstate="print"/>
              <a:srcRect/>
              <a:stretch>
                <a:fillRect/>
              </a:stretch>
            </p:blipFill>
            <p:spPr bwMode="auto">
              <a:xfrm>
                <a:off x="0" y="1195855"/>
                <a:ext cx="936104" cy="395537"/>
              </a:xfrm>
              <a:prstGeom prst="rect">
                <a:avLst/>
              </a:prstGeom>
              <a:noFill/>
              <a:ln w="9525" cmpd="sng">
                <a:noFill/>
                <a:miter lim="800000"/>
                <a:headEnd/>
                <a:tailEnd/>
              </a:ln>
            </p:spPr>
          </p:pic>
        </p:grpSp>
      </p:grpSp>
      <p:grpSp>
        <p:nvGrpSpPr>
          <p:cNvPr id="7" name="Group 21"/>
          <p:cNvGrpSpPr>
            <a:grpSpLocks noChangeAspect="1"/>
          </p:cNvGrpSpPr>
          <p:nvPr/>
        </p:nvGrpSpPr>
        <p:grpSpPr bwMode="auto">
          <a:xfrm>
            <a:off x="7092950" y="4653136"/>
            <a:ext cx="1109663" cy="1728787"/>
            <a:chOff x="0" y="0"/>
            <a:chExt cx="1110981" cy="1728192"/>
          </a:xfrm>
        </p:grpSpPr>
        <p:pic>
          <p:nvPicPr>
            <p:cNvPr id="5142" name="图片 28" descr="image011.gif"/>
            <p:cNvPicPr>
              <a:picLocks noChangeAspect="1" noChangeArrowheads="1"/>
            </p:cNvPicPr>
            <p:nvPr/>
          </p:nvPicPr>
          <p:blipFill>
            <a:blip r:embed="rId11" cstate="print"/>
            <a:srcRect/>
            <a:stretch>
              <a:fillRect/>
            </a:stretch>
          </p:blipFill>
          <p:spPr bwMode="auto">
            <a:xfrm>
              <a:off x="0" y="0"/>
              <a:ext cx="1110981" cy="432048"/>
            </a:xfrm>
            <a:prstGeom prst="rect">
              <a:avLst/>
            </a:prstGeom>
            <a:noFill/>
            <a:ln w="9525" cmpd="sng">
              <a:noFill/>
              <a:miter lim="800000"/>
              <a:headEnd/>
              <a:tailEnd/>
            </a:ln>
          </p:spPr>
        </p:pic>
        <p:pic>
          <p:nvPicPr>
            <p:cNvPr id="5143" name="图片 29" descr="image019.gif"/>
            <p:cNvPicPr>
              <a:picLocks noChangeAspect="1" noChangeArrowheads="1"/>
            </p:cNvPicPr>
            <p:nvPr/>
          </p:nvPicPr>
          <p:blipFill>
            <a:blip r:embed="rId12" cstate="print"/>
            <a:srcRect/>
            <a:stretch>
              <a:fillRect/>
            </a:stretch>
          </p:blipFill>
          <p:spPr bwMode="auto">
            <a:xfrm>
              <a:off x="1" y="432048"/>
              <a:ext cx="1110980" cy="432048"/>
            </a:xfrm>
            <a:prstGeom prst="rect">
              <a:avLst/>
            </a:prstGeom>
            <a:noFill/>
            <a:ln w="9525" cmpd="sng">
              <a:noFill/>
              <a:miter lim="800000"/>
              <a:headEnd/>
              <a:tailEnd/>
            </a:ln>
          </p:spPr>
        </p:pic>
        <p:pic>
          <p:nvPicPr>
            <p:cNvPr id="5144" name="图片 30" descr="image029.gif"/>
            <p:cNvPicPr>
              <a:picLocks noChangeAspect="1" noChangeArrowheads="1"/>
            </p:cNvPicPr>
            <p:nvPr/>
          </p:nvPicPr>
          <p:blipFill>
            <a:blip r:embed="rId13" cstate="print"/>
            <a:srcRect/>
            <a:stretch>
              <a:fillRect/>
            </a:stretch>
          </p:blipFill>
          <p:spPr bwMode="auto">
            <a:xfrm>
              <a:off x="0" y="864096"/>
              <a:ext cx="1110981" cy="432048"/>
            </a:xfrm>
            <a:prstGeom prst="rect">
              <a:avLst/>
            </a:prstGeom>
            <a:noFill/>
            <a:ln w="9525" cmpd="sng">
              <a:noFill/>
              <a:miter lim="800000"/>
              <a:headEnd/>
              <a:tailEnd/>
            </a:ln>
          </p:spPr>
        </p:pic>
        <p:pic>
          <p:nvPicPr>
            <p:cNvPr id="5145" name="图片 31" descr="image039.gif"/>
            <p:cNvPicPr>
              <a:picLocks noChangeAspect="1" noChangeArrowheads="1"/>
            </p:cNvPicPr>
            <p:nvPr/>
          </p:nvPicPr>
          <p:blipFill>
            <a:blip r:embed="rId14" cstate="print"/>
            <a:srcRect/>
            <a:stretch>
              <a:fillRect/>
            </a:stretch>
          </p:blipFill>
          <p:spPr bwMode="auto">
            <a:xfrm>
              <a:off x="1" y="1296144"/>
              <a:ext cx="1110980" cy="432048"/>
            </a:xfrm>
            <a:prstGeom prst="rect">
              <a:avLst/>
            </a:prstGeom>
            <a:noFill/>
            <a:ln w="9525" cmpd="sng">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5123">
                                            <p:txEl>
                                              <p:pRg st="3" end="3"/>
                                            </p:txEl>
                                          </p:spTgt>
                                        </p:tgtEl>
                                        <p:attrNameLst>
                                          <p:attrName>style.visibility</p:attrName>
                                        </p:attrNameLst>
                                      </p:cBhvr>
                                      <p:to>
                                        <p:strVal val="visible"/>
                                      </p:to>
                                    </p:set>
                                    <p:animEffect>
                                      <p:cBhvr>
                                        <p:cTn id="7" dur="500"/>
                                        <p:tgtEl>
                                          <p:spTgt spid="5123">
                                            <p:txEl>
                                              <p:pRg st="3" end="3"/>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5123">
                                            <p:txEl>
                                              <p:pRg st="4" end="4"/>
                                            </p:txEl>
                                          </p:spTgt>
                                        </p:tgtEl>
                                        <p:attrNameLst>
                                          <p:attrName>style.visibility</p:attrName>
                                        </p:attrNameLst>
                                      </p:cBhvr>
                                      <p:to>
                                        <p:strVal val="visible"/>
                                      </p:to>
                                    </p:set>
                                    <p:animEffect>
                                      <p:cBhvr>
                                        <p:cTn id="11" dur="500"/>
                                        <p:tgtEl>
                                          <p:spTgt spid="5123">
                                            <p:txEl>
                                              <p:pRg st="4" end="4"/>
                                            </p:txEl>
                                          </p:spTgt>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5123">
                                            <p:txEl>
                                              <p:pRg st="5" end="5"/>
                                            </p:txEl>
                                          </p:spTgt>
                                        </p:tgtEl>
                                        <p:attrNameLst>
                                          <p:attrName>style.visibility</p:attrName>
                                        </p:attrNameLst>
                                      </p:cBhvr>
                                      <p:to>
                                        <p:strVal val="visible"/>
                                      </p:to>
                                    </p:set>
                                    <p:animEffect>
                                      <p:cBhvr>
                                        <p:cTn id="15" dur="500"/>
                                        <p:tgtEl>
                                          <p:spTgt spid="5123">
                                            <p:txEl>
                                              <p:pRg st="5" end="5"/>
                                            </p:txEl>
                                          </p:spTgt>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5123">
                                            <p:txEl>
                                              <p:pRg st="6" end="6"/>
                                            </p:txEl>
                                          </p:spTgt>
                                        </p:tgtEl>
                                        <p:attrNameLst>
                                          <p:attrName>style.visibility</p:attrName>
                                        </p:attrNameLst>
                                      </p:cBhvr>
                                      <p:to>
                                        <p:strVal val="visible"/>
                                      </p:to>
                                    </p:set>
                                    <p:animEffect>
                                      <p:cBhvr>
                                        <p:cTn id="19" dur="500"/>
                                        <p:tgtEl>
                                          <p:spTgt spid="5123">
                                            <p:txEl>
                                              <p:pRg st="6" end="6"/>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p:cBhvr>
                                        <p:cTn id="24" dur="500"/>
                                        <p:tgtEl>
                                          <p:spTgt spid="3"/>
                                        </p:tgtEl>
                                      </p:cBhvr>
                                    </p:animEffect>
                                  </p:childTnLst>
                                </p:cTn>
                              </p:par>
                              <p:par>
                                <p:cTn id="25" presetID="3" presetClass="entr" presetSubtype="1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p:cBhvr>
                                        <p:cTn id="37" dur="500"/>
                                        <p:tgtEl>
                                          <p:spTgt spid="5"/>
                                        </p:tgtEl>
                                      </p:cBhvr>
                                    </p:animEffect>
                                  </p:childTnLst>
                                </p:cTn>
                              </p:par>
                            </p:childTnLst>
                          </p:cTn>
                        </p:par>
                        <p:par>
                          <p:cTn id="38" fill="hold">
                            <p:stCondLst>
                              <p:cond delay="500"/>
                            </p:stCondLst>
                            <p:childTnLst>
                              <p:par>
                                <p:cTn id="39" presetID="3" presetClass="entr" presetSubtype="10" fill="hold"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Rot="1" noChangeArrowheads="1"/>
          </p:cNvSpPr>
          <p:nvPr>
            <p:ph type="body" idx="4294967295"/>
          </p:nvPr>
        </p:nvSpPr>
        <p:spPr>
          <a:xfrm>
            <a:off x="301625" y="404664"/>
            <a:ext cx="8540750" cy="3384699"/>
          </a:xfrm>
          <a:ln/>
        </p:spPr>
        <p:txBody>
          <a:bodyPr/>
          <a:lstStyle/>
          <a:p>
            <a:pPr marL="571500" indent="-514350" eaLnBrk="1" hangingPunct="1">
              <a:lnSpc>
                <a:spcPct val="110000"/>
              </a:lnSpc>
              <a:buNone/>
            </a:pPr>
            <a:r>
              <a:rPr lang="en-US" altLang="zh-CN" sz="2800" dirty="0" smtClean="0">
                <a:solidFill>
                  <a:srgbClr val="0000CC"/>
                </a:solidFill>
                <a:latin typeface="黑体" pitchFamily="2" charset="-122"/>
                <a:ea typeface="黑体" pitchFamily="2" charset="-122"/>
              </a:rPr>
              <a:t>3.</a:t>
            </a:r>
            <a:r>
              <a:rPr lang="zh-CN" sz="2800" dirty="0" smtClean="0">
                <a:solidFill>
                  <a:srgbClr val="0000CC"/>
                </a:solidFill>
                <a:ea typeface="黑体" pitchFamily="2" charset="-122"/>
              </a:rPr>
              <a:t>石墨</a:t>
            </a:r>
            <a:r>
              <a:rPr lang="zh-CN" sz="2800" dirty="0">
                <a:solidFill>
                  <a:srgbClr val="0000CC"/>
                </a:solidFill>
                <a:ea typeface="黑体" pitchFamily="2" charset="-122"/>
              </a:rPr>
              <a:t>形态对铸铁性能的影响</a:t>
            </a:r>
          </a:p>
          <a:p>
            <a:pPr marL="971550" lvl="1" indent="-514350" eaLnBrk="1" hangingPunct="1">
              <a:lnSpc>
                <a:spcPct val="110000"/>
              </a:lnSpc>
            </a:pPr>
            <a:r>
              <a:rPr lang="zh-CN" sz="2400" dirty="0"/>
              <a:t>石墨相当于钢基体上的</a:t>
            </a:r>
            <a:r>
              <a:rPr lang="zh-CN" sz="2400" dirty="0">
                <a:solidFill>
                  <a:srgbClr val="0000FF"/>
                </a:solidFill>
              </a:rPr>
              <a:t>裂纹或空洞</a:t>
            </a:r>
            <a:r>
              <a:rPr lang="zh-CN" sz="2400" dirty="0"/>
              <a:t>，减少基体有效截面积，引起</a:t>
            </a:r>
            <a:r>
              <a:rPr lang="zh-CN" sz="2400" dirty="0">
                <a:solidFill>
                  <a:srgbClr val="0000FF"/>
                </a:solidFill>
              </a:rPr>
              <a:t>应力集中</a:t>
            </a:r>
            <a:r>
              <a:rPr lang="zh-CN" sz="2400" dirty="0"/>
              <a:t>。</a:t>
            </a:r>
          </a:p>
          <a:p>
            <a:pPr marL="1314450" lvl="2" indent="-457200" eaLnBrk="1" hangingPunct="1">
              <a:lnSpc>
                <a:spcPct val="110000"/>
              </a:lnSpc>
              <a:buFont typeface="Wingdings" pitchFamily="2" charset="2"/>
              <a:buChar char="Ø"/>
            </a:pPr>
            <a:r>
              <a:rPr lang="zh-CN" dirty="0"/>
              <a:t>片状石墨引起严重应力集中，团絮状和球状作用轻。</a:t>
            </a:r>
          </a:p>
          <a:p>
            <a:pPr marL="1314450" lvl="2" indent="-457200" eaLnBrk="1" hangingPunct="1">
              <a:lnSpc>
                <a:spcPct val="110000"/>
              </a:lnSpc>
              <a:buFont typeface="Wingdings" pitchFamily="2" charset="2"/>
              <a:buChar char="Ø"/>
            </a:pPr>
            <a:r>
              <a:rPr lang="zh-CN" dirty="0"/>
              <a:t>变质处理后，石墨片细化，割裂作用减轻，强度提高</a:t>
            </a:r>
            <a:r>
              <a:rPr lang="zh-CN" b="0" dirty="0"/>
              <a:t>。</a:t>
            </a:r>
          </a:p>
          <a:p>
            <a:pPr marL="971550" lvl="1" indent="-514350" eaLnBrk="1" hangingPunct="1">
              <a:lnSpc>
                <a:spcPct val="110000"/>
              </a:lnSpc>
            </a:pPr>
            <a:r>
              <a:rPr lang="zh-CN" sz="2400" dirty="0"/>
              <a:t>石墨具有减摩、减振、降低缺口敏感性的作用</a:t>
            </a:r>
            <a:endParaRPr lang="zh-CN" sz="2400" b="0" dirty="0"/>
          </a:p>
        </p:txBody>
      </p:sp>
      <p:sp>
        <p:nvSpPr>
          <p:cNvPr id="6147" name="直接箭头连接符 6"/>
          <p:cNvSpPr>
            <a:spLocks noChangeShapeType="1"/>
          </p:cNvSpPr>
          <p:nvPr/>
        </p:nvSpPr>
        <p:spPr bwMode="auto">
          <a:xfrm>
            <a:off x="3584575" y="5991225"/>
            <a:ext cx="4211638" cy="1588"/>
          </a:xfrm>
          <a:prstGeom prst="straightConnector1">
            <a:avLst/>
          </a:prstGeom>
          <a:noFill/>
          <a:ln w="28575" cap="flat" cmpd="sng">
            <a:solidFill>
              <a:srgbClr val="0000FF"/>
            </a:solidFill>
            <a:bevel/>
            <a:headEnd/>
            <a:tailEnd type="arrow" w="med" len="med"/>
          </a:ln>
        </p:spPr>
        <p:txBody>
          <a:bodyPr/>
          <a:lstStyle/>
          <a:p>
            <a:endParaRPr lang="zh-CN" altLang="en-US"/>
          </a:p>
        </p:txBody>
      </p:sp>
      <p:sp>
        <p:nvSpPr>
          <p:cNvPr id="6148" name="矩形 7"/>
          <p:cNvSpPr>
            <a:spLocks noChangeArrowheads="1"/>
          </p:cNvSpPr>
          <p:nvPr/>
        </p:nvSpPr>
        <p:spPr bwMode="auto">
          <a:xfrm>
            <a:off x="4969124" y="5949280"/>
            <a:ext cx="1475084" cy="400110"/>
          </a:xfrm>
          <a:prstGeom prst="rect">
            <a:avLst/>
          </a:prstGeom>
          <a:solidFill>
            <a:schemeClr val="bg1">
              <a:lumMod val="85000"/>
            </a:schemeClr>
          </a:solidFill>
          <a:ln w="9525">
            <a:solidFill>
              <a:srgbClr val="C00000"/>
            </a:solidFill>
            <a:miter lim="800000"/>
            <a:headEnd/>
            <a:tailEnd/>
          </a:ln>
        </p:spPr>
        <p:txBody>
          <a:bodyPr wrap="none">
            <a:spAutoFit/>
          </a:bodyPr>
          <a:lstStyle/>
          <a:p>
            <a:r>
              <a:rPr lang="zh-CN" altLang="en-US" sz="2000" b="1" dirty="0">
                <a:solidFill>
                  <a:srgbClr val="0000FF"/>
                </a:solidFill>
                <a:latin typeface="黑体" pitchFamily="2" charset="-122"/>
                <a:ea typeface="黑体" pitchFamily="2" charset="-122"/>
                <a:sym typeface="Arial" pitchFamily="34" charset="0"/>
              </a:rPr>
              <a:t>应力集中↓</a:t>
            </a:r>
          </a:p>
        </p:txBody>
      </p:sp>
      <p:pic>
        <p:nvPicPr>
          <p:cNvPr id="6149" name="Picture 9" descr="c:\DOCUME~1\yangping\APPLIC~1\360se6\USERDA~1\Temp\201210~1.JPG"/>
          <p:cNvPicPr>
            <a:picLocks noChangeAspect="1" noChangeArrowheads="1"/>
          </p:cNvPicPr>
          <p:nvPr/>
        </p:nvPicPr>
        <p:blipFill>
          <a:blip r:embed="rId2" cstate="print"/>
          <a:srcRect r="1236" b="2341"/>
          <a:stretch>
            <a:fillRect/>
          </a:stretch>
        </p:blipFill>
        <p:spPr bwMode="auto">
          <a:xfrm>
            <a:off x="2771775" y="3719513"/>
            <a:ext cx="1801813" cy="2157412"/>
          </a:xfrm>
          <a:prstGeom prst="rect">
            <a:avLst/>
          </a:prstGeom>
          <a:noFill/>
          <a:ln w="9525">
            <a:noFill/>
            <a:miter lim="800000"/>
            <a:headEnd/>
            <a:tailEnd/>
          </a:ln>
        </p:spPr>
      </p:pic>
      <p:pic>
        <p:nvPicPr>
          <p:cNvPr id="6150" name="Picture 11" descr="c:\DOCUME~1\yangping\APPLIC~1\360se6\USERDA~1\Temp\201210~2.JPG"/>
          <p:cNvPicPr>
            <a:picLocks noChangeAspect="1" noChangeArrowheads="1"/>
          </p:cNvPicPr>
          <p:nvPr/>
        </p:nvPicPr>
        <p:blipFill>
          <a:blip r:embed="rId3" cstate="print"/>
          <a:srcRect/>
          <a:stretch>
            <a:fillRect/>
          </a:stretch>
        </p:blipFill>
        <p:spPr bwMode="auto">
          <a:xfrm>
            <a:off x="4787900" y="3717925"/>
            <a:ext cx="1806575" cy="2159000"/>
          </a:xfrm>
          <a:prstGeom prst="rect">
            <a:avLst/>
          </a:prstGeom>
          <a:noFill/>
          <a:ln w="9525">
            <a:noFill/>
            <a:miter lim="800000"/>
            <a:headEnd/>
            <a:tailEnd/>
          </a:ln>
        </p:spPr>
      </p:pic>
      <p:pic>
        <p:nvPicPr>
          <p:cNvPr id="6151" name="Picture 13" descr="c:\DOCUME~1\yangping\APPLIC~1\360se6\USERDA~1\Temp\201210~3.JPG"/>
          <p:cNvPicPr>
            <a:picLocks noChangeAspect="1" noChangeArrowheads="1"/>
          </p:cNvPicPr>
          <p:nvPr/>
        </p:nvPicPr>
        <p:blipFill>
          <a:blip r:embed="rId4" cstate="print"/>
          <a:srcRect/>
          <a:stretch>
            <a:fillRect/>
          </a:stretch>
        </p:blipFill>
        <p:spPr bwMode="auto">
          <a:xfrm>
            <a:off x="6804025" y="3717925"/>
            <a:ext cx="1784350" cy="2159000"/>
          </a:xfrm>
          <a:prstGeom prst="rect">
            <a:avLst/>
          </a:prstGeom>
          <a:noFill/>
          <a:ln w="9525">
            <a:noFill/>
            <a:miter lim="800000"/>
            <a:headEnd/>
            <a:tailEnd/>
          </a:ln>
        </p:spPr>
      </p:pic>
      <p:pic>
        <p:nvPicPr>
          <p:cNvPr id="6152" name="Picture 2" descr="c:\DOCUME~1\yangping\APPLIC~1\360se6\USERDA~1\Temp\200952~1.JPG"/>
          <p:cNvPicPr>
            <a:picLocks noChangeAspect="1" noChangeArrowheads="1"/>
          </p:cNvPicPr>
          <p:nvPr/>
        </p:nvPicPr>
        <p:blipFill>
          <a:blip r:embed="rId5" cstate="print"/>
          <a:srcRect l="16469" t="13268" r="18211" b="11726"/>
          <a:stretch>
            <a:fillRect/>
          </a:stretch>
        </p:blipFill>
        <p:spPr bwMode="auto">
          <a:xfrm>
            <a:off x="792163" y="3736975"/>
            <a:ext cx="1738312" cy="2106613"/>
          </a:xfrm>
          <a:prstGeom prst="rect">
            <a:avLst/>
          </a:prstGeom>
          <a:noFill/>
          <a:ln w="9525">
            <a:noFill/>
            <a:miter lim="800000"/>
            <a:headEnd/>
            <a:tailEnd/>
          </a:ln>
        </p:spPr>
      </p:pic>
      <p:sp>
        <p:nvSpPr>
          <p:cNvPr id="6153" name="Text Box 9"/>
          <p:cNvSpPr txBox="1">
            <a:spLocks noChangeArrowheads="1"/>
          </p:cNvSpPr>
          <p:nvPr/>
        </p:nvSpPr>
        <p:spPr bwMode="auto">
          <a:xfrm>
            <a:off x="971600" y="5877272"/>
            <a:ext cx="1210588" cy="400110"/>
          </a:xfrm>
          <a:prstGeom prst="rect">
            <a:avLst/>
          </a:prstGeom>
          <a:noFill/>
          <a:ln w="9525">
            <a:noFill/>
            <a:miter lim="800000"/>
            <a:headEnd/>
            <a:tailEnd/>
          </a:ln>
        </p:spPr>
        <p:txBody>
          <a:bodyPr wrap="none">
            <a:spAutoFit/>
          </a:bodyPr>
          <a:lstStyle/>
          <a:p>
            <a:r>
              <a:rPr lang="zh-CN" sz="2000" b="1" dirty="0">
                <a:ea typeface="黑体" pitchFamily="2" charset="-122"/>
              </a:rPr>
              <a:t>变质处理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146">
                                            <p:txEl>
                                              <p:pRg st="1" end="1"/>
                                            </p:txEl>
                                          </p:spTgt>
                                        </p:tgtEl>
                                        <p:attrNameLst>
                                          <p:attrName>style.visibility</p:attrName>
                                        </p:attrNameLst>
                                      </p:cBhvr>
                                      <p:to>
                                        <p:strVal val="visible"/>
                                      </p:to>
                                    </p:set>
                                    <p:animEffect>
                                      <p:cBhvr>
                                        <p:cTn id="7" dur="500"/>
                                        <p:tgtEl>
                                          <p:spTgt spid="6146">
                                            <p:txEl>
                                              <p:pRg st="1" end="1"/>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6149"/>
                                        </p:tgtEl>
                                        <p:attrNameLst>
                                          <p:attrName>style.visibility</p:attrName>
                                        </p:attrNameLst>
                                      </p:cBhvr>
                                      <p:to>
                                        <p:strVal val="visible"/>
                                      </p:to>
                                    </p:set>
                                    <p:animEffect>
                                      <p:cBhvr>
                                        <p:cTn id="11" dur="500"/>
                                        <p:tgtEl>
                                          <p:spTgt spid="6149"/>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6150"/>
                                        </p:tgtEl>
                                        <p:attrNameLst>
                                          <p:attrName>style.visibility</p:attrName>
                                        </p:attrNameLst>
                                      </p:cBhvr>
                                      <p:to>
                                        <p:strVal val="visible"/>
                                      </p:to>
                                    </p:set>
                                    <p:animEffect>
                                      <p:cBhvr>
                                        <p:cTn id="15" dur="500"/>
                                        <p:tgtEl>
                                          <p:spTgt spid="6150"/>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6151"/>
                                        </p:tgtEl>
                                        <p:attrNameLst>
                                          <p:attrName>style.visibility</p:attrName>
                                        </p:attrNameLst>
                                      </p:cBhvr>
                                      <p:to>
                                        <p:strVal val="visible"/>
                                      </p:to>
                                    </p:set>
                                    <p:animEffect>
                                      <p:cBhvr>
                                        <p:cTn id="19" dur="500"/>
                                        <p:tgtEl>
                                          <p:spTgt spid="6151"/>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6147"/>
                                        </p:tgtEl>
                                        <p:attrNameLst>
                                          <p:attrName>style.visibility</p:attrName>
                                        </p:attrNameLst>
                                      </p:cBhvr>
                                      <p:to>
                                        <p:strVal val="visible"/>
                                      </p:to>
                                    </p:set>
                                    <p:animEffect>
                                      <p:cBhvr>
                                        <p:cTn id="24" dur="500"/>
                                        <p:tgtEl>
                                          <p:spTgt spid="6147"/>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6148"/>
                                        </p:tgtEl>
                                        <p:attrNameLst>
                                          <p:attrName>style.visibility</p:attrName>
                                        </p:attrNameLst>
                                      </p:cBhvr>
                                      <p:to>
                                        <p:strVal val="visible"/>
                                      </p:to>
                                    </p:set>
                                    <p:animEffect>
                                      <p:cBhvr>
                                        <p:cTn id="27" dur="500"/>
                                        <p:tgtEl>
                                          <p:spTgt spid="6148"/>
                                        </p:tgtEl>
                                      </p:cBhvr>
                                    </p:animEffect>
                                  </p:childTnLst>
                                </p:cTn>
                              </p:par>
                            </p:childTnLst>
                          </p:cTn>
                        </p:par>
                        <p:par>
                          <p:cTn id="28" fill="hold">
                            <p:stCondLst>
                              <p:cond delay="500"/>
                            </p:stCondLst>
                            <p:childTnLst>
                              <p:par>
                                <p:cTn id="29" presetID="3" presetClass="entr" presetSubtype="10" fill="hold" nodeType="afterEffect">
                                  <p:stCondLst>
                                    <p:cond delay="0"/>
                                  </p:stCondLst>
                                  <p:childTnLst>
                                    <p:set>
                                      <p:cBhvr>
                                        <p:cTn id="30" dur="1" fill="hold">
                                          <p:stCondLst>
                                            <p:cond delay="0"/>
                                          </p:stCondLst>
                                        </p:cTn>
                                        <p:tgtEl>
                                          <p:spTgt spid="6146">
                                            <p:txEl>
                                              <p:pRg st="2" end="2"/>
                                            </p:txEl>
                                          </p:spTgt>
                                        </p:tgtEl>
                                        <p:attrNameLst>
                                          <p:attrName>style.visibility</p:attrName>
                                        </p:attrNameLst>
                                      </p:cBhvr>
                                      <p:to>
                                        <p:strVal val="visible"/>
                                      </p:to>
                                    </p:set>
                                    <p:animEffect>
                                      <p:cBhvr>
                                        <p:cTn id="31" dur="500"/>
                                        <p:tgtEl>
                                          <p:spTgt spid="6146">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6146">
                                            <p:txEl>
                                              <p:pRg st="3" end="3"/>
                                            </p:txEl>
                                          </p:spTgt>
                                        </p:tgtEl>
                                        <p:attrNameLst>
                                          <p:attrName>style.visibility</p:attrName>
                                        </p:attrNameLst>
                                      </p:cBhvr>
                                      <p:to>
                                        <p:strVal val="visible"/>
                                      </p:to>
                                    </p:set>
                                    <p:animEffect>
                                      <p:cBhvr>
                                        <p:cTn id="36" dur="500"/>
                                        <p:tgtEl>
                                          <p:spTgt spid="6146">
                                            <p:txEl>
                                              <p:pRg st="3" end="3"/>
                                            </p:txEl>
                                          </p:spTgt>
                                        </p:tgtEl>
                                      </p:cBhvr>
                                    </p:animEffect>
                                  </p:childTnLst>
                                </p:cTn>
                              </p:par>
                            </p:childTnLst>
                          </p:cTn>
                        </p:par>
                        <p:par>
                          <p:cTn id="37" fill="hold">
                            <p:stCondLst>
                              <p:cond delay="500"/>
                            </p:stCondLst>
                            <p:childTnLst>
                              <p:par>
                                <p:cTn id="38" presetID="3" presetClass="entr" presetSubtype="10" fill="hold" nodeType="afterEffect">
                                  <p:stCondLst>
                                    <p:cond delay="0"/>
                                  </p:stCondLst>
                                  <p:childTnLst>
                                    <p:set>
                                      <p:cBhvr>
                                        <p:cTn id="39" dur="1" fill="hold">
                                          <p:stCondLst>
                                            <p:cond delay="0"/>
                                          </p:stCondLst>
                                        </p:cTn>
                                        <p:tgtEl>
                                          <p:spTgt spid="6152"/>
                                        </p:tgtEl>
                                        <p:attrNameLst>
                                          <p:attrName>style.visibility</p:attrName>
                                        </p:attrNameLst>
                                      </p:cBhvr>
                                      <p:to>
                                        <p:strVal val="visible"/>
                                      </p:to>
                                    </p:set>
                                    <p:animEffect>
                                      <p:cBhvr>
                                        <p:cTn id="40" dur="500"/>
                                        <p:tgtEl>
                                          <p:spTgt spid="6152"/>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6153"/>
                                        </p:tgtEl>
                                        <p:attrNameLst>
                                          <p:attrName>style.visibility</p:attrName>
                                        </p:attrNameLst>
                                      </p:cBhvr>
                                      <p:to>
                                        <p:strVal val="visible"/>
                                      </p:to>
                                    </p:set>
                                    <p:animEffect transition="in" filter="blinds(horizontal)">
                                      <p:cBhvr>
                                        <p:cTn id="43" dur="500"/>
                                        <p:tgtEl>
                                          <p:spTgt spid="6153"/>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6146">
                                            <p:txEl>
                                              <p:pRg st="4" end="4"/>
                                            </p:txEl>
                                          </p:spTgt>
                                        </p:tgtEl>
                                        <p:attrNameLst>
                                          <p:attrName>style.visibility</p:attrName>
                                        </p:attrNameLst>
                                      </p:cBhvr>
                                      <p:to>
                                        <p:strVal val="visible"/>
                                      </p:to>
                                    </p:set>
                                    <p:animEffect>
                                      <p:cBhvr>
                                        <p:cTn id="48" dur="500"/>
                                        <p:tgtEl>
                                          <p:spTgt spid="614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animBg="1"/>
      <p:bldP spid="6148" grpId="0" bldLvl="0" animBg="1" autoUpdateAnimBg="0"/>
      <p:bldP spid="6153" grpId="0" bldLvl="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23528" y="620688"/>
            <a:ext cx="8568951" cy="5247590"/>
          </a:xfrm>
          <a:prstGeom prst="rect">
            <a:avLst/>
          </a:prstGeom>
        </p:spPr>
        <p:txBody>
          <a:bodyPr wrap="square">
            <a:spAutoFit/>
          </a:bodyPr>
          <a:lstStyle/>
          <a:p>
            <a:pPr marL="711200" indent="-711200">
              <a:lnSpc>
                <a:spcPct val="150000"/>
              </a:lnSpc>
              <a:spcBef>
                <a:spcPts val="600"/>
              </a:spcBef>
            </a:pPr>
            <a:r>
              <a:rPr lang="en-US" altLang="zh-CN" sz="2800" b="1" dirty="0" smtClean="0">
                <a:solidFill>
                  <a:srgbClr val="0000CC"/>
                </a:solidFill>
                <a:latin typeface="黑体" pitchFamily="2" charset="-122"/>
                <a:ea typeface="黑体" pitchFamily="2" charset="-122"/>
                <a:sym typeface="华文细黑" pitchFamily="2" charset="-122"/>
              </a:rPr>
              <a:t>3. </a:t>
            </a:r>
            <a:r>
              <a:rPr lang="zh-CN" altLang="en-US" sz="2800" b="1" dirty="0" smtClean="0">
                <a:solidFill>
                  <a:srgbClr val="0000CC"/>
                </a:solidFill>
                <a:latin typeface="黑体" pitchFamily="2" charset="-122"/>
                <a:ea typeface="黑体" pitchFamily="2" charset="-122"/>
                <a:sym typeface="华文细黑" pitchFamily="2" charset="-122"/>
              </a:rPr>
              <a:t>磷 </a:t>
            </a:r>
            <a:r>
              <a:rPr lang="en-US" altLang="zh-CN" sz="2800" b="1" dirty="0" smtClean="0">
                <a:latin typeface="楷体_GB2312" pitchFamily="49" charset="-122"/>
                <a:ea typeface="楷体_GB2312" pitchFamily="49" charset="-122"/>
                <a:sym typeface="华文细黑" pitchFamily="2" charset="-122"/>
              </a:rPr>
              <a:t>——</a:t>
            </a:r>
            <a:r>
              <a:rPr lang="zh-CN" altLang="en-US" sz="2800" b="1" dirty="0" smtClean="0">
                <a:latin typeface="楷体_GB2312" pitchFamily="49" charset="-122"/>
                <a:ea typeface="楷体_GB2312" pitchFamily="49" charset="-122"/>
                <a:sym typeface="华文细黑" pitchFamily="2" charset="-122"/>
              </a:rPr>
              <a:t>有害</a:t>
            </a:r>
          </a:p>
          <a:p>
            <a:pPr marL="1066800" lvl="1" indent="-609600">
              <a:lnSpc>
                <a:spcPct val="150000"/>
              </a:lnSpc>
              <a:spcBef>
                <a:spcPts val="600"/>
              </a:spcBef>
              <a:buClr>
                <a:srgbClr val="0000CC"/>
              </a:buClr>
              <a:buFont typeface="Wingdings" pitchFamily="2" charset="2"/>
              <a:buChar char="u"/>
            </a:pPr>
            <a:r>
              <a:rPr lang="en-US" altLang="zh-CN" sz="2400" b="1" dirty="0" err="1" smtClean="0">
                <a:latin typeface="楷体_GB2312" pitchFamily="49" charset="-122"/>
                <a:ea typeface="楷体_GB2312" pitchFamily="49" charset="-122"/>
                <a:sym typeface="华文细黑" pitchFamily="2" charset="-122"/>
              </a:rPr>
              <a:t>Fe</a:t>
            </a:r>
            <a:r>
              <a:rPr lang="en-US" altLang="zh-CN" sz="2400" b="1" baseline="-25000" dirty="0" err="1" smtClean="0">
                <a:latin typeface="楷体_GB2312" pitchFamily="49" charset="-122"/>
                <a:ea typeface="楷体_GB2312" pitchFamily="49" charset="-122"/>
                <a:sym typeface="华文细黑" pitchFamily="2" charset="-122"/>
              </a:rPr>
              <a:t>3</a:t>
            </a:r>
            <a:r>
              <a:rPr lang="en-US" altLang="zh-CN" sz="2400" b="1" dirty="0" err="1" smtClean="0">
                <a:latin typeface="楷体_GB2312" pitchFamily="49" charset="-122"/>
                <a:ea typeface="楷体_GB2312" pitchFamily="49" charset="-122"/>
                <a:sym typeface="华文细黑" pitchFamily="2" charset="-122"/>
              </a:rPr>
              <a:t>P</a:t>
            </a:r>
            <a:r>
              <a:rPr lang="zh-CN" altLang="en-US" sz="2400" b="1" dirty="0" smtClean="0">
                <a:latin typeface="楷体_GB2312" pitchFamily="49" charset="-122"/>
                <a:ea typeface="楷体_GB2312" pitchFamily="49" charset="-122"/>
                <a:sym typeface="华文细黑" pitchFamily="2" charset="-122"/>
              </a:rPr>
              <a:t>：</a:t>
            </a:r>
            <a:endParaRPr lang="zh-CN" altLang="en-US" sz="2400" b="1" dirty="0" smtClean="0">
              <a:latin typeface="楷体_GB2312" pitchFamily="49" charset="-122"/>
              <a:ea typeface="楷体_GB2312" pitchFamily="49" charset="-122"/>
              <a:sym typeface="华文细黑" pitchFamily="2" charset="-122"/>
            </a:endParaRPr>
          </a:p>
          <a:p>
            <a:pPr marL="1524000" lvl="2" indent="-609600">
              <a:lnSpc>
                <a:spcPct val="150000"/>
              </a:lnSpc>
              <a:spcBef>
                <a:spcPts val="600"/>
              </a:spcBef>
            </a:pPr>
            <a:r>
              <a:rPr lang="zh-CN" altLang="en-US" sz="2400" b="1" dirty="0" smtClean="0">
                <a:latin typeface="楷体_GB2312" pitchFamily="49" charset="-122"/>
                <a:ea typeface="楷体_GB2312" pitchFamily="49" charset="-122"/>
                <a:sym typeface="华文细黑" pitchFamily="2" charset="-122"/>
              </a:rPr>
              <a:t>室温下</a:t>
            </a:r>
            <a:r>
              <a:rPr lang="en-US" altLang="zh-CN" sz="2400" b="1" dirty="0" smtClean="0">
                <a:latin typeface="楷体_GB2312" pitchFamily="49" charset="-122"/>
                <a:ea typeface="楷体_GB2312" pitchFamily="49" charset="-122"/>
                <a:sym typeface="华文细黑" pitchFamily="2" charset="-122"/>
              </a:rPr>
              <a:t>&lt;100℃</a:t>
            </a:r>
            <a:r>
              <a:rPr lang="zh-CN" altLang="en-US" sz="2400" b="1" dirty="0" smtClean="0">
                <a:latin typeface="楷体_GB2312" pitchFamily="49" charset="-122"/>
                <a:ea typeface="楷体_GB2312" pitchFamily="49" charset="-122"/>
                <a:sym typeface="华文细黑" pitchFamily="2" charset="-122"/>
              </a:rPr>
              <a:t>，脆性大→</a:t>
            </a:r>
            <a:r>
              <a:rPr lang="zh-CN" altLang="en-US" sz="2400" b="1" dirty="0" smtClean="0">
                <a:solidFill>
                  <a:srgbClr val="0000CC"/>
                </a:solidFill>
                <a:latin typeface="楷体_GB2312" pitchFamily="49" charset="-122"/>
                <a:ea typeface="楷体_GB2312" pitchFamily="49" charset="-122"/>
                <a:sym typeface="Arial" pitchFamily="34" charset="0"/>
              </a:rPr>
              <a:t>冷脆</a:t>
            </a:r>
            <a:endParaRPr lang="zh-CN" altLang="en-US" sz="2400" b="1" dirty="0" smtClean="0">
              <a:latin typeface="楷体_GB2312" pitchFamily="49" charset="-122"/>
              <a:ea typeface="楷体_GB2312" pitchFamily="49" charset="-122"/>
              <a:sym typeface="华文细黑" pitchFamily="2" charset="-122"/>
            </a:endParaRPr>
          </a:p>
          <a:p>
            <a:pPr marL="533400" lvl="0" indent="-533400">
              <a:lnSpc>
                <a:spcPct val="150000"/>
              </a:lnSpc>
              <a:spcBef>
                <a:spcPts val="600"/>
              </a:spcBef>
              <a:buClr>
                <a:srgbClr val="0000CC"/>
              </a:buClr>
            </a:pPr>
            <a:r>
              <a:rPr lang="en-US" altLang="zh-CN" sz="2800" b="1" kern="0" dirty="0" smtClean="0">
                <a:solidFill>
                  <a:srgbClr val="0000CC"/>
                </a:solidFill>
                <a:latin typeface="黑体" pitchFamily="2" charset="-122"/>
                <a:ea typeface="黑体" pitchFamily="2" charset="-122"/>
              </a:rPr>
              <a:t>4. O</a:t>
            </a:r>
            <a:r>
              <a:rPr lang="zh-CN" altLang="en-US" sz="2800" b="1" kern="0" dirty="0" smtClean="0">
                <a:solidFill>
                  <a:srgbClr val="0000CC"/>
                </a:solidFill>
                <a:latin typeface="黑体" pitchFamily="2" charset="-122"/>
                <a:ea typeface="黑体" pitchFamily="2" charset="-122"/>
              </a:rPr>
              <a:t>、</a:t>
            </a:r>
            <a:r>
              <a:rPr lang="en-US" altLang="zh-CN" sz="2800" b="1" kern="0" dirty="0" smtClean="0">
                <a:solidFill>
                  <a:srgbClr val="0000CC"/>
                </a:solidFill>
                <a:latin typeface="黑体" pitchFamily="2" charset="-122"/>
                <a:ea typeface="黑体" pitchFamily="2" charset="-122"/>
              </a:rPr>
              <a:t>N</a:t>
            </a:r>
            <a:r>
              <a:rPr lang="zh-CN" altLang="en-US" sz="2800" b="1" kern="0" dirty="0" smtClean="0">
                <a:solidFill>
                  <a:srgbClr val="0000CC"/>
                </a:solidFill>
                <a:latin typeface="黑体" pitchFamily="2" charset="-122"/>
                <a:ea typeface="黑体" pitchFamily="2" charset="-122"/>
              </a:rPr>
              <a:t>、</a:t>
            </a:r>
            <a:r>
              <a:rPr lang="en-US" altLang="zh-CN" sz="2800" b="1" kern="0" dirty="0" smtClean="0">
                <a:solidFill>
                  <a:srgbClr val="0000CC"/>
                </a:solidFill>
                <a:latin typeface="黑体" pitchFamily="2" charset="-122"/>
                <a:ea typeface="黑体" pitchFamily="2" charset="-122"/>
              </a:rPr>
              <a:t>H</a:t>
            </a:r>
            <a:endParaRPr lang="zh-CN" altLang="en-US" sz="2800" b="1" kern="0" dirty="0" smtClean="0">
              <a:solidFill>
                <a:srgbClr val="0000CC"/>
              </a:solidFill>
              <a:latin typeface="黑体" pitchFamily="2" charset="-122"/>
              <a:ea typeface="黑体" pitchFamily="2" charset="-122"/>
            </a:endParaRPr>
          </a:p>
          <a:p>
            <a:pPr marL="914400" lvl="1" indent="-457200">
              <a:lnSpc>
                <a:spcPct val="150000"/>
              </a:lnSpc>
              <a:spcBef>
                <a:spcPts val="600"/>
              </a:spcBef>
              <a:buClr>
                <a:srgbClr val="0000FF"/>
              </a:buClr>
              <a:buFont typeface="Wingdings" pitchFamily="2" charset="2"/>
              <a:buChar char="u"/>
            </a:pPr>
            <a:r>
              <a:rPr lang="en-US" altLang="zh-CN" sz="2400" b="1" kern="0" dirty="0" smtClean="0">
                <a:solidFill>
                  <a:srgbClr val="000000"/>
                </a:solidFill>
                <a:latin typeface="楷体_GB2312" pitchFamily="49" charset="-122"/>
                <a:ea typeface="楷体_GB2312" pitchFamily="49" charset="-122"/>
              </a:rPr>
              <a:t>O </a:t>
            </a:r>
            <a:r>
              <a:rPr lang="en-US" altLang="zh-CN" sz="2400" b="1" kern="0" dirty="0" smtClean="0">
                <a:solidFill>
                  <a:srgbClr val="000000"/>
                </a:solidFill>
                <a:latin typeface="华文细黑" pitchFamily="2" charset="-122"/>
                <a:ea typeface="楷体_GB2312" pitchFamily="49" charset="-122"/>
                <a:sym typeface="华文细黑" pitchFamily="2" charset="-122"/>
              </a:rPr>
              <a:t>——</a:t>
            </a:r>
            <a:r>
              <a:rPr lang="en-US" altLang="zh-CN" sz="2400" b="1" kern="0" dirty="0" smtClean="0">
                <a:solidFill>
                  <a:srgbClr val="000000"/>
                </a:solidFill>
                <a:latin typeface="楷体_GB2312" pitchFamily="49" charset="-122"/>
                <a:ea typeface="楷体_GB2312" pitchFamily="49" charset="-122"/>
              </a:rPr>
              <a:t>↓</a:t>
            </a:r>
            <a:r>
              <a:rPr lang="zh-CN" altLang="en-US" sz="2400" b="1" kern="0" dirty="0" smtClean="0">
                <a:solidFill>
                  <a:srgbClr val="000000"/>
                </a:solidFill>
                <a:latin typeface="楷体_GB2312" pitchFamily="49" charset="-122"/>
                <a:ea typeface="楷体_GB2312" pitchFamily="49" charset="-122"/>
              </a:rPr>
              <a:t>机械性能 ，强度、塑性降低，有害元素</a:t>
            </a:r>
          </a:p>
          <a:p>
            <a:pPr marL="914400" lvl="1" indent="-457200">
              <a:lnSpc>
                <a:spcPct val="150000"/>
              </a:lnSpc>
              <a:spcBef>
                <a:spcPts val="600"/>
              </a:spcBef>
              <a:buClr>
                <a:srgbClr val="0000FF"/>
              </a:buClr>
              <a:buFont typeface="Wingdings" pitchFamily="2" charset="2"/>
              <a:buChar char="u"/>
            </a:pPr>
            <a:r>
              <a:rPr lang="en-US" altLang="zh-CN" sz="2400" b="1" kern="0" dirty="0" smtClean="0">
                <a:solidFill>
                  <a:srgbClr val="000000"/>
                </a:solidFill>
                <a:latin typeface="楷体_GB2312" pitchFamily="49" charset="-122"/>
                <a:ea typeface="楷体_GB2312" pitchFamily="49" charset="-122"/>
              </a:rPr>
              <a:t>N </a:t>
            </a:r>
            <a:r>
              <a:rPr lang="en-US" altLang="zh-CN" sz="2400" b="1" kern="0" dirty="0" smtClean="0">
                <a:solidFill>
                  <a:srgbClr val="000000"/>
                </a:solidFill>
                <a:latin typeface="华文细黑" pitchFamily="2" charset="-122"/>
                <a:ea typeface="楷体_GB2312" pitchFamily="49" charset="-122"/>
                <a:sym typeface="华文细黑" pitchFamily="2" charset="-122"/>
              </a:rPr>
              <a:t>——</a:t>
            </a:r>
            <a:r>
              <a:rPr lang="zh-CN" altLang="en-US" sz="2400" b="1" kern="0" dirty="0" smtClean="0">
                <a:solidFill>
                  <a:srgbClr val="000000"/>
                </a:solidFill>
                <a:latin typeface="楷体_GB2312" pitchFamily="49" charset="-122"/>
                <a:ea typeface="楷体_GB2312" pitchFamily="49" charset="-122"/>
              </a:rPr>
              <a:t>产生</a:t>
            </a:r>
            <a:r>
              <a:rPr lang="zh-CN" altLang="en-US" sz="2400" b="1" kern="0" dirty="0" smtClean="0">
                <a:solidFill>
                  <a:srgbClr val="0000CC"/>
                </a:solidFill>
                <a:latin typeface="楷体_GB2312" pitchFamily="49" charset="-122"/>
                <a:ea typeface="楷体_GB2312" pitchFamily="49" charset="-122"/>
              </a:rPr>
              <a:t>兰脆</a:t>
            </a:r>
            <a:r>
              <a:rPr lang="zh-CN" altLang="en-US" sz="2400" b="1" kern="0" dirty="0" smtClean="0">
                <a:solidFill>
                  <a:srgbClr val="000000"/>
                </a:solidFill>
                <a:latin typeface="楷体_GB2312" pitchFamily="49" charset="-122"/>
                <a:ea typeface="楷体_GB2312" pitchFamily="49" charset="-122"/>
              </a:rPr>
              <a:t>，有害元素</a:t>
            </a:r>
          </a:p>
          <a:p>
            <a:pPr marL="914400" lvl="1" indent="-457200">
              <a:lnSpc>
                <a:spcPct val="150000"/>
              </a:lnSpc>
              <a:spcBef>
                <a:spcPts val="600"/>
              </a:spcBef>
              <a:buClr>
                <a:srgbClr val="0000FF"/>
              </a:buClr>
            </a:pPr>
            <a:r>
              <a:rPr lang="zh-CN" altLang="en-US" sz="2400" b="1" kern="0" dirty="0" smtClean="0">
                <a:solidFill>
                  <a:srgbClr val="000000"/>
                </a:solidFill>
                <a:latin typeface="楷体_GB2312" pitchFamily="49" charset="-122"/>
                <a:ea typeface="楷体_GB2312" pitchFamily="49" charset="-122"/>
              </a:rPr>
              <a:t>若钢中存在</a:t>
            </a:r>
            <a:r>
              <a:rPr lang="en-US" altLang="zh-CN" sz="2400" b="1" kern="0" dirty="0" smtClean="0">
                <a:solidFill>
                  <a:srgbClr val="000000"/>
                </a:solidFill>
                <a:latin typeface="楷体_GB2312" pitchFamily="49" charset="-122"/>
                <a:ea typeface="楷体_GB2312" pitchFamily="49" charset="-122"/>
              </a:rPr>
              <a:t>Al</a:t>
            </a:r>
            <a:r>
              <a:rPr lang="zh-CN" altLang="en-US" sz="2400" b="1" kern="0" dirty="0" smtClean="0">
                <a:solidFill>
                  <a:srgbClr val="000000"/>
                </a:solidFill>
                <a:latin typeface="楷体_GB2312" pitchFamily="49" charset="-122"/>
                <a:ea typeface="楷体_GB2312" pitchFamily="49" charset="-122"/>
              </a:rPr>
              <a:t>、</a:t>
            </a:r>
            <a:r>
              <a:rPr lang="en-US" altLang="zh-CN" sz="2400" b="1" kern="0" dirty="0" smtClean="0">
                <a:solidFill>
                  <a:srgbClr val="000000"/>
                </a:solidFill>
                <a:latin typeface="楷体_GB2312" pitchFamily="49" charset="-122"/>
                <a:ea typeface="楷体_GB2312" pitchFamily="49" charset="-122"/>
              </a:rPr>
              <a:t>V</a:t>
            </a:r>
            <a:r>
              <a:rPr lang="zh-CN" altLang="en-US" sz="2400" b="1" kern="0" dirty="0" smtClean="0">
                <a:solidFill>
                  <a:srgbClr val="000000"/>
                </a:solidFill>
                <a:latin typeface="楷体_GB2312" pitchFamily="49" charset="-122"/>
                <a:ea typeface="楷体_GB2312" pitchFamily="49" charset="-122"/>
              </a:rPr>
              <a:t>、</a:t>
            </a:r>
            <a:r>
              <a:rPr lang="en-US" altLang="zh-CN" sz="2400" b="1" kern="0" dirty="0" smtClean="0">
                <a:solidFill>
                  <a:srgbClr val="000000"/>
                </a:solidFill>
                <a:latin typeface="楷体_GB2312" pitchFamily="49" charset="-122"/>
                <a:ea typeface="楷体_GB2312" pitchFamily="49" charset="-122"/>
              </a:rPr>
              <a:t>Ti↑→</a:t>
            </a:r>
            <a:r>
              <a:rPr lang="zh-CN" altLang="en-US" sz="2400" b="1" kern="0" dirty="0" smtClean="0">
                <a:solidFill>
                  <a:srgbClr val="000000"/>
                </a:solidFill>
                <a:latin typeface="楷体_GB2312" pitchFamily="49" charset="-122"/>
                <a:ea typeface="楷体_GB2312" pitchFamily="49" charset="-122"/>
              </a:rPr>
              <a:t>兰脆消失→强度，硬度提高</a:t>
            </a:r>
          </a:p>
          <a:p>
            <a:pPr marL="914400" lvl="1" indent="-457200">
              <a:lnSpc>
                <a:spcPct val="150000"/>
              </a:lnSpc>
              <a:spcBef>
                <a:spcPts val="600"/>
              </a:spcBef>
              <a:buClr>
                <a:srgbClr val="0000FF"/>
              </a:buClr>
              <a:buFont typeface="Wingdings" pitchFamily="2" charset="2"/>
              <a:buChar char="u"/>
            </a:pPr>
            <a:r>
              <a:rPr lang="en-US" altLang="zh-CN" sz="2400" b="1" kern="0" dirty="0" smtClean="0">
                <a:solidFill>
                  <a:srgbClr val="000000"/>
                </a:solidFill>
                <a:latin typeface="楷体_GB2312" pitchFamily="49" charset="-122"/>
                <a:ea typeface="楷体_GB2312" pitchFamily="49" charset="-122"/>
              </a:rPr>
              <a:t>H </a:t>
            </a:r>
            <a:r>
              <a:rPr lang="en-US" altLang="zh-CN" sz="2400" b="1" kern="0" dirty="0" smtClean="0">
                <a:solidFill>
                  <a:srgbClr val="000000"/>
                </a:solidFill>
                <a:latin typeface="华文细黑" pitchFamily="2" charset="-122"/>
                <a:ea typeface="楷体_GB2312" pitchFamily="49" charset="-122"/>
                <a:sym typeface="华文细黑" pitchFamily="2" charset="-122"/>
              </a:rPr>
              <a:t>——</a:t>
            </a:r>
            <a:r>
              <a:rPr lang="en-US" altLang="zh-CN" sz="2400" b="1" kern="0" dirty="0" smtClean="0">
                <a:solidFill>
                  <a:srgbClr val="000000"/>
                </a:solidFill>
                <a:latin typeface="楷体_GB2312" pitchFamily="49" charset="-122"/>
                <a:ea typeface="楷体_GB2312" pitchFamily="49" charset="-122"/>
              </a:rPr>
              <a:t> </a:t>
            </a:r>
            <a:r>
              <a:rPr lang="zh-CN" altLang="en-US" sz="2400" b="1" kern="0" dirty="0" smtClean="0">
                <a:solidFill>
                  <a:srgbClr val="0000CC"/>
                </a:solidFill>
                <a:latin typeface="楷体_GB2312" pitchFamily="49" charset="-122"/>
                <a:ea typeface="楷体_GB2312" pitchFamily="49" charset="-122"/>
              </a:rPr>
              <a:t>氢脆</a:t>
            </a:r>
            <a:r>
              <a:rPr lang="zh-CN" altLang="en-US" sz="2400" b="1" kern="0" dirty="0" smtClean="0">
                <a:solidFill>
                  <a:srgbClr val="000000"/>
                </a:solidFill>
                <a:latin typeface="楷体_GB2312" pitchFamily="49" charset="-122"/>
                <a:ea typeface="楷体_GB2312" pitchFamily="49" charset="-122"/>
              </a:rPr>
              <a:t>、白点，有害元素</a:t>
            </a:r>
            <a:endParaRPr lang="zh-CN" altLang="en-US" sz="3200" b="1" kern="0" dirty="0">
              <a:solidFill>
                <a:srgbClr val="000000"/>
              </a:solidFill>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Rot="1" noChangeArrowheads="1"/>
          </p:cNvSpPr>
          <p:nvPr>
            <p:ph type="title" idx="4294967295"/>
          </p:nvPr>
        </p:nvSpPr>
        <p:spPr>
          <a:xfrm>
            <a:off x="301625" y="381000"/>
            <a:ext cx="8540750" cy="527050"/>
          </a:xfrm>
          <a:prstGeom prst="rect">
            <a:avLst/>
          </a:prstGeom>
          <a:ln/>
        </p:spPr>
        <p:txBody>
          <a:bodyPr/>
          <a:lstStyle/>
          <a:p>
            <a:pPr marL="838200" indent="-838200" algn="l" eaLnBrk="1" hangingPunct="1"/>
            <a:r>
              <a:rPr lang="zh-CN" sz="3200" b="1" dirty="0">
                <a:latin typeface="黑体" pitchFamily="2" charset="-122"/>
                <a:ea typeface="黑体" pitchFamily="2" charset="-122"/>
              </a:rPr>
              <a:t>二、常用</a:t>
            </a:r>
            <a:r>
              <a:rPr lang="zh-CN" sz="3200" b="1" dirty="0" smtClean="0">
                <a:latin typeface="黑体" pitchFamily="2" charset="-122"/>
                <a:ea typeface="黑体" pitchFamily="2" charset="-122"/>
              </a:rPr>
              <a:t>铸铁</a:t>
            </a:r>
            <a:r>
              <a:rPr lang="zh-CN" altLang="en-US" sz="3200" b="1" dirty="0" smtClean="0">
                <a:latin typeface="黑体" pitchFamily="2" charset="-122"/>
                <a:ea typeface="黑体" pitchFamily="2" charset="-122"/>
              </a:rPr>
              <a:t>材料</a:t>
            </a:r>
            <a:endParaRPr lang="zh-CN" sz="3200" b="1" dirty="0">
              <a:latin typeface="黑体" pitchFamily="2" charset="-122"/>
              <a:ea typeface="黑体" pitchFamily="2" charset="-122"/>
            </a:endParaRPr>
          </a:p>
        </p:txBody>
      </p:sp>
      <p:sp>
        <p:nvSpPr>
          <p:cNvPr id="7171" name="Rectangle 3"/>
          <p:cNvSpPr>
            <a:spLocks noGrp="1" noRot="1" noChangeArrowheads="1"/>
          </p:cNvSpPr>
          <p:nvPr>
            <p:ph type="body" idx="4294967295"/>
          </p:nvPr>
        </p:nvSpPr>
        <p:spPr>
          <a:xfrm>
            <a:off x="301625" y="1052513"/>
            <a:ext cx="3981450" cy="1439862"/>
          </a:xfrm>
          <a:ln/>
        </p:spPr>
        <p:txBody>
          <a:bodyPr/>
          <a:lstStyle/>
          <a:p>
            <a:pPr marL="609600" indent="-609600" eaLnBrk="1" hangingPunct="1">
              <a:lnSpc>
                <a:spcPct val="120000"/>
              </a:lnSpc>
              <a:spcBef>
                <a:spcPts val="0"/>
              </a:spcBef>
              <a:buNone/>
            </a:pPr>
            <a:r>
              <a:rPr lang="en-US" altLang="zh-CN" sz="2800" dirty="0" smtClean="0">
                <a:solidFill>
                  <a:srgbClr val="0000CC"/>
                </a:solidFill>
              </a:rPr>
              <a:t>1.</a:t>
            </a:r>
            <a:r>
              <a:rPr lang="zh-CN" altLang="en-US" sz="2800" dirty="0" smtClean="0">
                <a:solidFill>
                  <a:srgbClr val="0000CC"/>
                </a:solidFill>
              </a:rPr>
              <a:t>灰口铸铁</a:t>
            </a:r>
            <a:endParaRPr lang="zh-CN" altLang="en-US" sz="2800" dirty="0">
              <a:solidFill>
                <a:srgbClr val="0000CC"/>
              </a:solidFill>
            </a:endParaRPr>
          </a:p>
          <a:p>
            <a:pPr marL="990600" lvl="1" indent="-533400" eaLnBrk="1" hangingPunct="1">
              <a:lnSpc>
                <a:spcPct val="120000"/>
              </a:lnSpc>
              <a:spcBef>
                <a:spcPts val="0"/>
              </a:spcBef>
              <a:buClrTx/>
              <a:buNone/>
            </a:pPr>
            <a:r>
              <a:rPr lang="zh-CN" altLang="en-US" dirty="0" smtClean="0">
                <a:solidFill>
                  <a:srgbClr val="C00000"/>
                </a:solidFill>
                <a:latin typeface="黑体" pitchFamily="2" charset="-122"/>
                <a:ea typeface="黑体" pitchFamily="2" charset="-122"/>
                <a:sym typeface="黑体" pitchFamily="2" charset="-122"/>
              </a:rPr>
              <a:t>（</a:t>
            </a:r>
            <a:r>
              <a:rPr lang="en-US" altLang="zh-CN" dirty="0" smtClean="0">
                <a:solidFill>
                  <a:srgbClr val="C00000"/>
                </a:solidFill>
                <a:latin typeface="黑体" pitchFamily="2" charset="-122"/>
                <a:ea typeface="黑体" pitchFamily="2" charset="-122"/>
                <a:sym typeface="黑体" pitchFamily="2" charset="-122"/>
              </a:rPr>
              <a:t>1</a:t>
            </a:r>
            <a:r>
              <a:rPr lang="zh-CN" altLang="en-US" dirty="0" smtClean="0">
                <a:solidFill>
                  <a:srgbClr val="C00000"/>
                </a:solidFill>
                <a:latin typeface="黑体" pitchFamily="2" charset="-122"/>
                <a:ea typeface="黑体" pitchFamily="2" charset="-122"/>
                <a:sym typeface="黑体" pitchFamily="2" charset="-122"/>
              </a:rPr>
              <a:t>）组织</a:t>
            </a:r>
            <a:r>
              <a:rPr lang="zh-CN" altLang="en-US" dirty="0">
                <a:solidFill>
                  <a:srgbClr val="C00000"/>
                </a:solidFill>
                <a:latin typeface="黑体" pitchFamily="2" charset="-122"/>
                <a:ea typeface="黑体" pitchFamily="2" charset="-122"/>
                <a:sym typeface="黑体" pitchFamily="2" charset="-122"/>
              </a:rPr>
              <a:t>：</a:t>
            </a:r>
            <a:r>
              <a:rPr lang="zh-CN" altLang="en-US" sz="2400" dirty="0">
                <a:sym typeface="黑体" pitchFamily="2" charset="-122"/>
              </a:rPr>
              <a:t>钢基体</a:t>
            </a:r>
            <a:r>
              <a:rPr lang="en-US" sz="2400" dirty="0">
                <a:sym typeface="黑体" pitchFamily="2" charset="-122"/>
              </a:rPr>
              <a:t>+</a:t>
            </a:r>
            <a:r>
              <a:rPr lang="zh-CN" altLang="en-US" sz="2400" dirty="0">
                <a:sym typeface="黑体" pitchFamily="2" charset="-122"/>
              </a:rPr>
              <a:t>片状石墨</a:t>
            </a:r>
            <a:endParaRPr lang="zh-CN" altLang="en-US" dirty="0">
              <a:sym typeface="黑体" pitchFamily="2" charset="-122"/>
            </a:endParaRPr>
          </a:p>
        </p:txBody>
      </p:sp>
      <p:pic>
        <p:nvPicPr>
          <p:cNvPr id="7172" name="Picture 5" descr="PG低"/>
          <p:cNvPicPr>
            <a:picLocks noChangeAspect="1" noChangeArrowheads="1"/>
          </p:cNvPicPr>
          <p:nvPr/>
        </p:nvPicPr>
        <p:blipFill>
          <a:blip r:embed="rId2" cstate="print"/>
          <a:srcRect/>
          <a:stretch>
            <a:fillRect/>
          </a:stretch>
        </p:blipFill>
        <p:spPr bwMode="auto">
          <a:xfrm>
            <a:off x="323850" y="4320034"/>
            <a:ext cx="2349500" cy="1411288"/>
          </a:xfrm>
          <a:prstGeom prst="rect">
            <a:avLst/>
          </a:prstGeom>
          <a:noFill/>
          <a:ln w="9525" cap="flat" cmpd="sng">
            <a:noFill/>
            <a:miter lim="800000"/>
            <a:headEnd/>
            <a:tailEnd/>
          </a:ln>
        </p:spPr>
      </p:pic>
      <p:pic>
        <p:nvPicPr>
          <p:cNvPr id="7173" name="Picture 6" descr="PG高"/>
          <p:cNvPicPr>
            <a:picLocks noChangeAspect="1" noChangeArrowheads="1"/>
          </p:cNvPicPr>
          <p:nvPr/>
        </p:nvPicPr>
        <p:blipFill>
          <a:blip r:embed="rId3" cstate="print"/>
          <a:srcRect/>
          <a:stretch>
            <a:fillRect/>
          </a:stretch>
        </p:blipFill>
        <p:spPr bwMode="auto">
          <a:xfrm>
            <a:off x="2700338" y="4320034"/>
            <a:ext cx="2352675" cy="1412875"/>
          </a:xfrm>
          <a:prstGeom prst="rect">
            <a:avLst/>
          </a:prstGeom>
          <a:noFill/>
          <a:ln w="9525" cap="flat" cmpd="sng">
            <a:noFill/>
            <a:miter lim="800000"/>
            <a:headEnd/>
            <a:tailEnd/>
          </a:ln>
        </p:spPr>
      </p:pic>
      <p:sp>
        <p:nvSpPr>
          <p:cNvPr id="7174" name="矩形 6"/>
          <p:cNvSpPr>
            <a:spLocks noChangeArrowheads="1"/>
          </p:cNvSpPr>
          <p:nvPr/>
        </p:nvSpPr>
        <p:spPr bwMode="auto">
          <a:xfrm>
            <a:off x="755650" y="3143622"/>
            <a:ext cx="3311525" cy="457200"/>
          </a:xfrm>
          <a:prstGeom prst="rect">
            <a:avLst/>
          </a:prstGeom>
          <a:solidFill>
            <a:schemeClr val="bg1">
              <a:lumMod val="85000"/>
            </a:schemeClr>
          </a:solidFill>
          <a:ln w="9525">
            <a:noFill/>
            <a:miter lim="800000"/>
            <a:headEnd/>
            <a:tailEnd/>
          </a:ln>
        </p:spPr>
        <p:txBody>
          <a:bodyPr>
            <a:spAutoFit/>
          </a:bodyPr>
          <a:lstStyle/>
          <a:p>
            <a:r>
              <a:rPr lang="zh-CN" altLang="en-US" sz="2400" b="1" dirty="0">
                <a:solidFill>
                  <a:srgbClr val="0000CC"/>
                </a:solidFill>
                <a:latin typeface="楷体_GB2312" pitchFamily="49" charset="-122"/>
                <a:ea typeface="楷体_GB2312" pitchFamily="49" charset="-122"/>
                <a:sym typeface="Arial" pitchFamily="34" charset="0"/>
              </a:rPr>
              <a:t>强度最高，应用最广泛</a:t>
            </a:r>
          </a:p>
        </p:txBody>
      </p:sp>
      <p:sp>
        <p:nvSpPr>
          <p:cNvPr id="7175" name="矩形 7"/>
          <p:cNvSpPr>
            <a:spLocks noChangeArrowheads="1"/>
          </p:cNvSpPr>
          <p:nvPr/>
        </p:nvSpPr>
        <p:spPr bwMode="auto">
          <a:xfrm>
            <a:off x="755650" y="2467744"/>
            <a:ext cx="3462338" cy="457200"/>
          </a:xfrm>
          <a:prstGeom prst="rect">
            <a:avLst/>
          </a:prstGeom>
          <a:noFill/>
          <a:ln w="9525">
            <a:noFill/>
            <a:miter lim="800000"/>
            <a:headEnd/>
            <a:tailEnd/>
          </a:ln>
        </p:spPr>
        <p:txBody>
          <a:bodyPr>
            <a:spAutoFit/>
          </a:bodyPr>
          <a:lstStyle/>
          <a:p>
            <a:pPr marL="533400" indent="-533400">
              <a:spcBef>
                <a:spcPct val="20000"/>
              </a:spcBef>
              <a:buClr>
                <a:srgbClr val="800080"/>
              </a:buClr>
            </a:pPr>
            <a:r>
              <a:rPr lang="zh-CN" altLang="en-US" sz="2400" b="1" dirty="0">
                <a:solidFill>
                  <a:srgbClr val="000000"/>
                </a:solidFill>
                <a:latin typeface="楷体_GB2312" pitchFamily="49" charset="-122"/>
                <a:ea typeface="楷体_GB2312" pitchFamily="49" charset="-122"/>
                <a:sym typeface="Arial" pitchFamily="34" charset="0"/>
              </a:rPr>
              <a:t>钢的基体：</a:t>
            </a:r>
            <a:r>
              <a:rPr lang="en-US" sz="2400" b="1" dirty="0">
                <a:solidFill>
                  <a:srgbClr val="000000"/>
                </a:solidFill>
                <a:latin typeface="楷体_GB2312" pitchFamily="49" charset="-122"/>
                <a:ea typeface="楷体_GB2312" pitchFamily="49" charset="-122"/>
                <a:sym typeface="Arial" pitchFamily="34" charset="0"/>
              </a:rPr>
              <a:t>F</a:t>
            </a:r>
            <a:r>
              <a:rPr lang="zh-CN" altLang="en-US" sz="2400" b="1" dirty="0">
                <a:solidFill>
                  <a:srgbClr val="000000"/>
                </a:solidFill>
                <a:latin typeface="楷体_GB2312" pitchFamily="49" charset="-122"/>
                <a:ea typeface="楷体_GB2312" pitchFamily="49" charset="-122"/>
                <a:sym typeface="Arial" pitchFamily="34" charset="0"/>
              </a:rPr>
              <a:t>、</a:t>
            </a:r>
            <a:r>
              <a:rPr lang="en-US" sz="2400" b="1" dirty="0" err="1">
                <a:solidFill>
                  <a:srgbClr val="000000"/>
                </a:solidFill>
                <a:latin typeface="楷体_GB2312" pitchFamily="49" charset="-122"/>
                <a:ea typeface="楷体_GB2312" pitchFamily="49" charset="-122"/>
                <a:sym typeface="Arial" pitchFamily="34" charset="0"/>
              </a:rPr>
              <a:t>F+P</a:t>
            </a:r>
            <a:r>
              <a:rPr lang="zh-CN" altLang="en-US" sz="2400" b="1" dirty="0">
                <a:solidFill>
                  <a:srgbClr val="000000"/>
                </a:solidFill>
                <a:latin typeface="楷体_GB2312" pitchFamily="49" charset="-122"/>
                <a:ea typeface="楷体_GB2312" pitchFamily="49" charset="-122"/>
                <a:sym typeface="Arial" pitchFamily="34" charset="0"/>
              </a:rPr>
              <a:t>、</a:t>
            </a:r>
            <a:r>
              <a:rPr lang="en-US" sz="2400" b="1" dirty="0">
                <a:solidFill>
                  <a:srgbClr val="000000"/>
                </a:solidFill>
                <a:latin typeface="楷体_GB2312" pitchFamily="49" charset="-122"/>
                <a:ea typeface="楷体_GB2312" pitchFamily="49" charset="-122"/>
                <a:sym typeface="Arial" pitchFamily="34" charset="0"/>
              </a:rPr>
              <a:t>P</a:t>
            </a:r>
            <a:endParaRPr lang="zh-CN" altLang="en-US" sz="2400" b="1" dirty="0">
              <a:solidFill>
                <a:srgbClr val="000000"/>
              </a:solidFill>
              <a:latin typeface="楷体_GB2312" pitchFamily="49" charset="-122"/>
              <a:ea typeface="楷体_GB2312" pitchFamily="49" charset="-122"/>
              <a:sym typeface="Arial" pitchFamily="34" charset="0"/>
            </a:endParaRPr>
          </a:p>
        </p:txBody>
      </p:sp>
      <p:sp>
        <p:nvSpPr>
          <p:cNvPr id="7176" name="矩形 8"/>
          <p:cNvSpPr>
            <a:spLocks noChangeArrowheads="1"/>
          </p:cNvSpPr>
          <p:nvPr/>
        </p:nvSpPr>
        <p:spPr bwMode="auto">
          <a:xfrm>
            <a:off x="1979613" y="3920792"/>
            <a:ext cx="1368425" cy="400110"/>
          </a:xfrm>
          <a:prstGeom prst="rect">
            <a:avLst/>
          </a:prstGeom>
          <a:solidFill>
            <a:schemeClr val="bg1">
              <a:lumMod val="85000"/>
            </a:schemeClr>
          </a:solidFill>
          <a:ln w="19050" cmpd="sng">
            <a:noFill/>
            <a:bevel/>
            <a:headEnd/>
            <a:tailEnd/>
          </a:ln>
        </p:spPr>
        <p:txBody>
          <a:bodyPr>
            <a:spAutoFit/>
          </a:bodyPr>
          <a:lstStyle/>
          <a:p>
            <a:pPr marL="457200" indent="-457200" algn="ctr">
              <a:spcBef>
                <a:spcPct val="20000"/>
              </a:spcBef>
              <a:buClr>
                <a:srgbClr val="FF6600"/>
              </a:buClr>
            </a:pPr>
            <a:r>
              <a:rPr lang="en-US" sz="2000" b="1" dirty="0">
                <a:latin typeface="黑体" pitchFamily="2" charset="-122"/>
                <a:ea typeface="黑体" pitchFamily="2" charset="-122"/>
                <a:sym typeface="Arial" pitchFamily="34" charset="0"/>
              </a:rPr>
              <a:t>P</a:t>
            </a:r>
            <a:r>
              <a:rPr lang="zh-CN" altLang="en-US" sz="2000" b="1" dirty="0">
                <a:latin typeface="黑体" pitchFamily="2" charset="-122"/>
                <a:ea typeface="黑体" pitchFamily="2" charset="-122"/>
                <a:sym typeface="Arial" pitchFamily="34" charset="0"/>
              </a:rPr>
              <a:t>灰铸铁 </a:t>
            </a:r>
          </a:p>
        </p:txBody>
      </p:sp>
      <p:pic>
        <p:nvPicPr>
          <p:cNvPr id="7177" name="Picture 4" descr="FG低"/>
          <p:cNvPicPr>
            <a:picLocks noChangeAspect="1" noChangeArrowheads="1"/>
          </p:cNvPicPr>
          <p:nvPr/>
        </p:nvPicPr>
        <p:blipFill>
          <a:blip r:embed="rId4" cstate="print"/>
          <a:srcRect/>
          <a:stretch>
            <a:fillRect/>
          </a:stretch>
        </p:blipFill>
        <p:spPr bwMode="auto">
          <a:xfrm>
            <a:off x="4427538" y="981075"/>
            <a:ext cx="2354262" cy="1412875"/>
          </a:xfrm>
          <a:prstGeom prst="rect">
            <a:avLst/>
          </a:prstGeom>
          <a:noFill/>
          <a:ln w="9525" cap="flat" cmpd="sng">
            <a:noFill/>
            <a:miter lim="800000"/>
            <a:headEnd/>
            <a:tailEnd/>
          </a:ln>
        </p:spPr>
      </p:pic>
      <p:pic>
        <p:nvPicPr>
          <p:cNvPr id="7178" name="Picture 5" descr="FG高"/>
          <p:cNvPicPr>
            <a:picLocks noChangeAspect="1" noChangeArrowheads="1"/>
          </p:cNvPicPr>
          <p:nvPr/>
        </p:nvPicPr>
        <p:blipFill>
          <a:blip r:embed="rId5" cstate="print"/>
          <a:srcRect/>
          <a:stretch>
            <a:fillRect/>
          </a:stretch>
        </p:blipFill>
        <p:spPr bwMode="auto">
          <a:xfrm>
            <a:off x="6804025" y="981075"/>
            <a:ext cx="2339975" cy="1403350"/>
          </a:xfrm>
          <a:prstGeom prst="rect">
            <a:avLst/>
          </a:prstGeom>
          <a:noFill/>
          <a:ln w="9525" cap="flat" cmpd="sng">
            <a:noFill/>
            <a:miter lim="800000"/>
            <a:headEnd/>
            <a:tailEnd/>
          </a:ln>
        </p:spPr>
      </p:pic>
      <p:sp>
        <p:nvSpPr>
          <p:cNvPr id="7179" name="矩形 12"/>
          <p:cNvSpPr>
            <a:spLocks noChangeArrowheads="1"/>
          </p:cNvSpPr>
          <p:nvPr/>
        </p:nvSpPr>
        <p:spPr bwMode="auto">
          <a:xfrm>
            <a:off x="6156325" y="2420938"/>
            <a:ext cx="1088760" cy="400110"/>
          </a:xfrm>
          <a:prstGeom prst="rect">
            <a:avLst/>
          </a:prstGeom>
          <a:noFill/>
          <a:ln w="19050" cmpd="sng">
            <a:noFill/>
            <a:bevel/>
            <a:headEnd/>
            <a:tailEnd/>
          </a:ln>
        </p:spPr>
        <p:txBody>
          <a:bodyPr wrap="none">
            <a:spAutoFit/>
          </a:bodyPr>
          <a:lstStyle/>
          <a:p>
            <a:r>
              <a:rPr lang="en-US" sz="2000" b="1" dirty="0">
                <a:solidFill>
                  <a:srgbClr val="000000"/>
                </a:solidFill>
                <a:latin typeface="黑体" pitchFamily="2" charset="-122"/>
                <a:ea typeface="黑体" pitchFamily="2" charset="-122"/>
                <a:sym typeface="Arial" pitchFamily="34" charset="0"/>
              </a:rPr>
              <a:t>F</a:t>
            </a:r>
            <a:r>
              <a:rPr lang="zh-CN" altLang="en-US" sz="2000" b="1" dirty="0">
                <a:solidFill>
                  <a:srgbClr val="000000"/>
                </a:solidFill>
                <a:latin typeface="黑体" pitchFamily="2" charset="-122"/>
                <a:ea typeface="黑体" pitchFamily="2" charset="-122"/>
                <a:sym typeface="Arial" pitchFamily="34" charset="0"/>
              </a:rPr>
              <a:t>灰铸铁</a:t>
            </a:r>
            <a:endParaRPr lang="zh-CN" altLang="en-US" sz="1600" b="1" dirty="0">
              <a:solidFill>
                <a:srgbClr val="000000"/>
              </a:solidFill>
              <a:latin typeface="黑体" pitchFamily="2" charset="-122"/>
              <a:ea typeface="黑体" pitchFamily="2" charset="-122"/>
              <a:sym typeface="Arial" pitchFamily="34" charset="0"/>
            </a:endParaRPr>
          </a:p>
        </p:txBody>
      </p:sp>
      <p:pic>
        <p:nvPicPr>
          <p:cNvPr id="7180" name="Picture 10" descr="FPG层低"/>
          <p:cNvPicPr>
            <a:picLocks noChangeAspect="1" noChangeArrowheads="1"/>
          </p:cNvPicPr>
          <p:nvPr/>
        </p:nvPicPr>
        <p:blipFill>
          <a:blip r:embed="rId6" cstate="print"/>
          <a:srcRect/>
          <a:stretch>
            <a:fillRect/>
          </a:stretch>
        </p:blipFill>
        <p:spPr bwMode="auto">
          <a:xfrm>
            <a:off x="4427538" y="2852936"/>
            <a:ext cx="2376487" cy="1425575"/>
          </a:xfrm>
          <a:prstGeom prst="rect">
            <a:avLst/>
          </a:prstGeom>
          <a:noFill/>
          <a:ln w="9525" cmpd="sng">
            <a:noFill/>
            <a:miter lim="800000"/>
            <a:headEnd/>
            <a:tailEnd/>
          </a:ln>
        </p:spPr>
      </p:pic>
      <p:pic>
        <p:nvPicPr>
          <p:cNvPr id="7181" name="Picture 12" descr="FPG层高"/>
          <p:cNvPicPr>
            <a:picLocks noChangeAspect="1" noChangeArrowheads="1"/>
          </p:cNvPicPr>
          <p:nvPr/>
        </p:nvPicPr>
        <p:blipFill>
          <a:blip r:embed="rId7" cstate="print"/>
          <a:srcRect/>
          <a:stretch>
            <a:fillRect/>
          </a:stretch>
        </p:blipFill>
        <p:spPr bwMode="auto">
          <a:xfrm>
            <a:off x="6804025" y="2867224"/>
            <a:ext cx="2339975" cy="1404937"/>
          </a:xfrm>
          <a:prstGeom prst="rect">
            <a:avLst/>
          </a:prstGeom>
          <a:noFill/>
          <a:ln w="9525" cmpd="sng">
            <a:noFill/>
            <a:miter lim="800000"/>
            <a:headEnd/>
            <a:tailEnd/>
          </a:ln>
        </p:spPr>
      </p:pic>
      <p:sp>
        <p:nvSpPr>
          <p:cNvPr id="7182" name="矩形 15"/>
          <p:cNvSpPr>
            <a:spLocks noChangeArrowheads="1"/>
          </p:cNvSpPr>
          <p:nvPr/>
        </p:nvSpPr>
        <p:spPr bwMode="auto">
          <a:xfrm>
            <a:off x="6113492" y="4292799"/>
            <a:ext cx="1338828" cy="400110"/>
          </a:xfrm>
          <a:prstGeom prst="rect">
            <a:avLst/>
          </a:prstGeom>
          <a:noFill/>
          <a:ln w="19050" cmpd="sng">
            <a:noFill/>
            <a:bevel/>
            <a:headEnd/>
            <a:tailEnd/>
          </a:ln>
        </p:spPr>
        <p:txBody>
          <a:bodyPr wrap="none">
            <a:spAutoFit/>
          </a:bodyPr>
          <a:lstStyle/>
          <a:p>
            <a:r>
              <a:rPr lang="en-US" sz="2000" b="1" dirty="0" err="1">
                <a:solidFill>
                  <a:srgbClr val="000000"/>
                </a:solidFill>
                <a:latin typeface="黑体" pitchFamily="2" charset="-122"/>
                <a:ea typeface="黑体" pitchFamily="2" charset="-122"/>
                <a:sym typeface="Arial" pitchFamily="34" charset="0"/>
              </a:rPr>
              <a:t>F+P</a:t>
            </a:r>
            <a:r>
              <a:rPr lang="zh-CN" altLang="en-US" sz="2000" b="1" dirty="0">
                <a:solidFill>
                  <a:srgbClr val="000000"/>
                </a:solidFill>
                <a:latin typeface="黑体" pitchFamily="2" charset="-122"/>
                <a:ea typeface="黑体" pitchFamily="2" charset="-122"/>
                <a:sym typeface="Arial" pitchFamily="34" charset="0"/>
              </a:rPr>
              <a:t>灰铸铁</a:t>
            </a:r>
            <a:endParaRPr lang="zh-CN" altLang="en-US" sz="1600" b="1" dirty="0">
              <a:solidFill>
                <a:srgbClr val="000000"/>
              </a:solidFill>
              <a:latin typeface="黑体" pitchFamily="2" charset="-122"/>
              <a:ea typeface="黑体" pitchFamily="2" charset="-122"/>
              <a:sym typeface="Arial" pitchFamily="34" charset="0"/>
            </a:endParaRPr>
          </a:p>
        </p:txBody>
      </p:sp>
      <p:sp>
        <p:nvSpPr>
          <p:cNvPr id="7183" name="上箭头 17"/>
          <p:cNvSpPr>
            <a:spLocks/>
          </p:cNvSpPr>
          <p:nvPr/>
        </p:nvSpPr>
        <p:spPr bwMode="auto">
          <a:xfrm>
            <a:off x="2411413" y="3672384"/>
            <a:ext cx="504825" cy="144462"/>
          </a:xfrm>
          <a:prstGeom prst="upArrow">
            <a:avLst>
              <a:gd name="adj1" fmla="val 50000"/>
              <a:gd name="adj2" fmla="val 50000"/>
            </a:avLst>
          </a:prstGeom>
          <a:solidFill>
            <a:schemeClr val="bg1">
              <a:lumMod val="85000"/>
            </a:schemeClr>
          </a:solidFill>
          <a:ln w="9525" cap="flat" cmpd="sng">
            <a:solidFill>
              <a:srgbClr val="C00000"/>
            </a:solidFill>
            <a:bevel/>
            <a:headEnd/>
            <a:tailEnd/>
          </a:ln>
        </p:spPr>
        <p:txBody>
          <a:bodyPr/>
          <a:lstStyle/>
          <a:p>
            <a:pPr eaLnBrk="1" hangingPunct="1"/>
            <a:endParaRPr lang="zh-CN" altLang="zh-CN" b="0" i="1">
              <a:sym typeface="Arial" pitchFamily="34" charset="0"/>
            </a:endParaRPr>
          </a:p>
        </p:txBody>
      </p:sp>
      <p:sp>
        <p:nvSpPr>
          <p:cNvPr id="7184" name="Rectangle 3"/>
          <p:cNvSpPr>
            <a:spLocks noRot="1" noChangeArrowheads="1"/>
          </p:cNvSpPr>
          <p:nvPr/>
        </p:nvSpPr>
        <p:spPr bwMode="auto">
          <a:xfrm>
            <a:off x="5219700" y="4869061"/>
            <a:ext cx="3673475" cy="603250"/>
          </a:xfrm>
          <a:prstGeom prst="rect">
            <a:avLst/>
          </a:prstGeom>
          <a:noFill/>
          <a:ln w="9525" cmpd="sng">
            <a:noFill/>
            <a:miter lim="800000"/>
            <a:headEnd/>
            <a:tailEnd/>
          </a:ln>
        </p:spPr>
        <p:txBody>
          <a:bodyPr/>
          <a:lstStyle/>
          <a:p>
            <a:pPr marL="609600" indent="-609600" eaLnBrk="1" hangingPunct="1">
              <a:spcBef>
                <a:spcPct val="20000"/>
              </a:spcBef>
            </a:pPr>
            <a:r>
              <a:rPr lang="zh-CN" altLang="en-US" sz="2800" b="1" dirty="0" smtClean="0">
                <a:solidFill>
                  <a:srgbClr val="C00000"/>
                </a:solidFill>
                <a:ea typeface="黑体" pitchFamily="2" charset="-122"/>
                <a:sym typeface="Arial" pitchFamily="34" charset="0"/>
              </a:rPr>
              <a:t>（</a:t>
            </a:r>
            <a:r>
              <a:rPr lang="en-US" altLang="zh-CN" sz="2800" b="1" dirty="0" smtClean="0">
                <a:solidFill>
                  <a:srgbClr val="C00000"/>
                </a:solidFill>
                <a:ea typeface="黑体" pitchFamily="2" charset="-122"/>
                <a:sym typeface="Arial" pitchFamily="34" charset="0"/>
              </a:rPr>
              <a:t>2</a:t>
            </a:r>
            <a:r>
              <a:rPr lang="zh-CN" altLang="en-US" sz="2800" b="1" dirty="0" smtClean="0">
                <a:solidFill>
                  <a:srgbClr val="C00000"/>
                </a:solidFill>
                <a:ea typeface="黑体" pitchFamily="2" charset="-122"/>
                <a:sym typeface="Arial" pitchFamily="34" charset="0"/>
              </a:rPr>
              <a:t>）牌号</a:t>
            </a:r>
            <a:endParaRPr lang="zh-CN" altLang="en-US" b="1" dirty="0">
              <a:solidFill>
                <a:srgbClr val="C00000"/>
              </a:solidFill>
            </a:endParaRPr>
          </a:p>
        </p:txBody>
      </p:sp>
      <p:sp>
        <p:nvSpPr>
          <p:cNvPr id="7185" name="矩形 20"/>
          <p:cNvSpPr>
            <a:spLocks noChangeArrowheads="1"/>
          </p:cNvSpPr>
          <p:nvPr/>
        </p:nvSpPr>
        <p:spPr bwMode="auto">
          <a:xfrm>
            <a:off x="971550" y="5790090"/>
            <a:ext cx="4968875" cy="476250"/>
          </a:xfrm>
          <a:prstGeom prst="rect">
            <a:avLst/>
          </a:prstGeom>
          <a:solidFill>
            <a:srgbClr val="D5FFFF"/>
          </a:solidFill>
          <a:ln w="19050" cmpd="sng">
            <a:solidFill>
              <a:srgbClr val="C00000"/>
            </a:solidFill>
            <a:bevel/>
            <a:headEnd/>
            <a:tailEnd/>
          </a:ln>
        </p:spPr>
        <p:txBody>
          <a:bodyPr>
            <a:spAutoFit/>
          </a:bodyPr>
          <a:lstStyle/>
          <a:p>
            <a:pPr marL="533400" indent="-533400">
              <a:spcBef>
                <a:spcPct val="20000"/>
              </a:spcBef>
              <a:buClr>
                <a:srgbClr val="800080"/>
              </a:buClr>
            </a:pPr>
            <a:r>
              <a:rPr lang="en-US" sz="2400" b="1" dirty="0" err="1">
                <a:solidFill>
                  <a:srgbClr val="000000"/>
                </a:solidFill>
                <a:latin typeface="楷体_GB2312" pitchFamily="49" charset="-122"/>
                <a:ea typeface="楷体_GB2312" pitchFamily="49" charset="-122"/>
                <a:sym typeface="Arial" pitchFamily="34" charset="0"/>
              </a:rPr>
              <a:t>Ф30mm</a:t>
            </a:r>
            <a:r>
              <a:rPr lang="zh-CN" altLang="en-US" sz="2400" b="1" dirty="0">
                <a:solidFill>
                  <a:srgbClr val="000000"/>
                </a:solidFill>
                <a:latin typeface="楷体_GB2312" pitchFamily="49" charset="-122"/>
                <a:ea typeface="楷体_GB2312" pitchFamily="49" charset="-122"/>
                <a:sym typeface="Arial" pitchFamily="34" charset="0"/>
              </a:rPr>
              <a:t>试样的最小抗拉强度</a:t>
            </a:r>
            <a:r>
              <a:rPr lang="en-US" sz="2400" b="1" dirty="0">
                <a:solidFill>
                  <a:srgbClr val="000000"/>
                </a:solidFill>
                <a:latin typeface="楷体_GB2312" pitchFamily="49" charset="-122"/>
                <a:ea typeface="楷体_GB2312" pitchFamily="49" charset="-122"/>
                <a:sym typeface="Arial" pitchFamily="34" charset="0"/>
              </a:rPr>
              <a:t>(MN/</a:t>
            </a:r>
            <a:r>
              <a:rPr lang="en-US" sz="2400" b="1" dirty="0" err="1">
                <a:solidFill>
                  <a:srgbClr val="000000"/>
                </a:solidFill>
                <a:latin typeface="楷体_GB2312" pitchFamily="49" charset="-122"/>
                <a:ea typeface="楷体_GB2312" pitchFamily="49" charset="-122"/>
                <a:sym typeface="Arial" pitchFamily="34" charset="0"/>
              </a:rPr>
              <a:t>m</a:t>
            </a:r>
            <a:r>
              <a:rPr lang="en-US" sz="2400" b="1" baseline="30000" dirty="0" err="1">
                <a:solidFill>
                  <a:srgbClr val="000000"/>
                </a:solidFill>
                <a:latin typeface="楷体_GB2312" pitchFamily="49" charset="-122"/>
                <a:ea typeface="楷体_GB2312" pitchFamily="49" charset="-122"/>
                <a:sym typeface="Arial" pitchFamily="34" charset="0"/>
              </a:rPr>
              <a:t>2</a:t>
            </a:r>
            <a:r>
              <a:rPr lang="en-US" sz="2400" b="1" dirty="0">
                <a:solidFill>
                  <a:srgbClr val="000000"/>
                </a:solidFill>
                <a:latin typeface="楷体_GB2312" pitchFamily="49" charset="-122"/>
                <a:ea typeface="楷体_GB2312" pitchFamily="49" charset="-122"/>
                <a:sym typeface="Arial" pitchFamily="34" charset="0"/>
              </a:rPr>
              <a:t>)</a:t>
            </a:r>
            <a:endParaRPr lang="en-US" sz="2400" b="1" baseline="30000" dirty="0">
              <a:solidFill>
                <a:srgbClr val="000000"/>
              </a:solidFill>
              <a:latin typeface="楷体_GB2312" pitchFamily="49" charset="-122"/>
              <a:ea typeface="楷体_GB2312" pitchFamily="49" charset="-122"/>
              <a:sym typeface="Arial" pitchFamily="34" charset="0"/>
            </a:endParaRPr>
          </a:p>
        </p:txBody>
      </p:sp>
      <p:sp>
        <p:nvSpPr>
          <p:cNvPr id="7186" name="矩形 21"/>
          <p:cNvSpPr>
            <a:spLocks noChangeArrowheads="1"/>
          </p:cNvSpPr>
          <p:nvPr/>
        </p:nvSpPr>
        <p:spPr bwMode="auto">
          <a:xfrm>
            <a:off x="6011863" y="5373886"/>
            <a:ext cx="2271712" cy="461665"/>
          </a:xfrm>
          <a:prstGeom prst="rect">
            <a:avLst/>
          </a:prstGeom>
          <a:noFill/>
          <a:ln w="9525">
            <a:noFill/>
            <a:miter lim="800000"/>
            <a:headEnd/>
            <a:tailEnd/>
          </a:ln>
        </p:spPr>
        <p:txBody>
          <a:bodyPr>
            <a:spAutoFit/>
          </a:bodyPr>
          <a:lstStyle/>
          <a:p>
            <a:r>
              <a:rPr lang="zh-CN" altLang="en-US" sz="2400" b="1" dirty="0">
                <a:solidFill>
                  <a:srgbClr val="000000"/>
                </a:solidFill>
                <a:latin typeface="楷体_GB2312" pitchFamily="49" charset="-122"/>
                <a:ea typeface="楷体_GB2312" pitchFamily="49" charset="-122"/>
                <a:sym typeface="Arial" pitchFamily="34" charset="0"/>
              </a:rPr>
              <a:t>例：</a:t>
            </a:r>
            <a:r>
              <a:rPr lang="en-US" sz="2400" b="1" dirty="0" err="1">
                <a:solidFill>
                  <a:srgbClr val="000000"/>
                </a:solidFill>
                <a:latin typeface="楷体_GB2312" pitchFamily="49" charset="-122"/>
                <a:ea typeface="楷体_GB2312" pitchFamily="49" charset="-122"/>
                <a:sym typeface="Arial" pitchFamily="34" charset="0"/>
              </a:rPr>
              <a:t>HT100</a:t>
            </a:r>
            <a:endParaRPr lang="zh-CN" altLang="en-US" sz="1600" b="1" dirty="0">
              <a:solidFill>
                <a:srgbClr val="000000"/>
              </a:solidFill>
              <a:latin typeface="楷体_GB2312" pitchFamily="49" charset="-122"/>
              <a:ea typeface="楷体_GB2312" pitchFamily="49" charset="-122"/>
              <a:sym typeface="Arial" pitchFamily="34" charset="0"/>
            </a:endParaRPr>
          </a:p>
        </p:txBody>
      </p:sp>
      <p:sp>
        <p:nvSpPr>
          <p:cNvPr id="7187" name="直接连接符 23"/>
          <p:cNvSpPr>
            <a:spLocks noChangeShapeType="1"/>
          </p:cNvSpPr>
          <p:nvPr/>
        </p:nvSpPr>
        <p:spPr bwMode="auto">
          <a:xfrm>
            <a:off x="7005758" y="5747770"/>
            <a:ext cx="576263" cy="0"/>
          </a:xfrm>
          <a:prstGeom prst="line">
            <a:avLst/>
          </a:prstGeom>
          <a:noFill/>
          <a:ln w="28575" cap="flat" cmpd="sng">
            <a:solidFill>
              <a:srgbClr val="C00000"/>
            </a:solidFill>
            <a:bevel/>
            <a:headEnd/>
            <a:tailEnd/>
          </a:ln>
        </p:spPr>
        <p:txBody>
          <a:bodyPr/>
          <a:lstStyle/>
          <a:p>
            <a:endParaRPr lang="zh-CN" altLang="en-US"/>
          </a:p>
        </p:txBody>
      </p:sp>
      <p:sp>
        <p:nvSpPr>
          <p:cNvPr id="7188" name="直接箭头连接符 30"/>
          <p:cNvSpPr>
            <a:spLocks noChangeShapeType="1"/>
          </p:cNvSpPr>
          <p:nvPr/>
        </p:nvSpPr>
        <p:spPr bwMode="auto">
          <a:xfrm flipH="1">
            <a:off x="5940424" y="5733256"/>
            <a:ext cx="1367879" cy="301625"/>
          </a:xfrm>
          <a:prstGeom prst="straightConnector1">
            <a:avLst/>
          </a:prstGeom>
          <a:noFill/>
          <a:ln w="28575" cap="flat" cmpd="sng">
            <a:solidFill>
              <a:srgbClr val="C00000"/>
            </a:solidFill>
            <a:bevel/>
            <a:headEnd/>
            <a:tailEnd type="arrow" w="med" len="med"/>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Effect>
                                      <p:cBhvr>
                                        <p:cTn id="7" dur="500"/>
                                        <p:tgtEl>
                                          <p:spTgt spid="7171">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171">
                                            <p:txEl>
                                              <p:pRg st="1" end="1"/>
                                            </p:txEl>
                                          </p:spTgt>
                                        </p:tgtEl>
                                        <p:attrNameLst>
                                          <p:attrName>style.visibility</p:attrName>
                                        </p:attrNameLst>
                                      </p:cBhvr>
                                      <p:to>
                                        <p:strVal val="visible"/>
                                      </p:to>
                                    </p:set>
                                    <p:animEffect>
                                      <p:cBhvr>
                                        <p:cTn id="10" dur="500"/>
                                        <p:tgtEl>
                                          <p:spTgt spid="717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175"/>
                                        </p:tgtEl>
                                        <p:attrNameLst>
                                          <p:attrName>style.visibility</p:attrName>
                                        </p:attrNameLst>
                                      </p:cBhvr>
                                      <p:to>
                                        <p:strVal val="visible"/>
                                      </p:to>
                                    </p:set>
                                    <p:animEffect>
                                      <p:cBhvr>
                                        <p:cTn id="15" dur="500"/>
                                        <p:tgtEl>
                                          <p:spTgt spid="717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7177"/>
                                        </p:tgtEl>
                                        <p:attrNameLst>
                                          <p:attrName>style.visibility</p:attrName>
                                        </p:attrNameLst>
                                      </p:cBhvr>
                                      <p:to>
                                        <p:strVal val="visible"/>
                                      </p:to>
                                    </p:set>
                                    <p:animEffect>
                                      <p:cBhvr>
                                        <p:cTn id="20" dur="500"/>
                                        <p:tgtEl>
                                          <p:spTgt spid="7177"/>
                                        </p:tgtEl>
                                      </p:cBhvr>
                                    </p:animEffect>
                                  </p:childTnLst>
                                </p:cTn>
                              </p:par>
                              <p:par>
                                <p:cTn id="21" presetID="3" presetClass="entr" presetSubtype="10" fill="hold" nodeType="withEffect">
                                  <p:stCondLst>
                                    <p:cond delay="0"/>
                                  </p:stCondLst>
                                  <p:childTnLst>
                                    <p:set>
                                      <p:cBhvr>
                                        <p:cTn id="22" dur="1" fill="hold">
                                          <p:stCondLst>
                                            <p:cond delay="0"/>
                                          </p:stCondLst>
                                        </p:cTn>
                                        <p:tgtEl>
                                          <p:spTgt spid="7178"/>
                                        </p:tgtEl>
                                        <p:attrNameLst>
                                          <p:attrName>style.visibility</p:attrName>
                                        </p:attrNameLst>
                                      </p:cBhvr>
                                      <p:to>
                                        <p:strVal val="visible"/>
                                      </p:to>
                                    </p:set>
                                    <p:animEffect>
                                      <p:cBhvr>
                                        <p:cTn id="23" dur="500"/>
                                        <p:tgtEl>
                                          <p:spTgt spid="7178"/>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7179"/>
                                        </p:tgtEl>
                                        <p:attrNameLst>
                                          <p:attrName>style.visibility</p:attrName>
                                        </p:attrNameLst>
                                      </p:cBhvr>
                                      <p:to>
                                        <p:strVal val="visible"/>
                                      </p:to>
                                    </p:set>
                                    <p:animEffect>
                                      <p:cBhvr>
                                        <p:cTn id="26" dur="500"/>
                                        <p:tgtEl>
                                          <p:spTgt spid="7179"/>
                                        </p:tgtEl>
                                      </p:cBhvr>
                                    </p:animEffect>
                                  </p:childTnLst>
                                </p:cTn>
                              </p:par>
                            </p:childTnLst>
                          </p:cTn>
                        </p:par>
                        <p:par>
                          <p:cTn id="27" fill="hold">
                            <p:stCondLst>
                              <p:cond delay="500"/>
                            </p:stCondLst>
                            <p:childTnLst>
                              <p:par>
                                <p:cTn id="28" presetID="3" presetClass="entr" presetSubtype="10" fill="hold" nodeType="afterEffect">
                                  <p:stCondLst>
                                    <p:cond delay="0"/>
                                  </p:stCondLst>
                                  <p:childTnLst>
                                    <p:set>
                                      <p:cBhvr>
                                        <p:cTn id="29" dur="1" fill="hold">
                                          <p:stCondLst>
                                            <p:cond delay="0"/>
                                          </p:stCondLst>
                                        </p:cTn>
                                        <p:tgtEl>
                                          <p:spTgt spid="7180"/>
                                        </p:tgtEl>
                                        <p:attrNameLst>
                                          <p:attrName>style.visibility</p:attrName>
                                        </p:attrNameLst>
                                      </p:cBhvr>
                                      <p:to>
                                        <p:strVal val="visible"/>
                                      </p:to>
                                    </p:set>
                                    <p:animEffect>
                                      <p:cBhvr>
                                        <p:cTn id="30" dur="500"/>
                                        <p:tgtEl>
                                          <p:spTgt spid="7180"/>
                                        </p:tgtEl>
                                      </p:cBhvr>
                                    </p:animEffect>
                                  </p:childTnLst>
                                </p:cTn>
                              </p:par>
                              <p:par>
                                <p:cTn id="31" presetID="3" presetClass="entr" presetSubtype="10" fill="hold" nodeType="withEffect">
                                  <p:stCondLst>
                                    <p:cond delay="0"/>
                                  </p:stCondLst>
                                  <p:childTnLst>
                                    <p:set>
                                      <p:cBhvr>
                                        <p:cTn id="32" dur="1" fill="hold">
                                          <p:stCondLst>
                                            <p:cond delay="0"/>
                                          </p:stCondLst>
                                        </p:cTn>
                                        <p:tgtEl>
                                          <p:spTgt spid="7181"/>
                                        </p:tgtEl>
                                        <p:attrNameLst>
                                          <p:attrName>style.visibility</p:attrName>
                                        </p:attrNameLst>
                                      </p:cBhvr>
                                      <p:to>
                                        <p:strVal val="visible"/>
                                      </p:to>
                                    </p:set>
                                    <p:animEffect>
                                      <p:cBhvr>
                                        <p:cTn id="33" dur="500"/>
                                        <p:tgtEl>
                                          <p:spTgt spid="7181"/>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7182"/>
                                        </p:tgtEl>
                                        <p:attrNameLst>
                                          <p:attrName>style.visibility</p:attrName>
                                        </p:attrNameLst>
                                      </p:cBhvr>
                                      <p:to>
                                        <p:strVal val="visible"/>
                                      </p:to>
                                    </p:set>
                                    <p:animEffect>
                                      <p:cBhvr>
                                        <p:cTn id="36" dur="500"/>
                                        <p:tgtEl>
                                          <p:spTgt spid="7182"/>
                                        </p:tgtEl>
                                      </p:cBhvr>
                                    </p:animEffect>
                                  </p:childTnLst>
                                </p:cTn>
                              </p:par>
                            </p:childTnLst>
                          </p:cTn>
                        </p:par>
                        <p:par>
                          <p:cTn id="37" fill="hold">
                            <p:stCondLst>
                              <p:cond delay="1000"/>
                            </p:stCondLst>
                            <p:childTnLst>
                              <p:par>
                                <p:cTn id="38" presetID="3" presetClass="entr" presetSubtype="10" fill="hold" nodeType="afterEffect">
                                  <p:stCondLst>
                                    <p:cond delay="0"/>
                                  </p:stCondLst>
                                  <p:childTnLst>
                                    <p:set>
                                      <p:cBhvr>
                                        <p:cTn id="39" dur="1" fill="hold">
                                          <p:stCondLst>
                                            <p:cond delay="0"/>
                                          </p:stCondLst>
                                        </p:cTn>
                                        <p:tgtEl>
                                          <p:spTgt spid="7172"/>
                                        </p:tgtEl>
                                        <p:attrNameLst>
                                          <p:attrName>style.visibility</p:attrName>
                                        </p:attrNameLst>
                                      </p:cBhvr>
                                      <p:to>
                                        <p:strVal val="visible"/>
                                      </p:to>
                                    </p:set>
                                    <p:animEffect>
                                      <p:cBhvr>
                                        <p:cTn id="40" dur="500"/>
                                        <p:tgtEl>
                                          <p:spTgt spid="7172"/>
                                        </p:tgtEl>
                                      </p:cBhvr>
                                    </p:animEffect>
                                  </p:childTnLst>
                                </p:cTn>
                              </p:par>
                              <p:par>
                                <p:cTn id="41" presetID="3" presetClass="entr" presetSubtype="10" fill="hold" nodeType="withEffect">
                                  <p:stCondLst>
                                    <p:cond delay="0"/>
                                  </p:stCondLst>
                                  <p:childTnLst>
                                    <p:set>
                                      <p:cBhvr>
                                        <p:cTn id="42" dur="1" fill="hold">
                                          <p:stCondLst>
                                            <p:cond delay="0"/>
                                          </p:stCondLst>
                                        </p:cTn>
                                        <p:tgtEl>
                                          <p:spTgt spid="7173"/>
                                        </p:tgtEl>
                                        <p:attrNameLst>
                                          <p:attrName>style.visibility</p:attrName>
                                        </p:attrNameLst>
                                      </p:cBhvr>
                                      <p:to>
                                        <p:strVal val="visible"/>
                                      </p:to>
                                    </p:set>
                                    <p:animEffect>
                                      <p:cBhvr>
                                        <p:cTn id="43" dur="500"/>
                                        <p:tgtEl>
                                          <p:spTgt spid="7173"/>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7176"/>
                                        </p:tgtEl>
                                        <p:attrNameLst>
                                          <p:attrName>style.visibility</p:attrName>
                                        </p:attrNameLst>
                                      </p:cBhvr>
                                      <p:to>
                                        <p:strVal val="visible"/>
                                      </p:to>
                                    </p:set>
                                    <p:animEffect>
                                      <p:cBhvr>
                                        <p:cTn id="46" dur="500"/>
                                        <p:tgtEl>
                                          <p:spTgt spid="7176"/>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7174"/>
                                        </p:tgtEl>
                                        <p:attrNameLst>
                                          <p:attrName>style.visibility</p:attrName>
                                        </p:attrNameLst>
                                      </p:cBhvr>
                                      <p:to>
                                        <p:strVal val="visible"/>
                                      </p:to>
                                    </p:set>
                                    <p:animEffect>
                                      <p:cBhvr>
                                        <p:cTn id="51" dur="500"/>
                                        <p:tgtEl>
                                          <p:spTgt spid="7174"/>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7183"/>
                                        </p:tgtEl>
                                        <p:attrNameLst>
                                          <p:attrName>style.visibility</p:attrName>
                                        </p:attrNameLst>
                                      </p:cBhvr>
                                      <p:to>
                                        <p:strVal val="visible"/>
                                      </p:to>
                                    </p:set>
                                    <p:animEffect>
                                      <p:cBhvr>
                                        <p:cTn id="54" dur="500"/>
                                        <p:tgtEl>
                                          <p:spTgt spid="7183"/>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7184"/>
                                        </p:tgtEl>
                                        <p:attrNameLst>
                                          <p:attrName>style.visibility</p:attrName>
                                        </p:attrNameLst>
                                      </p:cBhvr>
                                      <p:to>
                                        <p:strVal val="visible"/>
                                      </p:to>
                                    </p:set>
                                    <p:animEffect>
                                      <p:cBhvr>
                                        <p:cTn id="59" dur="500"/>
                                        <p:tgtEl>
                                          <p:spTgt spid="7184"/>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7186"/>
                                        </p:tgtEl>
                                        <p:attrNameLst>
                                          <p:attrName>style.visibility</p:attrName>
                                        </p:attrNameLst>
                                      </p:cBhvr>
                                      <p:to>
                                        <p:strVal val="visible"/>
                                      </p:to>
                                    </p:set>
                                    <p:animEffect>
                                      <p:cBhvr>
                                        <p:cTn id="64" dur="500"/>
                                        <p:tgtEl>
                                          <p:spTgt spid="7186"/>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7187"/>
                                        </p:tgtEl>
                                        <p:attrNameLst>
                                          <p:attrName>style.visibility</p:attrName>
                                        </p:attrNameLst>
                                      </p:cBhvr>
                                      <p:to>
                                        <p:strVal val="visible"/>
                                      </p:to>
                                    </p:set>
                                    <p:animEffect>
                                      <p:cBhvr>
                                        <p:cTn id="69" dur="500"/>
                                        <p:tgtEl>
                                          <p:spTgt spid="7187"/>
                                        </p:tgtEl>
                                      </p:cBhvr>
                                    </p:animEffect>
                                  </p:childTnLst>
                                </p:cTn>
                              </p:par>
                            </p:childTnLst>
                          </p:cTn>
                        </p:par>
                        <p:par>
                          <p:cTn id="70" fill="hold">
                            <p:stCondLst>
                              <p:cond delay="500"/>
                            </p:stCondLst>
                            <p:childTnLst>
                              <p:par>
                                <p:cTn id="71" presetID="3" presetClass="entr" presetSubtype="10" fill="hold" grpId="0" nodeType="afterEffect">
                                  <p:stCondLst>
                                    <p:cond delay="0"/>
                                  </p:stCondLst>
                                  <p:childTnLst>
                                    <p:set>
                                      <p:cBhvr>
                                        <p:cTn id="72" dur="1" fill="hold">
                                          <p:stCondLst>
                                            <p:cond delay="0"/>
                                          </p:stCondLst>
                                        </p:cTn>
                                        <p:tgtEl>
                                          <p:spTgt spid="7188"/>
                                        </p:tgtEl>
                                        <p:attrNameLst>
                                          <p:attrName>style.visibility</p:attrName>
                                        </p:attrNameLst>
                                      </p:cBhvr>
                                      <p:to>
                                        <p:strVal val="visible"/>
                                      </p:to>
                                    </p:set>
                                    <p:animEffect>
                                      <p:cBhvr>
                                        <p:cTn id="73" dur="500"/>
                                        <p:tgtEl>
                                          <p:spTgt spid="7188"/>
                                        </p:tgtEl>
                                      </p:cBhvr>
                                    </p:animEffect>
                                  </p:childTnLst>
                                </p:cTn>
                              </p:par>
                            </p:childTnLst>
                          </p:cTn>
                        </p:par>
                        <p:par>
                          <p:cTn id="74" fill="hold">
                            <p:stCondLst>
                              <p:cond delay="1000"/>
                            </p:stCondLst>
                            <p:childTnLst>
                              <p:par>
                                <p:cTn id="75" presetID="3" presetClass="entr" presetSubtype="10" fill="hold" grpId="0" nodeType="afterEffect">
                                  <p:stCondLst>
                                    <p:cond delay="0"/>
                                  </p:stCondLst>
                                  <p:childTnLst>
                                    <p:set>
                                      <p:cBhvr>
                                        <p:cTn id="76" dur="1" fill="hold">
                                          <p:stCondLst>
                                            <p:cond delay="0"/>
                                          </p:stCondLst>
                                        </p:cTn>
                                        <p:tgtEl>
                                          <p:spTgt spid="7185"/>
                                        </p:tgtEl>
                                        <p:attrNameLst>
                                          <p:attrName>style.visibility</p:attrName>
                                        </p:attrNameLst>
                                      </p:cBhvr>
                                      <p:to>
                                        <p:strVal val="visible"/>
                                      </p:to>
                                    </p:set>
                                    <p:animEffect>
                                      <p:cBhvr>
                                        <p:cTn id="77" dur="500"/>
                                        <p:tgtEl>
                                          <p:spTgt spid="7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bldLvl="0" autoUpdateAnimBg="0"/>
      <p:bldP spid="7174" grpId="0" bldLvl="0" animBg="1" autoUpdateAnimBg="0"/>
      <p:bldP spid="7175" grpId="0" bldLvl="0" autoUpdateAnimBg="0"/>
      <p:bldP spid="7176" grpId="0" bldLvl="0" animBg="1" autoUpdateAnimBg="0"/>
      <p:bldP spid="7179" grpId="0" bldLvl="0"/>
      <p:bldP spid="7182" grpId="0" bldLvl="0"/>
      <p:bldP spid="7183" grpId="0" bldLvl="0" animBg="1" autoUpdateAnimBg="0"/>
      <p:bldP spid="7184" grpId="0" bldLvl="0" autoUpdateAnimBg="0"/>
      <p:bldP spid="7185" grpId="0" bldLvl="0" animBg="1" autoUpdateAnimBg="0"/>
      <p:bldP spid="7186" grpId="0" bldLvl="0" autoUpdateAnimBg="0"/>
      <p:bldP spid="7187" grpId="0" animBg="1"/>
      <p:bldP spid="718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noRot="1" noChangeArrowheads="1"/>
          </p:cNvSpPr>
          <p:nvPr>
            <p:ph type="title" idx="4294967295"/>
          </p:nvPr>
        </p:nvSpPr>
        <p:spPr>
          <a:xfrm>
            <a:off x="301625" y="381000"/>
            <a:ext cx="8540750" cy="671513"/>
          </a:xfrm>
          <a:prstGeom prst="rect">
            <a:avLst/>
          </a:prstGeom>
          <a:ln/>
        </p:spPr>
        <p:txBody>
          <a:bodyPr/>
          <a:lstStyle/>
          <a:p>
            <a:pPr marL="742950" indent="-742950" algn="l"/>
            <a:r>
              <a:rPr lang="zh-CN" altLang="en-US" sz="2800" b="1" dirty="0" smtClean="0">
                <a:solidFill>
                  <a:srgbClr val="C00000"/>
                </a:solidFill>
                <a:latin typeface="黑体" pitchFamily="2" charset="-122"/>
                <a:ea typeface="黑体" pitchFamily="2" charset="-122"/>
                <a:sym typeface="黑体" pitchFamily="2" charset="-122"/>
              </a:rPr>
              <a:t>（</a:t>
            </a:r>
            <a:r>
              <a:rPr lang="en-US" altLang="zh-CN" sz="2800" b="1" dirty="0" smtClean="0">
                <a:solidFill>
                  <a:srgbClr val="C00000"/>
                </a:solidFill>
                <a:latin typeface="黑体" pitchFamily="2" charset="-122"/>
                <a:ea typeface="黑体" pitchFamily="2" charset="-122"/>
                <a:sym typeface="黑体" pitchFamily="2" charset="-122"/>
              </a:rPr>
              <a:t>3</a:t>
            </a:r>
            <a:r>
              <a:rPr lang="zh-CN" altLang="en-US" sz="2800" b="1" dirty="0" smtClean="0">
                <a:solidFill>
                  <a:srgbClr val="C00000"/>
                </a:solidFill>
                <a:latin typeface="黑体" pitchFamily="2" charset="-122"/>
                <a:ea typeface="黑体" pitchFamily="2" charset="-122"/>
                <a:sym typeface="黑体" pitchFamily="2" charset="-122"/>
              </a:rPr>
              <a:t>）</a:t>
            </a:r>
            <a:r>
              <a:rPr lang="zh-CN" sz="2800" b="1" dirty="0" smtClean="0">
                <a:solidFill>
                  <a:srgbClr val="C00000"/>
                </a:solidFill>
                <a:latin typeface="黑体" pitchFamily="2" charset="-122"/>
                <a:ea typeface="黑体" pitchFamily="2" charset="-122"/>
                <a:sym typeface="黑体" pitchFamily="2" charset="-122"/>
              </a:rPr>
              <a:t>性能</a:t>
            </a:r>
            <a:r>
              <a:rPr lang="zh-CN" sz="2800" b="1" dirty="0">
                <a:solidFill>
                  <a:srgbClr val="C00000"/>
                </a:solidFill>
                <a:latin typeface="黑体" pitchFamily="2" charset="-122"/>
                <a:ea typeface="黑体" pitchFamily="2" charset="-122"/>
                <a:sym typeface="黑体" pitchFamily="2" charset="-122"/>
              </a:rPr>
              <a:t>特点与应用</a:t>
            </a:r>
          </a:p>
        </p:txBody>
      </p:sp>
      <p:sp>
        <p:nvSpPr>
          <p:cNvPr id="8195" name="内容占位符 2"/>
          <p:cNvSpPr>
            <a:spLocks noGrp="1" noRot="1" noChangeArrowheads="1"/>
          </p:cNvSpPr>
          <p:nvPr>
            <p:ph idx="4294967295"/>
          </p:nvPr>
        </p:nvSpPr>
        <p:spPr bwMode="auto">
          <a:xfrm>
            <a:off x="301625" y="1052513"/>
            <a:ext cx="8540750" cy="4970462"/>
          </a:xfrm>
          <a:prstGeom prst="rect">
            <a:avLst/>
          </a:prstGeom>
          <a:noFill/>
          <a:ln/>
        </p:spPr>
        <p:txBody>
          <a:bodyPr/>
          <a:lstStyle/>
          <a:p>
            <a:pPr>
              <a:lnSpc>
                <a:spcPct val="120000"/>
              </a:lnSpc>
              <a:spcBef>
                <a:spcPts val="600"/>
              </a:spcBef>
            </a:pPr>
            <a:r>
              <a:rPr lang="zh-CN" altLang="en-US" sz="2400" i="1" dirty="0"/>
              <a:t>力学性能</a:t>
            </a:r>
            <a:r>
              <a:rPr lang="zh-CN" altLang="en-US" sz="2400" dirty="0"/>
              <a:t>：</a:t>
            </a:r>
            <a:endParaRPr lang="en-US" sz="2400" dirty="0"/>
          </a:p>
          <a:p>
            <a:pPr lvl="1">
              <a:lnSpc>
                <a:spcPct val="120000"/>
              </a:lnSpc>
              <a:spcBef>
                <a:spcPts val="600"/>
              </a:spcBef>
            </a:pPr>
            <a:r>
              <a:rPr lang="zh-CN" altLang="en-US" sz="2400" dirty="0"/>
              <a:t>较差，是</a:t>
            </a:r>
            <a:r>
              <a:rPr lang="zh-CN" altLang="en-US" sz="2400" dirty="0">
                <a:solidFill>
                  <a:srgbClr val="0000FF"/>
                </a:solidFill>
              </a:rPr>
              <a:t>脆性材料</a:t>
            </a:r>
            <a:r>
              <a:rPr lang="zh-CN" altLang="en-US" sz="2400" dirty="0"/>
              <a:t>。</a:t>
            </a:r>
            <a:endParaRPr lang="en-US" sz="2400" dirty="0"/>
          </a:p>
          <a:p>
            <a:pPr lvl="1">
              <a:lnSpc>
                <a:spcPct val="120000"/>
              </a:lnSpc>
              <a:spcBef>
                <a:spcPts val="600"/>
              </a:spcBef>
            </a:pPr>
            <a:r>
              <a:rPr lang="zh-CN" altLang="en-US" sz="2400" dirty="0"/>
              <a:t>石墨片数量越多，越粗大，分布越不均匀，灰口铸铁的力学性能越差。但其</a:t>
            </a:r>
            <a:r>
              <a:rPr lang="zh-CN" altLang="en-US" sz="2400" dirty="0">
                <a:solidFill>
                  <a:srgbClr val="0000FF"/>
                </a:solidFill>
              </a:rPr>
              <a:t>抗压强度仍接近钢</a:t>
            </a:r>
            <a:r>
              <a:rPr lang="zh-CN" altLang="en-US" sz="2400" dirty="0"/>
              <a:t>。</a:t>
            </a:r>
          </a:p>
          <a:p>
            <a:pPr>
              <a:lnSpc>
                <a:spcPct val="120000"/>
              </a:lnSpc>
              <a:spcBef>
                <a:spcPts val="600"/>
              </a:spcBef>
            </a:pPr>
            <a:r>
              <a:rPr lang="zh-CN" altLang="en-US" sz="2400" i="1" dirty="0"/>
              <a:t>工艺性能</a:t>
            </a:r>
            <a:endParaRPr lang="en-US" sz="2400" b="0" i="1" dirty="0"/>
          </a:p>
          <a:p>
            <a:pPr lvl="1">
              <a:lnSpc>
                <a:spcPct val="120000"/>
              </a:lnSpc>
              <a:spcBef>
                <a:spcPts val="600"/>
              </a:spcBef>
            </a:pPr>
            <a:r>
              <a:rPr lang="zh-CN" altLang="en-US" sz="2400" dirty="0"/>
              <a:t>铸造性能极好，切削性能好</a:t>
            </a:r>
            <a:endParaRPr lang="en-US" sz="2400" b="0" dirty="0"/>
          </a:p>
          <a:p>
            <a:pPr>
              <a:lnSpc>
                <a:spcPct val="120000"/>
              </a:lnSpc>
              <a:spcBef>
                <a:spcPts val="600"/>
              </a:spcBef>
            </a:pPr>
            <a:r>
              <a:rPr lang="zh-CN" altLang="en-US" sz="2400" i="1" dirty="0"/>
              <a:t>其他性能</a:t>
            </a:r>
            <a:endParaRPr lang="en-US" sz="2400" b="0" i="1" dirty="0"/>
          </a:p>
          <a:p>
            <a:pPr lvl="1">
              <a:lnSpc>
                <a:spcPct val="120000"/>
              </a:lnSpc>
              <a:spcBef>
                <a:spcPts val="600"/>
              </a:spcBef>
            </a:pPr>
            <a:r>
              <a:rPr lang="zh-CN" altLang="en-US" sz="2400" dirty="0"/>
              <a:t>减振性、耐磨性好</a:t>
            </a:r>
            <a:r>
              <a:rPr lang="zh-CN" altLang="en-US" sz="2400" b="0" dirty="0"/>
              <a:t>。</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Group 3"/>
          <p:cNvGraphicFramePr>
            <a:graphicFrameLocks noGrp="1"/>
          </p:cNvGraphicFramePr>
          <p:nvPr/>
        </p:nvGraphicFramePr>
        <p:xfrm>
          <a:off x="252413" y="496024"/>
          <a:ext cx="6839867" cy="5669280"/>
        </p:xfrm>
        <a:graphic>
          <a:graphicData uri="http://schemas.openxmlformats.org/drawingml/2006/table">
            <a:tbl>
              <a:tblPr/>
              <a:tblGrid>
                <a:gridCol w="863203"/>
                <a:gridCol w="1224136"/>
                <a:gridCol w="2016224"/>
                <a:gridCol w="2736304"/>
              </a:tblGrid>
              <a:tr h="431453">
                <a:tc>
                  <a:txBody>
                    <a:bodyPr/>
                    <a:lstStyle/>
                    <a:p>
                      <a:pPr marL="0" marR="0" lvl="0" indent="0" algn="ctr" defTabSz="0" rtl="0" eaLnBrk="1" fontAlgn="base" latinLnBrk="0" hangingPunct="1">
                        <a:lnSpc>
                          <a:spcPct val="120000"/>
                        </a:lnSpc>
                        <a:spcBef>
                          <a:spcPct val="0"/>
                        </a:spcBef>
                        <a:spcAft>
                          <a:spcPct val="0"/>
                        </a:spcAft>
                        <a:buClrTx/>
                        <a:buSzTx/>
                        <a:buFont typeface="Arial" pitchFamily="34" charset="0"/>
                        <a:buNone/>
                        <a:tabLst/>
                      </a:pPr>
                      <a:r>
                        <a:rPr kumimoji="0" lang="zh-CN" sz="2000" b="1" i="0" u="none" strike="noStrike" cap="none" normalizeH="0" baseline="0" dirty="0" smtClean="0">
                          <a:ln>
                            <a:noFill/>
                          </a:ln>
                          <a:solidFill>
                            <a:schemeClr val="tx1"/>
                          </a:solidFill>
                          <a:effectLst/>
                          <a:latin typeface="黑体" pitchFamily="2" charset="-122"/>
                          <a:ea typeface="黑体" pitchFamily="2" charset="-122"/>
                          <a:sym typeface="黑体" pitchFamily="2" charset="-122"/>
                        </a:rPr>
                        <a:t>牌号</a:t>
                      </a:r>
                    </a:p>
                  </a:txBody>
                  <a:tcPr horzOverflow="overflow">
                    <a:lnL w="28575" cap="flat" cmpd="sng" algn="ctr">
                      <a:solidFill>
                        <a:srgbClr val="FF0000"/>
                      </a:solidFill>
                      <a:prstDash val="solid"/>
                      <a:bevel/>
                      <a:headEnd type="none" w="med" len="med"/>
                      <a:tailEnd type="none" w="med" len="med"/>
                    </a:lnL>
                    <a:lnR w="19050" cap="flat" cmpd="sng" algn="ctr">
                      <a:solidFill>
                        <a:schemeClr val="accent2"/>
                      </a:solidFill>
                      <a:prstDash val="solid"/>
                      <a:bevel/>
                      <a:headEnd type="none" w="med" len="med"/>
                      <a:tailEnd type="none" w="med" len="med"/>
                    </a:lnR>
                    <a:lnT w="28575" cap="flat" cmpd="sng" algn="ctr">
                      <a:solidFill>
                        <a:srgbClr val="FF0000"/>
                      </a:solidFill>
                      <a:prstDash val="solid"/>
                      <a:bevel/>
                      <a:headEnd type="none" w="med" len="med"/>
                      <a:tailEnd type="none" w="med" len="med"/>
                    </a:lnT>
                    <a:lnB w="19050" cap="flat" cmpd="sng" algn="ctr">
                      <a:solidFill>
                        <a:schemeClr val="accent2"/>
                      </a:solidFill>
                      <a:prstDash val="solid"/>
                      <a:bevel/>
                      <a:headEnd type="none" w="med" len="med"/>
                      <a:tailEnd type="none" w="med" len="med"/>
                    </a:lnB>
                    <a:lnTlToBr>
                      <a:noFill/>
                    </a:lnTlToBr>
                    <a:lnBlToTr>
                      <a:noFill/>
                    </a:lnBlToTr>
                    <a:gradFill rotWithShape="0">
                      <a:gsLst>
                        <a:gs pos="0">
                          <a:srgbClr val="FFCC66"/>
                        </a:gs>
                        <a:gs pos="100000">
                          <a:srgbClr val="FFFFFF"/>
                        </a:gs>
                      </a:gsLst>
                      <a:lin ang="5400000" scaled="1"/>
                    </a:gradFill>
                  </a:tcPr>
                </a:tc>
                <a:tc>
                  <a:txBody>
                    <a:bodyPr/>
                    <a:lstStyle/>
                    <a:p>
                      <a:pPr marL="0" marR="0" lvl="0" indent="0" algn="ctr" defTabSz="0" rtl="0" eaLnBrk="1" fontAlgn="base" latinLnBrk="0" hangingPunct="1">
                        <a:lnSpc>
                          <a:spcPct val="120000"/>
                        </a:lnSpc>
                        <a:spcBef>
                          <a:spcPct val="0"/>
                        </a:spcBef>
                        <a:spcAft>
                          <a:spcPct val="0"/>
                        </a:spcAft>
                        <a:buClrTx/>
                        <a:buSzTx/>
                        <a:buFont typeface="Arial" pitchFamily="34" charset="0"/>
                        <a:buNone/>
                        <a:tabLst/>
                      </a:pPr>
                      <a:r>
                        <a:rPr kumimoji="0" lang="zh-CN" sz="2000" b="1" i="0" u="none" strike="noStrike" cap="none" normalizeH="0" baseline="0" smtClean="0">
                          <a:ln>
                            <a:noFill/>
                          </a:ln>
                          <a:solidFill>
                            <a:schemeClr val="tx1"/>
                          </a:solidFill>
                          <a:effectLst/>
                          <a:latin typeface="黑体" pitchFamily="2" charset="-122"/>
                          <a:ea typeface="黑体" pitchFamily="2" charset="-122"/>
                          <a:sym typeface="黑体" pitchFamily="2" charset="-122"/>
                        </a:rPr>
                        <a:t>显微组织</a:t>
                      </a:r>
                    </a:p>
                  </a:txBody>
                  <a:tcPr horzOverflow="overflow">
                    <a:lnL w="19050" cap="flat" cmpd="sng" algn="ctr">
                      <a:solidFill>
                        <a:schemeClr val="accent2"/>
                      </a:solidFill>
                      <a:prstDash val="solid"/>
                      <a:bevel/>
                      <a:headEnd type="none" w="med" len="med"/>
                      <a:tailEnd type="none" w="med" len="med"/>
                    </a:lnL>
                    <a:lnR w="19050" cap="flat" cmpd="sng" algn="ctr">
                      <a:solidFill>
                        <a:schemeClr val="accent2"/>
                      </a:solidFill>
                      <a:prstDash val="solid"/>
                      <a:bevel/>
                      <a:headEnd type="none" w="med" len="med"/>
                      <a:tailEnd type="none" w="med" len="med"/>
                    </a:lnR>
                    <a:lnT w="28575" cap="flat" cmpd="sng" algn="ctr">
                      <a:solidFill>
                        <a:srgbClr val="FF0000"/>
                      </a:solidFill>
                      <a:prstDash val="solid"/>
                      <a:bevel/>
                      <a:headEnd type="none" w="med" len="med"/>
                      <a:tailEnd type="none" w="med" len="med"/>
                    </a:lnT>
                    <a:lnB w="19050" cap="flat" cmpd="sng" algn="ctr">
                      <a:solidFill>
                        <a:schemeClr val="accent2"/>
                      </a:solidFill>
                      <a:prstDash val="solid"/>
                      <a:bevel/>
                      <a:headEnd type="none" w="med" len="med"/>
                      <a:tailEnd type="none" w="med" len="med"/>
                    </a:lnB>
                    <a:lnTlToBr>
                      <a:noFill/>
                    </a:lnTlToBr>
                    <a:lnBlToTr>
                      <a:noFill/>
                    </a:lnBlToTr>
                    <a:gradFill rotWithShape="0">
                      <a:gsLst>
                        <a:gs pos="0">
                          <a:srgbClr val="FFCC66"/>
                        </a:gs>
                        <a:gs pos="100000">
                          <a:srgbClr val="FFFFFF"/>
                        </a:gs>
                      </a:gsLst>
                      <a:lin ang="5400000" scaled="1"/>
                    </a:gradFill>
                  </a:tcPr>
                </a:tc>
                <a:tc>
                  <a:txBody>
                    <a:bodyPr/>
                    <a:lstStyle/>
                    <a:p>
                      <a:pPr marL="0" marR="0" lvl="0" indent="0" algn="ctr" defTabSz="0" rtl="0" eaLnBrk="1" fontAlgn="base" latinLnBrk="0" hangingPunct="1">
                        <a:lnSpc>
                          <a:spcPct val="120000"/>
                        </a:lnSpc>
                        <a:spcBef>
                          <a:spcPct val="0"/>
                        </a:spcBef>
                        <a:spcAft>
                          <a:spcPct val="0"/>
                        </a:spcAft>
                        <a:buClrTx/>
                        <a:buSzTx/>
                        <a:buFont typeface="Arial" pitchFamily="34" charset="0"/>
                        <a:buNone/>
                        <a:tabLst/>
                      </a:pPr>
                      <a:r>
                        <a:rPr kumimoji="0" lang="zh-CN" sz="2000" b="1" i="0" u="none" strike="noStrike" cap="none" normalizeH="0" baseline="0" smtClean="0">
                          <a:ln>
                            <a:noFill/>
                          </a:ln>
                          <a:solidFill>
                            <a:schemeClr val="tx1"/>
                          </a:solidFill>
                          <a:effectLst/>
                          <a:latin typeface="黑体" pitchFamily="2" charset="-122"/>
                          <a:ea typeface="黑体" pitchFamily="2" charset="-122"/>
                          <a:sym typeface="黑体" pitchFamily="2" charset="-122"/>
                        </a:rPr>
                        <a:t>性能特点</a:t>
                      </a:r>
                    </a:p>
                  </a:txBody>
                  <a:tcPr horzOverflow="overflow">
                    <a:lnL w="19050" cap="flat" cmpd="sng" algn="ctr">
                      <a:solidFill>
                        <a:schemeClr val="accent2"/>
                      </a:solidFill>
                      <a:prstDash val="solid"/>
                      <a:bevel/>
                      <a:headEnd type="none" w="med" len="med"/>
                      <a:tailEnd type="none" w="med" len="med"/>
                    </a:lnL>
                    <a:lnR w="19050" cap="flat" cmpd="sng" algn="ctr">
                      <a:solidFill>
                        <a:schemeClr val="accent2"/>
                      </a:solidFill>
                      <a:prstDash val="solid"/>
                      <a:bevel/>
                      <a:headEnd type="none" w="med" len="med"/>
                      <a:tailEnd type="none" w="med" len="med"/>
                    </a:lnR>
                    <a:lnT w="28575" cap="flat" cmpd="sng" algn="ctr">
                      <a:solidFill>
                        <a:srgbClr val="FF0000"/>
                      </a:solidFill>
                      <a:prstDash val="solid"/>
                      <a:bevel/>
                      <a:headEnd type="none" w="med" len="med"/>
                      <a:tailEnd type="none" w="med" len="med"/>
                    </a:lnT>
                    <a:lnB w="19050" cap="flat" cmpd="sng" algn="ctr">
                      <a:solidFill>
                        <a:schemeClr val="accent2"/>
                      </a:solidFill>
                      <a:prstDash val="solid"/>
                      <a:bevel/>
                      <a:headEnd type="none" w="med" len="med"/>
                      <a:tailEnd type="none" w="med" len="med"/>
                    </a:lnB>
                    <a:lnTlToBr>
                      <a:noFill/>
                    </a:lnTlToBr>
                    <a:lnBlToTr>
                      <a:noFill/>
                    </a:lnBlToTr>
                    <a:gradFill rotWithShape="0">
                      <a:gsLst>
                        <a:gs pos="0">
                          <a:srgbClr val="FFCC66"/>
                        </a:gs>
                        <a:gs pos="100000">
                          <a:srgbClr val="FFFFFF"/>
                        </a:gs>
                      </a:gsLst>
                      <a:lin ang="5400000" scaled="1"/>
                    </a:gradFill>
                  </a:tcPr>
                </a:tc>
                <a:tc>
                  <a:txBody>
                    <a:bodyPr/>
                    <a:lstStyle/>
                    <a:p>
                      <a:pPr marL="0" marR="0" lvl="0" indent="0" algn="ctr" defTabSz="0" rtl="0" eaLnBrk="1" fontAlgn="base" latinLnBrk="0" hangingPunct="1">
                        <a:lnSpc>
                          <a:spcPct val="120000"/>
                        </a:lnSpc>
                        <a:spcBef>
                          <a:spcPct val="0"/>
                        </a:spcBef>
                        <a:spcAft>
                          <a:spcPct val="0"/>
                        </a:spcAft>
                        <a:buClrTx/>
                        <a:buSzTx/>
                        <a:buFont typeface="Arial" pitchFamily="34" charset="0"/>
                        <a:buNone/>
                        <a:tabLst/>
                      </a:pPr>
                      <a:r>
                        <a:rPr kumimoji="0" lang="zh-CN" sz="2000" b="1" i="0" u="none" strike="noStrike" cap="none" normalizeH="0" baseline="0" smtClean="0">
                          <a:ln>
                            <a:noFill/>
                          </a:ln>
                          <a:solidFill>
                            <a:schemeClr val="tx1"/>
                          </a:solidFill>
                          <a:effectLst/>
                          <a:latin typeface="黑体" pitchFamily="2" charset="-122"/>
                          <a:ea typeface="黑体" pitchFamily="2" charset="-122"/>
                          <a:sym typeface="黑体" pitchFamily="2" charset="-122"/>
                        </a:rPr>
                        <a:t>应用</a:t>
                      </a:r>
                    </a:p>
                  </a:txBody>
                  <a:tcPr horzOverflow="overflow">
                    <a:lnL w="19050" cap="flat" cmpd="sng" algn="ctr">
                      <a:solidFill>
                        <a:schemeClr val="accent2"/>
                      </a:solidFill>
                      <a:prstDash val="solid"/>
                      <a:bevel/>
                      <a:headEnd type="none" w="med" len="med"/>
                      <a:tailEnd type="none" w="med" len="med"/>
                    </a:lnL>
                    <a:lnR w="28575" cap="flat" cmpd="sng" algn="ctr">
                      <a:solidFill>
                        <a:srgbClr val="FF0000"/>
                      </a:solidFill>
                      <a:prstDash val="solid"/>
                      <a:bevel/>
                      <a:headEnd type="none" w="med" len="med"/>
                      <a:tailEnd type="none" w="med" len="med"/>
                    </a:lnR>
                    <a:lnT w="28575" cap="flat" cmpd="sng" algn="ctr">
                      <a:solidFill>
                        <a:srgbClr val="FF0000"/>
                      </a:solidFill>
                      <a:prstDash val="solid"/>
                      <a:bevel/>
                      <a:headEnd type="none" w="med" len="med"/>
                      <a:tailEnd type="none" w="med" len="med"/>
                    </a:lnT>
                    <a:lnB w="19050" cap="flat" cmpd="sng" algn="ctr">
                      <a:solidFill>
                        <a:schemeClr val="accent2"/>
                      </a:solidFill>
                      <a:prstDash val="solid"/>
                      <a:bevel/>
                      <a:headEnd type="none" w="med" len="med"/>
                      <a:tailEnd type="none" w="med" len="med"/>
                    </a:lnB>
                    <a:lnTlToBr>
                      <a:noFill/>
                    </a:lnTlToBr>
                    <a:lnBlToTr>
                      <a:noFill/>
                    </a:lnBlToTr>
                    <a:gradFill rotWithShape="0">
                      <a:gsLst>
                        <a:gs pos="0">
                          <a:srgbClr val="FFCC66"/>
                        </a:gs>
                        <a:gs pos="100000">
                          <a:srgbClr val="FFFFFF"/>
                        </a:gs>
                      </a:gsLst>
                      <a:lin ang="5400000" scaled="1"/>
                    </a:gradFill>
                  </a:tcPr>
                </a:tc>
              </a:tr>
              <a:tr h="731838">
                <a:tc>
                  <a:txBody>
                    <a:bodyPr/>
                    <a:lstStyle/>
                    <a:p>
                      <a:pPr marL="0" marR="0" lvl="0" indent="0" algn="ctr" defTabSz="0" rtl="0" eaLnBrk="1" fontAlgn="base" latinLnBrk="0" hangingPunct="1">
                        <a:lnSpc>
                          <a:spcPct val="120000"/>
                        </a:lnSpc>
                        <a:spcBef>
                          <a:spcPct val="0"/>
                        </a:spcBef>
                        <a:spcAft>
                          <a:spcPct val="0"/>
                        </a:spcAft>
                        <a:buClrTx/>
                        <a:buSzTx/>
                        <a:buFont typeface="Arial" pitchFamily="34" charset="0"/>
                        <a:buNone/>
                        <a:tabLst/>
                      </a:pPr>
                      <a:r>
                        <a:rPr kumimoji="0" lang="en-US" sz="2000" b="1" i="0" u="none" strike="noStrike" cap="none" normalizeH="0" baseline="0" smtClean="0">
                          <a:ln>
                            <a:noFill/>
                          </a:ln>
                          <a:solidFill>
                            <a:schemeClr val="tx1"/>
                          </a:solidFill>
                          <a:effectLst/>
                          <a:latin typeface="黑体" pitchFamily="2" charset="-122"/>
                          <a:ea typeface="黑体" pitchFamily="2" charset="-122"/>
                          <a:sym typeface="黑体" pitchFamily="2" charset="-122"/>
                        </a:rPr>
                        <a:t>HT100</a:t>
                      </a:r>
                    </a:p>
                  </a:txBody>
                  <a:tcPr horzOverflow="overflow">
                    <a:lnL w="28575" cap="flat" cmpd="sng" algn="ctr">
                      <a:solidFill>
                        <a:srgbClr val="FF0000"/>
                      </a:solidFill>
                      <a:prstDash val="solid"/>
                      <a:bevel/>
                      <a:headEnd type="none" w="med" len="med"/>
                      <a:tailEnd type="none" w="med" len="med"/>
                    </a:lnL>
                    <a:lnR w="19050" cap="flat" cmpd="sng" algn="ctr">
                      <a:solidFill>
                        <a:schemeClr val="accent2"/>
                      </a:solidFill>
                      <a:prstDash val="solid"/>
                      <a:bevel/>
                      <a:headEnd type="none" w="med" len="med"/>
                      <a:tailEnd type="none" w="med" len="med"/>
                    </a:lnR>
                    <a:lnT w="19050" cap="flat" cmpd="sng" algn="ctr">
                      <a:solidFill>
                        <a:schemeClr val="accent2"/>
                      </a:solidFill>
                      <a:prstDash val="solid"/>
                      <a:bevel/>
                      <a:headEnd type="none" w="med" len="med"/>
                      <a:tailEnd type="none" w="med" len="med"/>
                    </a:lnT>
                    <a:lnB w="19050" cap="flat" cmpd="sng" algn="ctr">
                      <a:solidFill>
                        <a:schemeClr val="accent2"/>
                      </a:solidFill>
                      <a:prstDash val="solid"/>
                      <a:bevel/>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20000"/>
                        </a:lnSpc>
                        <a:spcBef>
                          <a:spcPct val="0"/>
                        </a:spcBef>
                        <a:spcAft>
                          <a:spcPct val="0"/>
                        </a:spcAft>
                        <a:buClrTx/>
                        <a:buSzTx/>
                        <a:buFont typeface="Arial" pitchFamily="34" charset="0"/>
                        <a:buNone/>
                        <a:tabLst/>
                      </a:pPr>
                      <a:r>
                        <a:rPr kumimoji="0" lang="en-US" sz="2000" b="1" i="0" u="none" strike="noStrike" cap="none" normalizeH="0" baseline="0" smtClean="0">
                          <a:ln>
                            <a:noFill/>
                          </a:ln>
                          <a:solidFill>
                            <a:schemeClr val="tx1"/>
                          </a:solidFill>
                          <a:effectLst/>
                          <a:latin typeface="黑体" pitchFamily="2" charset="-122"/>
                          <a:ea typeface="黑体" pitchFamily="2" charset="-122"/>
                          <a:sym typeface="黑体" pitchFamily="2" charset="-122"/>
                        </a:rPr>
                        <a:t>F+P+</a:t>
                      </a:r>
                      <a:r>
                        <a:rPr kumimoji="0" lang="zh-CN" altLang="en-US" sz="2000" b="1" i="0" u="none" strike="noStrike" cap="none" normalizeH="0" baseline="0" smtClean="0">
                          <a:ln>
                            <a:noFill/>
                          </a:ln>
                          <a:solidFill>
                            <a:schemeClr val="tx1"/>
                          </a:solidFill>
                          <a:effectLst/>
                          <a:latin typeface="黑体" pitchFamily="2" charset="-122"/>
                          <a:ea typeface="黑体" pitchFamily="2" charset="-122"/>
                          <a:sym typeface="黑体" pitchFamily="2" charset="-122"/>
                        </a:rPr>
                        <a:t>粗</a:t>
                      </a:r>
                      <a:r>
                        <a:rPr kumimoji="0" lang="en-US" sz="2000" b="1" i="0" u="none" strike="noStrike" cap="none" normalizeH="0" baseline="0" smtClean="0">
                          <a:ln>
                            <a:noFill/>
                          </a:ln>
                          <a:solidFill>
                            <a:schemeClr val="tx1"/>
                          </a:solidFill>
                          <a:effectLst/>
                          <a:latin typeface="黑体" pitchFamily="2" charset="-122"/>
                          <a:ea typeface="黑体" pitchFamily="2" charset="-122"/>
                          <a:sym typeface="黑体" pitchFamily="2" charset="-122"/>
                        </a:rPr>
                        <a:t>G</a:t>
                      </a:r>
                      <a:r>
                        <a:rPr kumimoji="0" lang="zh-CN" altLang="en-US" sz="2000" b="1" i="0" u="none" strike="noStrike" cap="none" normalizeH="0" baseline="0" smtClean="0">
                          <a:ln>
                            <a:noFill/>
                          </a:ln>
                          <a:solidFill>
                            <a:schemeClr val="tx1"/>
                          </a:solidFill>
                          <a:effectLst/>
                          <a:latin typeface="黑体" pitchFamily="2" charset="-122"/>
                          <a:ea typeface="黑体" pitchFamily="2" charset="-122"/>
                          <a:sym typeface="黑体" pitchFamily="2" charset="-122"/>
                        </a:rPr>
                        <a:t>片</a:t>
                      </a:r>
                    </a:p>
                  </a:txBody>
                  <a:tcPr horzOverflow="overflow">
                    <a:lnL w="19050" cap="flat" cmpd="sng" algn="ctr">
                      <a:solidFill>
                        <a:schemeClr val="accent2"/>
                      </a:solidFill>
                      <a:prstDash val="solid"/>
                      <a:bevel/>
                      <a:headEnd type="none" w="med" len="med"/>
                      <a:tailEnd type="none" w="med" len="med"/>
                    </a:lnL>
                    <a:lnR w="19050" cap="flat" cmpd="sng" algn="ctr">
                      <a:solidFill>
                        <a:schemeClr val="accent2"/>
                      </a:solidFill>
                      <a:prstDash val="solid"/>
                      <a:bevel/>
                      <a:headEnd type="none" w="med" len="med"/>
                      <a:tailEnd type="none" w="med" len="med"/>
                    </a:lnR>
                    <a:lnT w="19050" cap="flat" cmpd="sng" algn="ctr">
                      <a:solidFill>
                        <a:schemeClr val="accent2"/>
                      </a:solidFill>
                      <a:prstDash val="solid"/>
                      <a:bevel/>
                      <a:headEnd type="none" w="med" len="med"/>
                      <a:tailEnd type="none" w="med" len="med"/>
                    </a:lnT>
                    <a:lnB w="19050" cap="flat" cmpd="sng" algn="ctr">
                      <a:solidFill>
                        <a:schemeClr val="accent2"/>
                      </a:solidFill>
                      <a:prstDash val="solid"/>
                      <a:bevel/>
                      <a:headEnd type="none" w="med" len="med"/>
                      <a:tailEnd type="none" w="med" len="med"/>
                    </a:lnB>
                    <a:lnTlToBr>
                      <a:noFill/>
                    </a:lnTlToBr>
                    <a:lnBlToTr>
                      <a:noFill/>
                    </a:lnBlToTr>
                    <a:noFill/>
                  </a:tcPr>
                </a:tc>
                <a:tc rowSpan="2">
                  <a:txBody>
                    <a:bodyPr/>
                    <a:lstStyle/>
                    <a:p>
                      <a:pPr marL="0" marR="0" lvl="0" indent="0" algn="l" defTabSz="0" rtl="0" eaLnBrk="1" fontAlgn="base" latinLnBrk="0" hangingPunct="1">
                        <a:lnSpc>
                          <a:spcPct val="120000"/>
                        </a:lnSpc>
                        <a:spcBef>
                          <a:spcPct val="0"/>
                        </a:spcBef>
                        <a:spcAft>
                          <a:spcPct val="0"/>
                        </a:spcAft>
                        <a:buClrTx/>
                        <a:buSzTx/>
                        <a:buFont typeface="Arial" pitchFamily="34" charset="0"/>
                        <a:buNone/>
                        <a:tabLst/>
                      </a:pPr>
                      <a:r>
                        <a:rPr kumimoji="0" lang="zh-CN" altLang="en-US" sz="2000" b="1" i="0" u="none" strike="noStrike" cap="none" normalizeH="0" baseline="0" smtClean="0">
                          <a:ln>
                            <a:noFill/>
                          </a:ln>
                          <a:solidFill>
                            <a:schemeClr val="tx1"/>
                          </a:solidFill>
                          <a:effectLst/>
                          <a:latin typeface="黑体" pitchFamily="2" charset="-122"/>
                          <a:ea typeface="黑体" pitchFamily="2" charset="-122"/>
                          <a:sym typeface="黑体" pitchFamily="2" charset="-122"/>
                        </a:rPr>
                        <a:t>铸造性能好，不用人工时效，</a:t>
                      </a:r>
                      <a:endParaRPr kumimoji="0" lang="en-US" sz="2000" b="1" i="0" u="none" strike="noStrike" cap="none" normalizeH="0" baseline="0" smtClean="0">
                        <a:ln>
                          <a:noFill/>
                        </a:ln>
                        <a:solidFill>
                          <a:schemeClr val="tx1"/>
                        </a:solidFill>
                        <a:effectLst/>
                        <a:latin typeface="黑体" pitchFamily="2" charset="-122"/>
                        <a:ea typeface="黑体" pitchFamily="2" charset="-122"/>
                        <a:sym typeface="黑体" pitchFamily="2" charset="-122"/>
                      </a:endParaRPr>
                    </a:p>
                    <a:p>
                      <a:pPr marL="0" marR="0" lvl="0" indent="0" algn="l" defTabSz="0" rtl="0" eaLnBrk="1" fontAlgn="base" latinLnBrk="0" hangingPunct="1">
                        <a:lnSpc>
                          <a:spcPct val="120000"/>
                        </a:lnSpc>
                        <a:spcBef>
                          <a:spcPct val="0"/>
                        </a:spcBef>
                        <a:spcAft>
                          <a:spcPct val="0"/>
                        </a:spcAft>
                        <a:buClrTx/>
                        <a:buSzTx/>
                        <a:buFont typeface="Arial" pitchFamily="34" charset="0"/>
                        <a:buNone/>
                        <a:tabLst/>
                      </a:pPr>
                      <a:r>
                        <a:rPr kumimoji="0" lang="zh-CN" altLang="en-US" sz="2000" b="1" i="0" u="none" strike="noStrike" cap="none" normalizeH="0" baseline="0" smtClean="0">
                          <a:ln>
                            <a:noFill/>
                          </a:ln>
                          <a:solidFill>
                            <a:schemeClr val="tx1"/>
                          </a:solidFill>
                          <a:effectLst/>
                          <a:latin typeface="黑体" pitchFamily="2" charset="-122"/>
                          <a:ea typeface="黑体" pitchFamily="2" charset="-122"/>
                          <a:sym typeface="黑体" pitchFamily="2" charset="-122"/>
                        </a:rPr>
                        <a:t>减振性好</a:t>
                      </a:r>
                    </a:p>
                  </a:txBody>
                  <a:tcPr horzOverflow="overflow">
                    <a:lnL w="19050" cap="flat" cmpd="sng" algn="ctr">
                      <a:solidFill>
                        <a:schemeClr val="accent2"/>
                      </a:solidFill>
                      <a:prstDash val="solid"/>
                      <a:bevel/>
                      <a:headEnd type="none" w="med" len="med"/>
                      <a:tailEnd type="none" w="med" len="med"/>
                    </a:lnL>
                    <a:lnR w="19050" cap="flat" cmpd="sng" algn="ctr">
                      <a:solidFill>
                        <a:schemeClr val="accent2"/>
                      </a:solidFill>
                      <a:prstDash val="solid"/>
                      <a:bevel/>
                      <a:headEnd type="none" w="med" len="med"/>
                      <a:tailEnd type="none" w="med" len="med"/>
                    </a:lnR>
                    <a:lnT w="19050" cap="flat" cmpd="sng" algn="ctr">
                      <a:solidFill>
                        <a:schemeClr val="accent2"/>
                      </a:solidFill>
                      <a:prstDash val="solid"/>
                      <a:bevel/>
                      <a:headEnd type="none" w="med" len="med"/>
                      <a:tailEnd type="none" w="med" len="med"/>
                    </a:lnT>
                    <a:lnB w="19050" cap="flat" cmpd="sng" algn="ctr">
                      <a:solidFill>
                        <a:schemeClr val="accent2"/>
                      </a:solidFill>
                      <a:prstDash val="solid"/>
                      <a:bevel/>
                      <a:headEnd type="none" w="med" len="med"/>
                      <a:tailEnd type="none" w="med" len="med"/>
                    </a:lnB>
                    <a:lnTlToBr>
                      <a:noFill/>
                    </a:lnTlToBr>
                    <a:lnBlToTr>
                      <a:noFill/>
                    </a:lnBlToTr>
                    <a:noFill/>
                  </a:tcPr>
                </a:tc>
                <a:tc rowSpan="2">
                  <a:txBody>
                    <a:bodyPr/>
                    <a:lstStyle/>
                    <a:p>
                      <a:pPr marL="0" marR="0" lvl="0" indent="0" algn="l" defTabSz="0" rtl="0" eaLnBrk="1" fontAlgn="base" latinLnBrk="0" hangingPunct="1">
                        <a:lnSpc>
                          <a:spcPct val="120000"/>
                        </a:lnSpc>
                        <a:spcBef>
                          <a:spcPct val="0"/>
                        </a:spcBef>
                        <a:spcAft>
                          <a:spcPct val="0"/>
                        </a:spcAft>
                        <a:buClrTx/>
                        <a:buSzTx/>
                        <a:buFont typeface="Arial" pitchFamily="34" charset="0"/>
                        <a:buNone/>
                        <a:tabLst/>
                      </a:pPr>
                      <a:r>
                        <a:rPr kumimoji="0" lang="zh-CN" altLang="en-US" sz="2000" b="1" i="0" u="none" strike="noStrike" cap="none" normalizeH="0" baseline="0" smtClean="0">
                          <a:ln>
                            <a:noFill/>
                          </a:ln>
                          <a:solidFill>
                            <a:schemeClr val="tx1"/>
                          </a:solidFill>
                          <a:effectLst/>
                          <a:latin typeface="黑体" pitchFamily="2" charset="-122"/>
                          <a:ea typeface="黑体" pitchFamily="2" charset="-122"/>
                          <a:sym typeface="Arial" pitchFamily="34" charset="0"/>
                        </a:rPr>
                        <a:t>下水管、阀体</a:t>
                      </a:r>
                      <a:r>
                        <a:rPr kumimoji="0" lang="en-US" sz="2000" b="1" i="0" u="none" strike="noStrike" cap="none" normalizeH="0" baseline="0" smtClean="0">
                          <a:ln>
                            <a:noFill/>
                          </a:ln>
                          <a:solidFill>
                            <a:schemeClr val="tx1"/>
                          </a:solidFill>
                          <a:effectLst/>
                          <a:latin typeface="黑体" pitchFamily="2" charset="-122"/>
                          <a:ea typeface="黑体" pitchFamily="2" charset="-122"/>
                          <a:sym typeface="Arial" pitchFamily="34" charset="0"/>
                        </a:rPr>
                        <a:t>/</a:t>
                      </a:r>
                      <a:r>
                        <a:rPr kumimoji="0" lang="zh-CN" altLang="en-US" sz="2000" b="1" i="0" u="none" strike="noStrike" cap="none" normalizeH="0" baseline="0" smtClean="0">
                          <a:ln>
                            <a:noFill/>
                          </a:ln>
                          <a:solidFill>
                            <a:schemeClr val="tx1"/>
                          </a:solidFill>
                          <a:effectLst/>
                          <a:latin typeface="黑体" pitchFamily="2" charset="-122"/>
                          <a:ea typeface="黑体" pitchFamily="2" charset="-122"/>
                          <a:sym typeface="Arial" pitchFamily="34" charset="0"/>
                        </a:rPr>
                        <a:t>盖、泵壳、底座、手轮、刀架，等</a:t>
                      </a:r>
                      <a:r>
                        <a:rPr kumimoji="0" lang="zh-CN" altLang="en-US" sz="2000" b="1" i="0" u="none" strike="noStrike" cap="none" normalizeH="0" baseline="0" smtClean="0">
                          <a:ln>
                            <a:noFill/>
                          </a:ln>
                          <a:solidFill>
                            <a:srgbClr val="0000FF"/>
                          </a:solidFill>
                          <a:effectLst/>
                          <a:latin typeface="黑体" pitchFamily="2" charset="-122"/>
                          <a:ea typeface="黑体" pitchFamily="2" charset="-122"/>
                          <a:sym typeface="Arial" pitchFamily="34" charset="0"/>
                        </a:rPr>
                        <a:t>要求强度不高</a:t>
                      </a:r>
                      <a:r>
                        <a:rPr kumimoji="0" lang="zh-CN" altLang="en-US" sz="2000" b="1" i="0" u="none" strike="noStrike" cap="none" normalizeH="0" baseline="0" smtClean="0">
                          <a:ln>
                            <a:noFill/>
                          </a:ln>
                          <a:solidFill>
                            <a:schemeClr val="tx1"/>
                          </a:solidFill>
                          <a:effectLst/>
                          <a:latin typeface="黑体" pitchFamily="2" charset="-122"/>
                          <a:ea typeface="黑体" pitchFamily="2" charset="-122"/>
                          <a:sym typeface="Arial" pitchFamily="34" charset="0"/>
                        </a:rPr>
                        <a:t>的工件</a:t>
                      </a:r>
                    </a:p>
                  </a:txBody>
                  <a:tcPr horzOverflow="overflow">
                    <a:lnL w="19050" cap="flat" cmpd="sng" algn="ctr">
                      <a:solidFill>
                        <a:schemeClr val="accent2"/>
                      </a:solidFill>
                      <a:prstDash val="solid"/>
                      <a:bevel/>
                      <a:headEnd type="none" w="med" len="med"/>
                      <a:tailEnd type="none" w="med" len="med"/>
                    </a:lnL>
                    <a:lnR w="28575" cap="flat" cmpd="sng" algn="ctr">
                      <a:solidFill>
                        <a:srgbClr val="FF0000"/>
                      </a:solidFill>
                      <a:prstDash val="solid"/>
                      <a:bevel/>
                      <a:headEnd type="none" w="med" len="med"/>
                      <a:tailEnd type="none" w="med" len="med"/>
                    </a:lnR>
                    <a:lnT w="19050" cap="flat" cmpd="sng" algn="ctr">
                      <a:solidFill>
                        <a:schemeClr val="accent2"/>
                      </a:solidFill>
                      <a:prstDash val="solid"/>
                      <a:bevel/>
                      <a:headEnd type="none" w="med" len="med"/>
                      <a:tailEnd type="none" w="med" len="med"/>
                    </a:lnT>
                    <a:lnB w="19050" cap="flat" cmpd="sng" algn="ctr">
                      <a:solidFill>
                        <a:schemeClr val="accent2"/>
                      </a:solidFill>
                      <a:prstDash val="solid"/>
                      <a:bevel/>
                      <a:headEnd type="none" w="med" len="med"/>
                      <a:tailEnd type="none" w="med" len="med"/>
                    </a:lnB>
                    <a:lnTlToBr>
                      <a:noFill/>
                    </a:lnTlToBr>
                    <a:lnBlToTr>
                      <a:noFill/>
                    </a:lnBlToTr>
                    <a:noFill/>
                  </a:tcPr>
                </a:tc>
              </a:tr>
              <a:tr h="733425">
                <a:tc>
                  <a:txBody>
                    <a:bodyPr/>
                    <a:lstStyle/>
                    <a:p>
                      <a:pPr marL="0" marR="0" lvl="0" indent="0" algn="ctr" defTabSz="0" rtl="0" eaLnBrk="1" fontAlgn="base" latinLnBrk="0" hangingPunct="1">
                        <a:lnSpc>
                          <a:spcPct val="120000"/>
                        </a:lnSpc>
                        <a:spcBef>
                          <a:spcPct val="0"/>
                        </a:spcBef>
                        <a:spcAft>
                          <a:spcPct val="0"/>
                        </a:spcAft>
                        <a:buClrTx/>
                        <a:buSzTx/>
                        <a:buFont typeface="Arial" pitchFamily="34" charset="0"/>
                        <a:buNone/>
                        <a:tabLst/>
                      </a:pPr>
                      <a:r>
                        <a:rPr kumimoji="0" lang="en-US" sz="2000" b="1" i="0" u="none" strike="noStrike" cap="none" normalizeH="0" baseline="0" smtClean="0">
                          <a:ln>
                            <a:noFill/>
                          </a:ln>
                          <a:solidFill>
                            <a:schemeClr val="tx1"/>
                          </a:solidFill>
                          <a:effectLst/>
                          <a:latin typeface="黑体" pitchFamily="2" charset="-122"/>
                          <a:ea typeface="黑体" pitchFamily="2" charset="-122"/>
                          <a:sym typeface="黑体" pitchFamily="2" charset="-122"/>
                        </a:rPr>
                        <a:t>HT150</a:t>
                      </a:r>
                    </a:p>
                  </a:txBody>
                  <a:tcPr horzOverflow="overflow">
                    <a:lnL w="28575" cap="flat" cmpd="sng" algn="ctr">
                      <a:solidFill>
                        <a:srgbClr val="FF0000"/>
                      </a:solidFill>
                      <a:prstDash val="solid"/>
                      <a:bevel/>
                      <a:headEnd type="none" w="med" len="med"/>
                      <a:tailEnd type="none" w="med" len="med"/>
                    </a:lnL>
                    <a:lnR w="19050" cap="flat" cmpd="sng" algn="ctr">
                      <a:solidFill>
                        <a:schemeClr val="accent2"/>
                      </a:solidFill>
                      <a:prstDash val="solid"/>
                      <a:bevel/>
                      <a:headEnd type="none" w="med" len="med"/>
                      <a:tailEnd type="none" w="med" len="med"/>
                    </a:lnR>
                    <a:lnT w="19050" cap="flat" cmpd="sng" algn="ctr">
                      <a:solidFill>
                        <a:schemeClr val="accent2"/>
                      </a:solidFill>
                      <a:prstDash val="solid"/>
                      <a:bevel/>
                      <a:headEnd type="none" w="med" len="med"/>
                      <a:tailEnd type="none" w="med" len="med"/>
                    </a:lnT>
                    <a:lnB w="19050" cap="flat" cmpd="sng" algn="ctr">
                      <a:solidFill>
                        <a:schemeClr val="accent2"/>
                      </a:solidFill>
                      <a:prstDash val="solid"/>
                      <a:bevel/>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20000"/>
                        </a:lnSpc>
                        <a:spcBef>
                          <a:spcPct val="0"/>
                        </a:spcBef>
                        <a:spcAft>
                          <a:spcPct val="0"/>
                        </a:spcAft>
                        <a:buClrTx/>
                        <a:buSzTx/>
                        <a:buFont typeface="Arial" pitchFamily="34" charset="0"/>
                        <a:buNone/>
                        <a:tabLst/>
                      </a:pPr>
                      <a:r>
                        <a:rPr kumimoji="0" lang="en-US" sz="2000" b="1" i="0" u="none" strike="noStrike" cap="none" normalizeH="0" baseline="0" smtClean="0">
                          <a:ln>
                            <a:noFill/>
                          </a:ln>
                          <a:solidFill>
                            <a:schemeClr val="tx1"/>
                          </a:solidFill>
                          <a:effectLst/>
                          <a:latin typeface="黑体" pitchFamily="2" charset="-122"/>
                          <a:ea typeface="黑体" pitchFamily="2" charset="-122"/>
                          <a:sym typeface="黑体" pitchFamily="2" charset="-122"/>
                        </a:rPr>
                        <a:t>F+P+</a:t>
                      </a:r>
                      <a:r>
                        <a:rPr kumimoji="0" lang="zh-CN" altLang="en-US" sz="2000" b="1" i="0" u="none" strike="noStrike" cap="none" normalizeH="0" baseline="0" smtClean="0">
                          <a:ln>
                            <a:noFill/>
                          </a:ln>
                          <a:solidFill>
                            <a:schemeClr val="tx1"/>
                          </a:solidFill>
                          <a:effectLst/>
                          <a:latin typeface="黑体" pitchFamily="2" charset="-122"/>
                          <a:ea typeface="黑体" pitchFamily="2" charset="-122"/>
                          <a:sym typeface="黑体" pitchFamily="2" charset="-122"/>
                        </a:rPr>
                        <a:t>较粗</a:t>
                      </a:r>
                      <a:r>
                        <a:rPr kumimoji="0" lang="en-US" sz="2000" b="1" i="0" u="none" strike="noStrike" cap="none" normalizeH="0" baseline="0" smtClean="0">
                          <a:ln>
                            <a:noFill/>
                          </a:ln>
                          <a:solidFill>
                            <a:schemeClr val="tx1"/>
                          </a:solidFill>
                          <a:effectLst/>
                          <a:latin typeface="黑体" pitchFamily="2" charset="-122"/>
                          <a:ea typeface="黑体" pitchFamily="2" charset="-122"/>
                          <a:sym typeface="黑体" pitchFamily="2" charset="-122"/>
                        </a:rPr>
                        <a:t>G</a:t>
                      </a:r>
                      <a:r>
                        <a:rPr kumimoji="0" lang="zh-CN" altLang="en-US" sz="2000" b="1" i="0" u="none" strike="noStrike" cap="none" normalizeH="0" baseline="0" smtClean="0">
                          <a:ln>
                            <a:noFill/>
                          </a:ln>
                          <a:solidFill>
                            <a:schemeClr val="tx1"/>
                          </a:solidFill>
                          <a:effectLst/>
                          <a:latin typeface="黑体" pitchFamily="2" charset="-122"/>
                          <a:ea typeface="黑体" pitchFamily="2" charset="-122"/>
                          <a:sym typeface="黑体" pitchFamily="2" charset="-122"/>
                        </a:rPr>
                        <a:t>片</a:t>
                      </a:r>
                    </a:p>
                  </a:txBody>
                  <a:tcPr horzOverflow="overflow">
                    <a:lnL w="19050" cap="flat" cmpd="sng" algn="ctr">
                      <a:solidFill>
                        <a:schemeClr val="accent2"/>
                      </a:solidFill>
                      <a:prstDash val="solid"/>
                      <a:bevel/>
                      <a:headEnd type="none" w="med" len="med"/>
                      <a:tailEnd type="none" w="med" len="med"/>
                    </a:lnL>
                    <a:lnR w="19050" cap="flat" cmpd="sng" algn="ctr">
                      <a:solidFill>
                        <a:schemeClr val="accent2"/>
                      </a:solidFill>
                      <a:prstDash val="solid"/>
                      <a:bevel/>
                      <a:headEnd type="none" w="med" len="med"/>
                      <a:tailEnd type="none" w="med" len="med"/>
                    </a:lnR>
                    <a:lnT w="19050" cap="flat" cmpd="sng" algn="ctr">
                      <a:solidFill>
                        <a:schemeClr val="accent2"/>
                      </a:solidFill>
                      <a:prstDash val="solid"/>
                      <a:bevel/>
                      <a:headEnd type="none" w="med" len="med"/>
                      <a:tailEnd type="none" w="med" len="med"/>
                    </a:lnT>
                    <a:lnB w="19050" cap="flat" cmpd="sng" algn="ctr">
                      <a:solidFill>
                        <a:schemeClr val="accent2"/>
                      </a:solidFill>
                      <a:prstDash val="solid"/>
                      <a:bevel/>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r>
              <a:tr h="733425">
                <a:tc>
                  <a:txBody>
                    <a:bodyPr/>
                    <a:lstStyle/>
                    <a:p>
                      <a:pPr marL="0" marR="0" lvl="0" indent="0" algn="ctr" defTabSz="0" rtl="0" eaLnBrk="1" fontAlgn="base" latinLnBrk="0" hangingPunct="1">
                        <a:lnSpc>
                          <a:spcPct val="120000"/>
                        </a:lnSpc>
                        <a:spcBef>
                          <a:spcPct val="0"/>
                        </a:spcBef>
                        <a:spcAft>
                          <a:spcPct val="0"/>
                        </a:spcAft>
                        <a:buClrTx/>
                        <a:buSzTx/>
                        <a:buFont typeface="Arial" pitchFamily="34" charset="0"/>
                        <a:buNone/>
                        <a:tabLst/>
                      </a:pPr>
                      <a:r>
                        <a:rPr kumimoji="0" lang="en-US" sz="2000" b="1" i="0" u="none" strike="noStrike" cap="none" normalizeH="0" baseline="0" dirty="0" err="1" smtClean="0">
                          <a:ln>
                            <a:noFill/>
                          </a:ln>
                          <a:solidFill>
                            <a:srgbClr val="FF0000"/>
                          </a:solidFill>
                          <a:effectLst/>
                          <a:latin typeface="黑体" pitchFamily="2" charset="-122"/>
                          <a:ea typeface="黑体" pitchFamily="2" charset="-122"/>
                          <a:sym typeface="黑体" pitchFamily="2" charset="-122"/>
                        </a:rPr>
                        <a:t>HT200</a:t>
                      </a:r>
                      <a:endParaRPr kumimoji="0" lang="en-US" sz="2000" b="1" i="0" u="none" strike="noStrike" cap="none" normalizeH="0" baseline="0" dirty="0" smtClean="0">
                        <a:ln>
                          <a:noFill/>
                        </a:ln>
                        <a:solidFill>
                          <a:srgbClr val="FF0000"/>
                        </a:solidFill>
                        <a:effectLst/>
                        <a:latin typeface="黑体" pitchFamily="2" charset="-122"/>
                        <a:ea typeface="黑体" pitchFamily="2" charset="-122"/>
                        <a:sym typeface="黑体" pitchFamily="2" charset="-122"/>
                      </a:endParaRPr>
                    </a:p>
                  </a:txBody>
                  <a:tcPr horzOverflow="overflow">
                    <a:lnL w="28575" cap="flat" cmpd="sng" algn="ctr">
                      <a:solidFill>
                        <a:srgbClr val="FF0000"/>
                      </a:solidFill>
                      <a:prstDash val="solid"/>
                      <a:bevel/>
                      <a:headEnd type="none" w="med" len="med"/>
                      <a:tailEnd type="none" w="med" len="med"/>
                    </a:lnL>
                    <a:lnR w="19050" cap="flat" cmpd="sng" algn="ctr">
                      <a:solidFill>
                        <a:schemeClr val="accent2"/>
                      </a:solidFill>
                      <a:prstDash val="solid"/>
                      <a:bevel/>
                      <a:headEnd type="none" w="med" len="med"/>
                      <a:tailEnd type="none" w="med" len="med"/>
                    </a:lnR>
                    <a:lnT w="19050" cap="flat" cmpd="sng" algn="ctr">
                      <a:solidFill>
                        <a:schemeClr val="accent2"/>
                      </a:solidFill>
                      <a:prstDash val="solid"/>
                      <a:bevel/>
                      <a:headEnd type="none" w="med" len="med"/>
                      <a:tailEnd type="none" w="med" len="med"/>
                    </a:lnT>
                    <a:lnB w="19050" cap="flat" cmpd="sng" algn="ctr">
                      <a:solidFill>
                        <a:schemeClr val="accent2"/>
                      </a:solidFill>
                      <a:prstDash val="solid"/>
                      <a:bevel/>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20000"/>
                        </a:lnSpc>
                        <a:spcBef>
                          <a:spcPct val="0"/>
                        </a:spcBef>
                        <a:spcAft>
                          <a:spcPct val="0"/>
                        </a:spcAft>
                        <a:buClrTx/>
                        <a:buSzTx/>
                        <a:buFont typeface="Arial" pitchFamily="34" charset="0"/>
                        <a:buNone/>
                        <a:tabLst/>
                      </a:pPr>
                      <a:r>
                        <a:rPr kumimoji="0" lang="en-US" sz="2000" b="1" i="0" u="none" strike="noStrike" cap="none" normalizeH="0" baseline="0" smtClean="0">
                          <a:ln>
                            <a:noFill/>
                          </a:ln>
                          <a:solidFill>
                            <a:schemeClr val="tx1"/>
                          </a:solidFill>
                          <a:effectLst/>
                          <a:latin typeface="黑体" pitchFamily="2" charset="-122"/>
                          <a:ea typeface="黑体" pitchFamily="2" charset="-122"/>
                          <a:sym typeface="黑体" pitchFamily="2" charset="-122"/>
                        </a:rPr>
                        <a:t>P+</a:t>
                      </a:r>
                      <a:r>
                        <a:rPr kumimoji="0" lang="zh-CN" altLang="en-US" sz="2000" b="1" i="0" u="none" strike="noStrike" cap="none" normalizeH="0" baseline="0" smtClean="0">
                          <a:ln>
                            <a:noFill/>
                          </a:ln>
                          <a:solidFill>
                            <a:schemeClr val="tx1"/>
                          </a:solidFill>
                          <a:effectLst/>
                          <a:latin typeface="黑体" pitchFamily="2" charset="-122"/>
                          <a:ea typeface="黑体" pitchFamily="2" charset="-122"/>
                          <a:sym typeface="黑体" pitchFamily="2" charset="-122"/>
                        </a:rPr>
                        <a:t>中等</a:t>
                      </a:r>
                      <a:r>
                        <a:rPr kumimoji="0" lang="en-US" sz="2000" b="1" i="0" u="none" strike="noStrike" cap="none" normalizeH="0" baseline="0" smtClean="0">
                          <a:ln>
                            <a:noFill/>
                          </a:ln>
                          <a:solidFill>
                            <a:schemeClr val="tx1"/>
                          </a:solidFill>
                          <a:effectLst/>
                          <a:latin typeface="黑体" pitchFamily="2" charset="-122"/>
                          <a:ea typeface="黑体" pitchFamily="2" charset="-122"/>
                          <a:sym typeface="黑体" pitchFamily="2" charset="-122"/>
                        </a:rPr>
                        <a:t>G</a:t>
                      </a:r>
                      <a:r>
                        <a:rPr kumimoji="0" lang="zh-CN" altLang="en-US" sz="2000" b="1" i="0" u="none" strike="noStrike" cap="none" normalizeH="0" baseline="0" smtClean="0">
                          <a:ln>
                            <a:noFill/>
                          </a:ln>
                          <a:solidFill>
                            <a:schemeClr val="tx1"/>
                          </a:solidFill>
                          <a:effectLst/>
                          <a:latin typeface="黑体" pitchFamily="2" charset="-122"/>
                          <a:ea typeface="黑体" pitchFamily="2" charset="-122"/>
                          <a:sym typeface="黑体" pitchFamily="2" charset="-122"/>
                        </a:rPr>
                        <a:t>片</a:t>
                      </a:r>
                    </a:p>
                  </a:txBody>
                  <a:tcPr horzOverflow="overflow">
                    <a:lnL w="19050" cap="flat" cmpd="sng" algn="ctr">
                      <a:solidFill>
                        <a:schemeClr val="accent2"/>
                      </a:solidFill>
                      <a:prstDash val="solid"/>
                      <a:bevel/>
                      <a:headEnd type="none" w="med" len="med"/>
                      <a:tailEnd type="none" w="med" len="med"/>
                    </a:lnL>
                    <a:lnR w="19050" cap="flat" cmpd="sng" algn="ctr">
                      <a:solidFill>
                        <a:schemeClr val="accent2"/>
                      </a:solidFill>
                      <a:prstDash val="solid"/>
                      <a:bevel/>
                      <a:headEnd type="none" w="med" len="med"/>
                      <a:tailEnd type="none" w="med" len="med"/>
                    </a:lnR>
                    <a:lnT w="19050" cap="flat" cmpd="sng" algn="ctr">
                      <a:solidFill>
                        <a:schemeClr val="accent2"/>
                      </a:solidFill>
                      <a:prstDash val="solid"/>
                      <a:bevel/>
                      <a:headEnd type="none" w="med" len="med"/>
                      <a:tailEnd type="none" w="med" len="med"/>
                    </a:lnT>
                    <a:lnB w="19050" cap="flat" cmpd="sng" algn="ctr">
                      <a:solidFill>
                        <a:schemeClr val="accent2"/>
                      </a:solidFill>
                      <a:prstDash val="solid"/>
                      <a:bevel/>
                      <a:headEnd type="none" w="med" len="med"/>
                      <a:tailEnd type="none" w="med" len="med"/>
                    </a:lnB>
                    <a:lnTlToBr>
                      <a:noFill/>
                    </a:lnTlToBr>
                    <a:lnBlToTr>
                      <a:noFill/>
                    </a:lnBlToTr>
                    <a:noFill/>
                  </a:tcPr>
                </a:tc>
                <a:tc rowSpan="2">
                  <a:txBody>
                    <a:bodyPr/>
                    <a:lstStyle/>
                    <a:p>
                      <a:pPr marL="0" marR="0" lvl="0" indent="0" algn="l" defTabSz="0" rtl="0" eaLnBrk="1" fontAlgn="base" latinLnBrk="0" hangingPunct="1">
                        <a:lnSpc>
                          <a:spcPct val="120000"/>
                        </a:lnSpc>
                        <a:spcBef>
                          <a:spcPct val="0"/>
                        </a:spcBef>
                        <a:spcAft>
                          <a:spcPct val="0"/>
                        </a:spcAft>
                        <a:buClrTx/>
                        <a:buSzTx/>
                        <a:buFont typeface="Arial" pitchFamily="34" charset="0"/>
                        <a:buNone/>
                        <a:tabLst/>
                      </a:pPr>
                      <a:r>
                        <a:rPr kumimoji="0" lang="zh-CN" altLang="en-US" sz="2000" b="1" i="0" u="none" strike="noStrike" cap="none" normalizeH="0" baseline="0" smtClean="0">
                          <a:ln>
                            <a:noFill/>
                          </a:ln>
                          <a:solidFill>
                            <a:schemeClr val="tx1"/>
                          </a:solidFill>
                          <a:effectLst/>
                          <a:latin typeface="黑体" pitchFamily="2" charset="-122"/>
                          <a:ea typeface="黑体" pitchFamily="2" charset="-122"/>
                          <a:sym typeface="黑体" pitchFamily="2" charset="-122"/>
                        </a:rPr>
                        <a:t>铸造性较好，要人工时效，</a:t>
                      </a:r>
                      <a:endParaRPr kumimoji="0" lang="en-US" sz="2000" b="1" i="0" u="none" strike="noStrike" cap="none" normalizeH="0" baseline="0" smtClean="0">
                        <a:ln>
                          <a:noFill/>
                        </a:ln>
                        <a:solidFill>
                          <a:schemeClr val="tx1"/>
                        </a:solidFill>
                        <a:effectLst/>
                        <a:latin typeface="黑体" pitchFamily="2" charset="-122"/>
                        <a:ea typeface="黑体" pitchFamily="2" charset="-122"/>
                        <a:sym typeface="黑体" pitchFamily="2" charset="-122"/>
                      </a:endParaRPr>
                    </a:p>
                    <a:p>
                      <a:pPr marL="0" marR="0" lvl="0" indent="0" algn="l" defTabSz="0" rtl="0" eaLnBrk="1" fontAlgn="base" latinLnBrk="0" hangingPunct="1">
                        <a:lnSpc>
                          <a:spcPct val="120000"/>
                        </a:lnSpc>
                        <a:spcBef>
                          <a:spcPct val="0"/>
                        </a:spcBef>
                        <a:spcAft>
                          <a:spcPct val="0"/>
                        </a:spcAft>
                        <a:buClrTx/>
                        <a:buSzTx/>
                        <a:buFont typeface="Arial" pitchFamily="34" charset="0"/>
                        <a:buNone/>
                        <a:tabLst/>
                      </a:pPr>
                      <a:r>
                        <a:rPr kumimoji="0" lang="zh-CN" altLang="en-US" sz="2000" b="1" i="0" u="none" strike="noStrike" cap="none" normalizeH="0" baseline="0" smtClean="0">
                          <a:ln>
                            <a:noFill/>
                          </a:ln>
                          <a:solidFill>
                            <a:schemeClr val="tx1"/>
                          </a:solidFill>
                          <a:effectLst/>
                          <a:latin typeface="黑体" pitchFamily="2" charset="-122"/>
                          <a:ea typeface="黑体" pitchFamily="2" charset="-122"/>
                          <a:sym typeface="黑体" pitchFamily="2" charset="-122"/>
                        </a:rPr>
                        <a:t>强度较高，耐磨，</a:t>
                      </a:r>
                      <a:endParaRPr kumimoji="0" lang="en-US" sz="2000" b="1" i="0" u="none" strike="noStrike" cap="none" normalizeH="0" baseline="0" smtClean="0">
                        <a:ln>
                          <a:noFill/>
                        </a:ln>
                        <a:solidFill>
                          <a:schemeClr val="tx1"/>
                        </a:solidFill>
                        <a:effectLst/>
                        <a:latin typeface="黑体" pitchFamily="2" charset="-122"/>
                        <a:ea typeface="黑体" pitchFamily="2" charset="-122"/>
                        <a:sym typeface="黑体" pitchFamily="2" charset="-122"/>
                      </a:endParaRPr>
                    </a:p>
                    <a:p>
                      <a:pPr marL="0" marR="0" lvl="0" indent="0" algn="l" defTabSz="0" rtl="0" eaLnBrk="1" fontAlgn="base" latinLnBrk="0" hangingPunct="1">
                        <a:lnSpc>
                          <a:spcPct val="120000"/>
                        </a:lnSpc>
                        <a:spcBef>
                          <a:spcPct val="0"/>
                        </a:spcBef>
                        <a:spcAft>
                          <a:spcPct val="0"/>
                        </a:spcAft>
                        <a:buClrTx/>
                        <a:buSzTx/>
                        <a:buFont typeface="Arial" pitchFamily="34" charset="0"/>
                        <a:buNone/>
                        <a:tabLst/>
                      </a:pPr>
                      <a:r>
                        <a:rPr kumimoji="0" lang="zh-CN" altLang="en-US" sz="2000" b="1" i="0" u="none" strike="noStrike" cap="none" normalizeH="0" baseline="0" smtClean="0">
                          <a:ln>
                            <a:noFill/>
                          </a:ln>
                          <a:solidFill>
                            <a:schemeClr val="tx1"/>
                          </a:solidFill>
                          <a:effectLst/>
                          <a:latin typeface="黑体" pitchFamily="2" charset="-122"/>
                          <a:ea typeface="黑体" pitchFamily="2" charset="-122"/>
                          <a:sym typeface="黑体" pitchFamily="2" charset="-122"/>
                        </a:rPr>
                        <a:t>减振性较好</a:t>
                      </a:r>
                    </a:p>
                  </a:txBody>
                  <a:tcPr horzOverflow="overflow">
                    <a:lnL w="19050" cap="flat" cmpd="sng" algn="ctr">
                      <a:solidFill>
                        <a:schemeClr val="accent2"/>
                      </a:solidFill>
                      <a:prstDash val="solid"/>
                      <a:bevel/>
                      <a:headEnd type="none" w="med" len="med"/>
                      <a:tailEnd type="none" w="med" len="med"/>
                    </a:lnL>
                    <a:lnR w="19050" cap="flat" cmpd="sng" algn="ctr">
                      <a:solidFill>
                        <a:schemeClr val="accent2"/>
                      </a:solidFill>
                      <a:prstDash val="solid"/>
                      <a:bevel/>
                      <a:headEnd type="none" w="med" len="med"/>
                      <a:tailEnd type="none" w="med" len="med"/>
                    </a:lnR>
                    <a:lnT w="19050" cap="flat" cmpd="sng" algn="ctr">
                      <a:solidFill>
                        <a:schemeClr val="accent2"/>
                      </a:solidFill>
                      <a:prstDash val="solid"/>
                      <a:bevel/>
                      <a:headEnd type="none" w="med" len="med"/>
                      <a:tailEnd type="none" w="med" len="med"/>
                    </a:lnT>
                    <a:lnB w="19050" cap="flat" cmpd="sng" algn="ctr">
                      <a:solidFill>
                        <a:schemeClr val="accent2"/>
                      </a:solidFill>
                      <a:prstDash val="solid"/>
                      <a:bevel/>
                      <a:headEnd type="none" w="med" len="med"/>
                      <a:tailEnd type="none" w="med" len="med"/>
                    </a:lnB>
                    <a:lnTlToBr>
                      <a:noFill/>
                    </a:lnTlToBr>
                    <a:lnBlToTr>
                      <a:noFill/>
                    </a:lnBlToTr>
                    <a:noFill/>
                  </a:tcPr>
                </a:tc>
                <a:tc rowSpan="2">
                  <a:txBody>
                    <a:bodyPr/>
                    <a:lstStyle/>
                    <a:p>
                      <a:pPr marL="0" marR="0" lvl="0" indent="0" algn="l" defTabSz="0" rtl="0" eaLnBrk="1" fontAlgn="base" latinLnBrk="0" hangingPunct="1">
                        <a:lnSpc>
                          <a:spcPct val="120000"/>
                        </a:lnSpc>
                        <a:spcBef>
                          <a:spcPct val="0"/>
                        </a:spcBef>
                        <a:spcAft>
                          <a:spcPct val="0"/>
                        </a:spcAft>
                        <a:buClrTx/>
                        <a:buSzTx/>
                        <a:buFont typeface="Arial" pitchFamily="34" charset="0"/>
                        <a:buNone/>
                        <a:tabLst/>
                      </a:pPr>
                      <a:r>
                        <a:rPr kumimoji="0" lang="zh-CN" altLang="en-US" sz="2000" b="1" i="0" u="none" strike="noStrike" cap="none" normalizeH="0" baseline="0" smtClean="0">
                          <a:ln>
                            <a:noFill/>
                          </a:ln>
                          <a:solidFill>
                            <a:schemeClr val="tx1"/>
                          </a:solidFill>
                          <a:effectLst/>
                          <a:latin typeface="黑体" pitchFamily="2" charset="-122"/>
                          <a:ea typeface="黑体" pitchFamily="2" charset="-122"/>
                          <a:sym typeface="Arial" pitchFamily="34" charset="0"/>
                        </a:rPr>
                        <a:t>气缸盖</a:t>
                      </a:r>
                      <a:r>
                        <a:rPr kumimoji="0" lang="en-US" sz="2000" b="1" i="0" u="none" strike="noStrike" cap="none" normalizeH="0" baseline="0" smtClean="0">
                          <a:ln>
                            <a:noFill/>
                          </a:ln>
                          <a:solidFill>
                            <a:schemeClr val="tx1"/>
                          </a:solidFill>
                          <a:effectLst/>
                          <a:latin typeface="黑体" pitchFamily="2" charset="-122"/>
                          <a:ea typeface="黑体" pitchFamily="2" charset="-122"/>
                          <a:sym typeface="Arial" pitchFamily="34" charset="0"/>
                        </a:rPr>
                        <a:t>/</a:t>
                      </a:r>
                      <a:r>
                        <a:rPr kumimoji="0" lang="zh-CN" altLang="en-US" sz="2000" b="1" i="0" u="none" strike="noStrike" cap="none" normalizeH="0" baseline="0" smtClean="0">
                          <a:ln>
                            <a:noFill/>
                          </a:ln>
                          <a:solidFill>
                            <a:schemeClr val="tx1"/>
                          </a:solidFill>
                          <a:effectLst/>
                          <a:latin typeface="黑体" pitchFamily="2" charset="-122"/>
                          <a:ea typeface="黑体" pitchFamily="2" charset="-122"/>
                          <a:sym typeface="Arial" pitchFamily="34" charset="0"/>
                        </a:rPr>
                        <a:t>缸体、飞轮、机床立柱</a:t>
                      </a:r>
                      <a:r>
                        <a:rPr kumimoji="0" lang="en-US" sz="2000" b="1" i="0" u="none" strike="noStrike" cap="none" normalizeH="0" baseline="0" smtClean="0">
                          <a:ln>
                            <a:noFill/>
                          </a:ln>
                          <a:solidFill>
                            <a:schemeClr val="tx1"/>
                          </a:solidFill>
                          <a:effectLst/>
                          <a:latin typeface="黑体" pitchFamily="2" charset="-122"/>
                          <a:ea typeface="黑体" pitchFamily="2" charset="-122"/>
                          <a:sym typeface="Arial" pitchFamily="34" charset="0"/>
                        </a:rPr>
                        <a:t>/</a:t>
                      </a:r>
                      <a:r>
                        <a:rPr kumimoji="0" lang="zh-CN" altLang="en-US" sz="2000" b="1" i="0" u="none" strike="noStrike" cap="none" normalizeH="0" baseline="0" smtClean="0">
                          <a:ln>
                            <a:noFill/>
                          </a:ln>
                          <a:solidFill>
                            <a:schemeClr val="tx1"/>
                          </a:solidFill>
                          <a:effectLst/>
                          <a:latin typeface="黑体" pitchFamily="2" charset="-122"/>
                          <a:ea typeface="黑体" pitchFamily="2" charset="-122"/>
                          <a:sym typeface="Arial" pitchFamily="34" charset="0"/>
                        </a:rPr>
                        <a:t>横梁</a:t>
                      </a:r>
                      <a:r>
                        <a:rPr kumimoji="0" lang="en-US" sz="2000" b="1" i="0" u="none" strike="noStrike" cap="none" normalizeH="0" baseline="0" smtClean="0">
                          <a:ln>
                            <a:noFill/>
                          </a:ln>
                          <a:solidFill>
                            <a:schemeClr val="tx1"/>
                          </a:solidFill>
                          <a:effectLst/>
                          <a:latin typeface="黑体" pitchFamily="2" charset="-122"/>
                          <a:ea typeface="黑体" pitchFamily="2" charset="-122"/>
                          <a:sym typeface="Arial" pitchFamily="34" charset="0"/>
                        </a:rPr>
                        <a:t>/</a:t>
                      </a:r>
                      <a:r>
                        <a:rPr kumimoji="0" lang="zh-CN" altLang="en-US" sz="2000" b="1" i="0" u="none" strike="noStrike" cap="none" normalizeH="0" baseline="0" smtClean="0">
                          <a:ln>
                            <a:noFill/>
                          </a:ln>
                          <a:solidFill>
                            <a:schemeClr val="tx1"/>
                          </a:solidFill>
                          <a:effectLst/>
                          <a:latin typeface="黑体" pitchFamily="2" charset="-122"/>
                          <a:ea typeface="黑体" pitchFamily="2" charset="-122"/>
                          <a:sym typeface="Arial" pitchFamily="34" charset="0"/>
                        </a:rPr>
                        <a:t>床身、箱体、轴承座，等</a:t>
                      </a:r>
                    </a:p>
                  </a:txBody>
                  <a:tcPr horzOverflow="overflow">
                    <a:lnL w="19050" cap="flat" cmpd="sng" algn="ctr">
                      <a:solidFill>
                        <a:schemeClr val="accent2"/>
                      </a:solidFill>
                      <a:prstDash val="solid"/>
                      <a:bevel/>
                      <a:headEnd type="none" w="med" len="med"/>
                      <a:tailEnd type="none" w="med" len="med"/>
                    </a:lnL>
                    <a:lnR w="28575" cap="flat" cmpd="sng" algn="ctr">
                      <a:solidFill>
                        <a:srgbClr val="FF0000"/>
                      </a:solidFill>
                      <a:prstDash val="solid"/>
                      <a:bevel/>
                      <a:headEnd type="none" w="med" len="med"/>
                      <a:tailEnd type="none" w="med" len="med"/>
                    </a:lnR>
                    <a:lnT w="19050" cap="flat" cmpd="sng" algn="ctr">
                      <a:solidFill>
                        <a:schemeClr val="accent2"/>
                      </a:solidFill>
                      <a:prstDash val="solid"/>
                      <a:bevel/>
                      <a:headEnd type="none" w="med" len="med"/>
                      <a:tailEnd type="none" w="med" len="med"/>
                    </a:lnT>
                    <a:lnB w="19050" cap="flat" cmpd="sng" algn="ctr">
                      <a:solidFill>
                        <a:schemeClr val="accent2"/>
                      </a:solidFill>
                      <a:prstDash val="solid"/>
                      <a:bevel/>
                      <a:headEnd type="none" w="med" len="med"/>
                      <a:tailEnd type="none" w="med" len="med"/>
                    </a:lnB>
                    <a:lnTlToBr>
                      <a:noFill/>
                    </a:lnTlToBr>
                    <a:lnBlToTr>
                      <a:noFill/>
                    </a:lnBlToTr>
                    <a:noFill/>
                  </a:tcPr>
                </a:tc>
              </a:tr>
              <a:tr h="731838">
                <a:tc>
                  <a:txBody>
                    <a:bodyPr/>
                    <a:lstStyle/>
                    <a:p>
                      <a:pPr marL="0" marR="0" lvl="0" indent="0" algn="ctr" defTabSz="0" rtl="0" eaLnBrk="1" fontAlgn="base" latinLnBrk="0" hangingPunct="1">
                        <a:lnSpc>
                          <a:spcPct val="120000"/>
                        </a:lnSpc>
                        <a:spcBef>
                          <a:spcPct val="0"/>
                        </a:spcBef>
                        <a:spcAft>
                          <a:spcPct val="0"/>
                        </a:spcAft>
                        <a:buClrTx/>
                        <a:buSzTx/>
                        <a:buFont typeface="Arial" pitchFamily="34" charset="0"/>
                        <a:buNone/>
                        <a:tabLst/>
                      </a:pPr>
                      <a:r>
                        <a:rPr kumimoji="0" lang="en-US" sz="2000" b="1" i="0" u="none" strike="noStrike" cap="none" normalizeH="0" baseline="0" smtClean="0">
                          <a:ln>
                            <a:noFill/>
                          </a:ln>
                          <a:solidFill>
                            <a:srgbClr val="FF0000"/>
                          </a:solidFill>
                          <a:effectLst/>
                          <a:latin typeface="黑体" pitchFamily="2" charset="-122"/>
                          <a:ea typeface="黑体" pitchFamily="2" charset="-122"/>
                          <a:sym typeface="黑体" pitchFamily="2" charset="-122"/>
                        </a:rPr>
                        <a:t>HT250</a:t>
                      </a:r>
                    </a:p>
                  </a:txBody>
                  <a:tcPr horzOverflow="overflow">
                    <a:lnL w="28575" cap="flat" cmpd="sng" algn="ctr">
                      <a:solidFill>
                        <a:srgbClr val="FF0000"/>
                      </a:solidFill>
                      <a:prstDash val="solid"/>
                      <a:bevel/>
                      <a:headEnd type="none" w="med" len="med"/>
                      <a:tailEnd type="none" w="med" len="med"/>
                    </a:lnL>
                    <a:lnR w="19050" cap="flat" cmpd="sng" algn="ctr">
                      <a:solidFill>
                        <a:schemeClr val="accent2"/>
                      </a:solidFill>
                      <a:prstDash val="solid"/>
                      <a:bevel/>
                      <a:headEnd type="none" w="med" len="med"/>
                      <a:tailEnd type="none" w="med" len="med"/>
                    </a:lnR>
                    <a:lnT w="19050" cap="flat" cmpd="sng" algn="ctr">
                      <a:solidFill>
                        <a:schemeClr val="accent2"/>
                      </a:solidFill>
                      <a:prstDash val="solid"/>
                      <a:bevel/>
                      <a:headEnd type="none" w="med" len="med"/>
                      <a:tailEnd type="none" w="med" len="med"/>
                    </a:lnT>
                    <a:lnB w="19050" cap="flat" cmpd="sng" algn="ctr">
                      <a:solidFill>
                        <a:schemeClr val="accent2"/>
                      </a:solidFill>
                      <a:prstDash val="solid"/>
                      <a:bevel/>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20000"/>
                        </a:lnSpc>
                        <a:spcBef>
                          <a:spcPct val="0"/>
                        </a:spcBef>
                        <a:spcAft>
                          <a:spcPct val="0"/>
                        </a:spcAft>
                        <a:buClrTx/>
                        <a:buSzTx/>
                        <a:buFont typeface="Arial" pitchFamily="34" charset="0"/>
                        <a:buNone/>
                        <a:tabLst/>
                      </a:pPr>
                      <a:r>
                        <a:rPr kumimoji="0" lang="zh-CN" altLang="en-US" sz="2000" b="1" i="0" u="none" strike="noStrike" cap="none" normalizeH="0" baseline="0" smtClean="0">
                          <a:ln>
                            <a:noFill/>
                          </a:ln>
                          <a:solidFill>
                            <a:schemeClr val="tx1"/>
                          </a:solidFill>
                          <a:effectLst/>
                          <a:latin typeface="黑体" pitchFamily="2" charset="-122"/>
                          <a:ea typeface="黑体" pitchFamily="2" charset="-122"/>
                          <a:sym typeface="黑体" pitchFamily="2" charset="-122"/>
                        </a:rPr>
                        <a:t>细</a:t>
                      </a:r>
                      <a:r>
                        <a:rPr kumimoji="0" lang="en-US" sz="2000" b="1" i="0" u="none" strike="noStrike" cap="none" normalizeH="0" baseline="0" smtClean="0">
                          <a:ln>
                            <a:noFill/>
                          </a:ln>
                          <a:solidFill>
                            <a:schemeClr val="tx1"/>
                          </a:solidFill>
                          <a:effectLst/>
                          <a:latin typeface="黑体" pitchFamily="2" charset="-122"/>
                          <a:ea typeface="黑体" pitchFamily="2" charset="-122"/>
                          <a:sym typeface="黑体" pitchFamily="2" charset="-122"/>
                        </a:rPr>
                        <a:t>P+</a:t>
                      </a:r>
                      <a:r>
                        <a:rPr kumimoji="0" lang="zh-CN" altLang="en-US" sz="2000" b="1" i="0" u="none" strike="noStrike" cap="none" normalizeH="0" baseline="0" smtClean="0">
                          <a:ln>
                            <a:noFill/>
                          </a:ln>
                          <a:solidFill>
                            <a:schemeClr val="tx1"/>
                          </a:solidFill>
                          <a:effectLst/>
                          <a:latin typeface="黑体" pitchFamily="2" charset="-122"/>
                          <a:ea typeface="黑体" pitchFamily="2" charset="-122"/>
                          <a:sym typeface="黑体" pitchFamily="2" charset="-122"/>
                        </a:rPr>
                        <a:t>较细</a:t>
                      </a:r>
                      <a:r>
                        <a:rPr kumimoji="0" lang="en-US" sz="2000" b="1" i="0" u="none" strike="noStrike" cap="none" normalizeH="0" baseline="0" smtClean="0">
                          <a:ln>
                            <a:noFill/>
                          </a:ln>
                          <a:solidFill>
                            <a:schemeClr val="tx1"/>
                          </a:solidFill>
                          <a:effectLst/>
                          <a:latin typeface="黑体" pitchFamily="2" charset="-122"/>
                          <a:ea typeface="黑体" pitchFamily="2" charset="-122"/>
                          <a:sym typeface="黑体" pitchFamily="2" charset="-122"/>
                        </a:rPr>
                        <a:t>G</a:t>
                      </a:r>
                      <a:r>
                        <a:rPr kumimoji="0" lang="zh-CN" altLang="en-US" sz="2000" b="1" i="0" u="none" strike="noStrike" cap="none" normalizeH="0" baseline="0" smtClean="0">
                          <a:ln>
                            <a:noFill/>
                          </a:ln>
                          <a:solidFill>
                            <a:schemeClr val="tx1"/>
                          </a:solidFill>
                          <a:effectLst/>
                          <a:latin typeface="黑体" pitchFamily="2" charset="-122"/>
                          <a:ea typeface="黑体" pitchFamily="2" charset="-122"/>
                          <a:sym typeface="黑体" pitchFamily="2" charset="-122"/>
                        </a:rPr>
                        <a:t>片</a:t>
                      </a:r>
                    </a:p>
                  </a:txBody>
                  <a:tcPr horzOverflow="overflow">
                    <a:lnL w="19050" cap="flat" cmpd="sng" algn="ctr">
                      <a:solidFill>
                        <a:schemeClr val="accent2"/>
                      </a:solidFill>
                      <a:prstDash val="solid"/>
                      <a:bevel/>
                      <a:headEnd type="none" w="med" len="med"/>
                      <a:tailEnd type="none" w="med" len="med"/>
                    </a:lnL>
                    <a:lnR w="19050" cap="flat" cmpd="sng" algn="ctr">
                      <a:solidFill>
                        <a:schemeClr val="accent2"/>
                      </a:solidFill>
                      <a:prstDash val="solid"/>
                      <a:bevel/>
                      <a:headEnd type="none" w="med" len="med"/>
                      <a:tailEnd type="none" w="med" len="med"/>
                    </a:lnR>
                    <a:lnT w="19050" cap="flat" cmpd="sng" algn="ctr">
                      <a:solidFill>
                        <a:schemeClr val="accent2"/>
                      </a:solidFill>
                      <a:prstDash val="solid"/>
                      <a:bevel/>
                      <a:headEnd type="none" w="med" len="med"/>
                      <a:tailEnd type="none" w="med" len="med"/>
                    </a:lnT>
                    <a:lnB w="19050" cap="flat" cmpd="sng" algn="ctr">
                      <a:solidFill>
                        <a:schemeClr val="accent2"/>
                      </a:solidFill>
                      <a:prstDash val="solid"/>
                      <a:bevel/>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r>
              <a:tr h="860425">
                <a:tc>
                  <a:txBody>
                    <a:bodyPr/>
                    <a:lstStyle/>
                    <a:p>
                      <a:pPr marL="0" marR="0" lvl="0" indent="0" algn="ctr" defTabSz="0" rtl="0" eaLnBrk="1" fontAlgn="base" latinLnBrk="0" hangingPunct="1">
                        <a:lnSpc>
                          <a:spcPct val="120000"/>
                        </a:lnSpc>
                        <a:spcBef>
                          <a:spcPct val="0"/>
                        </a:spcBef>
                        <a:spcAft>
                          <a:spcPct val="0"/>
                        </a:spcAft>
                        <a:buClrTx/>
                        <a:buSzTx/>
                        <a:buFont typeface="Arial" pitchFamily="34" charset="0"/>
                        <a:buNone/>
                        <a:tabLst/>
                      </a:pPr>
                      <a:r>
                        <a:rPr kumimoji="0" lang="en-US" sz="2000" b="1" i="0" u="none" strike="noStrike" cap="none" normalizeH="0" baseline="0" smtClean="0">
                          <a:ln>
                            <a:noFill/>
                          </a:ln>
                          <a:solidFill>
                            <a:srgbClr val="FF0000"/>
                          </a:solidFill>
                          <a:effectLst/>
                          <a:latin typeface="黑体" pitchFamily="2" charset="-122"/>
                          <a:ea typeface="黑体" pitchFamily="2" charset="-122"/>
                          <a:sym typeface="黑体" pitchFamily="2" charset="-122"/>
                        </a:rPr>
                        <a:t>HT300</a:t>
                      </a:r>
                    </a:p>
                  </a:txBody>
                  <a:tcPr horzOverflow="overflow">
                    <a:lnL w="28575" cap="flat" cmpd="sng" algn="ctr">
                      <a:solidFill>
                        <a:srgbClr val="FF0000"/>
                      </a:solidFill>
                      <a:prstDash val="solid"/>
                      <a:bevel/>
                      <a:headEnd type="none" w="med" len="med"/>
                      <a:tailEnd type="none" w="med" len="med"/>
                    </a:lnL>
                    <a:lnR w="19050" cap="flat" cmpd="sng" algn="ctr">
                      <a:solidFill>
                        <a:schemeClr val="accent2"/>
                      </a:solidFill>
                      <a:prstDash val="solid"/>
                      <a:bevel/>
                      <a:headEnd type="none" w="med" len="med"/>
                      <a:tailEnd type="none" w="med" len="med"/>
                    </a:lnR>
                    <a:lnT w="19050" cap="flat" cmpd="sng" algn="ctr">
                      <a:solidFill>
                        <a:schemeClr val="accent2"/>
                      </a:solidFill>
                      <a:prstDash val="solid"/>
                      <a:bevel/>
                      <a:headEnd type="none" w="med" len="med"/>
                      <a:tailEnd type="none" w="med" len="med"/>
                    </a:lnT>
                    <a:lnB w="19050" cap="flat" cmpd="sng" algn="ctr">
                      <a:solidFill>
                        <a:schemeClr val="accent2"/>
                      </a:solidFill>
                      <a:prstDash val="solid"/>
                      <a:bevel/>
                      <a:headEnd type="none" w="med" len="med"/>
                      <a:tailEnd type="none" w="med" len="med"/>
                    </a:lnB>
                    <a:lnTlToBr>
                      <a:noFill/>
                    </a:lnTlToBr>
                    <a:lnBlToTr>
                      <a:noFill/>
                    </a:lnBlToTr>
                    <a:noFill/>
                  </a:tcPr>
                </a:tc>
                <a:tc rowSpan="2">
                  <a:txBody>
                    <a:bodyPr/>
                    <a:lstStyle/>
                    <a:p>
                      <a:pPr marL="0" marR="0" lvl="0" indent="0" algn="ctr" defTabSz="0" rtl="0" eaLnBrk="1" fontAlgn="base" latinLnBrk="0" hangingPunct="1">
                        <a:lnSpc>
                          <a:spcPct val="120000"/>
                        </a:lnSpc>
                        <a:spcBef>
                          <a:spcPct val="0"/>
                        </a:spcBef>
                        <a:spcAft>
                          <a:spcPct val="0"/>
                        </a:spcAft>
                        <a:buClrTx/>
                        <a:buSzTx/>
                        <a:buFont typeface="Arial" pitchFamily="34" charset="0"/>
                        <a:buNone/>
                        <a:tabLst/>
                      </a:pPr>
                      <a:r>
                        <a:rPr kumimoji="0" lang="en-US" sz="2000" b="1" i="0" u="none" strike="noStrike" cap="none" normalizeH="0" baseline="0" dirty="0" smtClean="0">
                          <a:ln>
                            <a:noFill/>
                          </a:ln>
                          <a:solidFill>
                            <a:schemeClr val="tx1"/>
                          </a:solidFill>
                          <a:effectLst/>
                          <a:latin typeface="黑体" pitchFamily="2" charset="-122"/>
                          <a:ea typeface="黑体" pitchFamily="2" charset="-122"/>
                          <a:sym typeface="黑体" pitchFamily="2" charset="-122"/>
                        </a:rPr>
                        <a:t>S/T+</a:t>
                      </a:r>
                      <a:r>
                        <a:rPr kumimoji="0" lang="zh-CN" altLang="en-US" sz="2000" b="1" i="0" u="none" strike="noStrike" cap="none" normalizeH="0" baseline="0" dirty="0" smtClean="0">
                          <a:ln>
                            <a:noFill/>
                          </a:ln>
                          <a:solidFill>
                            <a:schemeClr val="tx1"/>
                          </a:solidFill>
                          <a:effectLst/>
                          <a:latin typeface="黑体" pitchFamily="2" charset="-122"/>
                          <a:ea typeface="黑体" pitchFamily="2" charset="-122"/>
                          <a:sym typeface="黑体" pitchFamily="2" charset="-122"/>
                        </a:rPr>
                        <a:t>细</a:t>
                      </a:r>
                      <a:r>
                        <a:rPr kumimoji="0" lang="en-US" sz="2000" b="1" i="0" u="none" strike="noStrike" cap="none" normalizeH="0" baseline="0" dirty="0" smtClean="0">
                          <a:ln>
                            <a:noFill/>
                          </a:ln>
                          <a:solidFill>
                            <a:schemeClr val="tx1"/>
                          </a:solidFill>
                          <a:effectLst/>
                          <a:latin typeface="黑体" pitchFamily="2" charset="-122"/>
                          <a:ea typeface="黑体" pitchFamily="2" charset="-122"/>
                          <a:sym typeface="黑体" pitchFamily="2" charset="-122"/>
                        </a:rPr>
                        <a:t>G</a:t>
                      </a:r>
                      <a:r>
                        <a:rPr kumimoji="0" lang="zh-CN" altLang="en-US" sz="2000" b="1" i="0" u="none" strike="noStrike" cap="none" normalizeH="0" baseline="0" dirty="0" smtClean="0">
                          <a:ln>
                            <a:noFill/>
                          </a:ln>
                          <a:solidFill>
                            <a:schemeClr val="tx1"/>
                          </a:solidFill>
                          <a:effectLst/>
                          <a:latin typeface="黑体" pitchFamily="2" charset="-122"/>
                          <a:ea typeface="黑体" pitchFamily="2" charset="-122"/>
                          <a:sym typeface="黑体" pitchFamily="2" charset="-122"/>
                        </a:rPr>
                        <a:t>片</a:t>
                      </a:r>
                    </a:p>
                  </a:txBody>
                  <a:tcPr horzOverflow="overflow">
                    <a:lnL w="19050" cap="flat" cmpd="sng" algn="ctr">
                      <a:solidFill>
                        <a:schemeClr val="accent2"/>
                      </a:solidFill>
                      <a:prstDash val="solid"/>
                      <a:bevel/>
                      <a:headEnd type="none" w="med" len="med"/>
                      <a:tailEnd type="none" w="med" len="med"/>
                    </a:lnL>
                    <a:lnR w="19050" cap="flat" cmpd="sng" algn="ctr">
                      <a:solidFill>
                        <a:schemeClr val="accent2"/>
                      </a:solidFill>
                      <a:prstDash val="solid"/>
                      <a:bevel/>
                      <a:headEnd type="none" w="med" len="med"/>
                      <a:tailEnd type="none" w="med" len="med"/>
                    </a:lnR>
                    <a:lnT w="19050" cap="flat" cmpd="sng" algn="ctr">
                      <a:solidFill>
                        <a:schemeClr val="accent2"/>
                      </a:solidFill>
                      <a:prstDash val="solid"/>
                      <a:bevel/>
                      <a:headEnd type="none" w="med" len="med"/>
                      <a:tailEnd type="none" w="med" len="med"/>
                    </a:lnT>
                    <a:lnB w="28575" cap="flat" cmpd="sng" algn="ctr">
                      <a:solidFill>
                        <a:srgbClr val="FF0000"/>
                      </a:solidFill>
                      <a:prstDash val="solid"/>
                      <a:bevel/>
                      <a:headEnd type="none" w="med" len="med"/>
                      <a:tailEnd type="none" w="med" len="med"/>
                    </a:lnB>
                    <a:lnTlToBr>
                      <a:noFill/>
                    </a:lnTlToBr>
                    <a:lnBlToTr>
                      <a:noFill/>
                    </a:lnBlToTr>
                    <a:noFill/>
                  </a:tcPr>
                </a:tc>
                <a:tc rowSpan="2">
                  <a:txBody>
                    <a:bodyPr/>
                    <a:lstStyle/>
                    <a:p>
                      <a:pPr marL="0" marR="0" lvl="0" indent="0" algn="l" defTabSz="0" rtl="0" eaLnBrk="1" fontAlgn="base" latinLnBrk="0" hangingPunct="1">
                        <a:lnSpc>
                          <a:spcPct val="120000"/>
                        </a:lnSpc>
                        <a:spcBef>
                          <a:spcPct val="0"/>
                        </a:spcBef>
                        <a:spcAft>
                          <a:spcPct val="0"/>
                        </a:spcAft>
                        <a:buClrTx/>
                        <a:buSzTx/>
                        <a:buFont typeface="Arial" pitchFamily="34" charset="0"/>
                        <a:buNone/>
                        <a:tabLst/>
                      </a:pPr>
                      <a:r>
                        <a:rPr kumimoji="0" lang="zh-CN" altLang="en-US" sz="2000" b="1" i="0" u="none" strike="noStrike" cap="none" normalizeH="0" baseline="0" smtClean="0">
                          <a:ln>
                            <a:noFill/>
                          </a:ln>
                          <a:solidFill>
                            <a:schemeClr val="tx1"/>
                          </a:solidFill>
                          <a:effectLst/>
                          <a:latin typeface="黑体" pitchFamily="2" charset="-122"/>
                          <a:ea typeface="黑体" pitchFamily="2" charset="-122"/>
                          <a:sym typeface="黑体" pitchFamily="2" charset="-122"/>
                        </a:rPr>
                        <a:t>白口倾向大，铸造性差，要人工时效</a:t>
                      </a:r>
                      <a:endParaRPr kumimoji="0" lang="en-US" sz="2000" b="1" i="0" u="none" strike="noStrike" cap="none" normalizeH="0" baseline="0" smtClean="0">
                        <a:ln>
                          <a:noFill/>
                        </a:ln>
                        <a:solidFill>
                          <a:schemeClr val="tx1"/>
                        </a:solidFill>
                        <a:effectLst/>
                        <a:latin typeface="黑体" pitchFamily="2" charset="-122"/>
                        <a:ea typeface="黑体" pitchFamily="2" charset="-122"/>
                        <a:sym typeface="黑体" pitchFamily="2" charset="-122"/>
                      </a:endParaRPr>
                    </a:p>
                    <a:p>
                      <a:pPr marL="0" marR="0" lvl="0" indent="0" algn="l" defTabSz="0" rtl="0" eaLnBrk="1" fontAlgn="base" latinLnBrk="0" hangingPunct="1">
                        <a:lnSpc>
                          <a:spcPct val="120000"/>
                        </a:lnSpc>
                        <a:spcBef>
                          <a:spcPct val="0"/>
                        </a:spcBef>
                        <a:spcAft>
                          <a:spcPct val="0"/>
                        </a:spcAft>
                        <a:buClrTx/>
                        <a:buSzTx/>
                        <a:buFont typeface="Arial" pitchFamily="34" charset="0"/>
                        <a:buNone/>
                        <a:tabLst/>
                      </a:pPr>
                      <a:r>
                        <a:rPr kumimoji="0" lang="zh-CN" altLang="en-US" sz="2000" b="1" i="0" u="none" strike="noStrike" cap="none" normalizeH="0" baseline="0" smtClean="0">
                          <a:ln>
                            <a:noFill/>
                          </a:ln>
                          <a:solidFill>
                            <a:schemeClr val="tx1"/>
                          </a:solidFill>
                          <a:effectLst/>
                          <a:latin typeface="黑体" pitchFamily="2" charset="-122"/>
                          <a:ea typeface="黑体" pitchFamily="2" charset="-122"/>
                          <a:sym typeface="黑体" pitchFamily="2" charset="-122"/>
                        </a:rPr>
                        <a:t>高强度，高耐磨性</a:t>
                      </a:r>
                    </a:p>
                  </a:txBody>
                  <a:tcPr horzOverflow="overflow">
                    <a:lnL w="19050" cap="flat" cmpd="sng" algn="ctr">
                      <a:solidFill>
                        <a:schemeClr val="accent2"/>
                      </a:solidFill>
                      <a:prstDash val="solid"/>
                      <a:bevel/>
                      <a:headEnd type="none" w="med" len="med"/>
                      <a:tailEnd type="none" w="med" len="med"/>
                    </a:lnL>
                    <a:lnR w="19050" cap="flat" cmpd="sng" algn="ctr">
                      <a:solidFill>
                        <a:schemeClr val="accent2"/>
                      </a:solidFill>
                      <a:prstDash val="solid"/>
                      <a:bevel/>
                      <a:headEnd type="none" w="med" len="med"/>
                      <a:tailEnd type="none" w="med" len="med"/>
                    </a:lnR>
                    <a:lnT w="19050" cap="flat" cmpd="sng" algn="ctr">
                      <a:solidFill>
                        <a:schemeClr val="accent2"/>
                      </a:solidFill>
                      <a:prstDash val="solid"/>
                      <a:bevel/>
                      <a:headEnd type="none" w="med" len="med"/>
                      <a:tailEnd type="none" w="med" len="med"/>
                    </a:lnT>
                    <a:lnB w="28575" cap="flat" cmpd="sng" algn="ctr">
                      <a:solidFill>
                        <a:srgbClr val="FF0000"/>
                      </a:solidFill>
                      <a:prstDash val="solid"/>
                      <a:bevel/>
                      <a:headEnd type="none" w="med" len="med"/>
                      <a:tailEnd type="none" w="med" len="med"/>
                    </a:lnB>
                    <a:lnTlToBr>
                      <a:noFill/>
                    </a:lnTlToBr>
                    <a:lnBlToTr>
                      <a:noFill/>
                    </a:lnBlToTr>
                    <a:noFill/>
                  </a:tcPr>
                </a:tc>
                <a:tc rowSpan="2">
                  <a:txBody>
                    <a:bodyPr/>
                    <a:lstStyle/>
                    <a:p>
                      <a:pPr marL="0" marR="0" lvl="0" indent="0" algn="l" defTabSz="0" rtl="0" eaLnBrk="1" fontAlgn="base" latinLnBrk="0" hangingPunct="1">
                        <a:lnSpc>
                          <a:spcPct val="120000"/>
                        </a:lnSpc>
                        <a:spcBef>
                          <a:spcPct val="0"/>
                        </a:spcBef>
                        <a:spcAft>
                          <a:spcPct val="0"/>
                        </a:spcAft>
                        <a:buClrTx/>
                        <a:buSzTx/>
                        <a:buFont typeface="Arial" pitchFamily="34" charset="0"/>
                        <a:buNone/>
                        <a:tabLst/>
                      </a:pPr>
                      <a:r>
                        <a:rPr kumimoji="0" lang="zh-CN" altLang="en-US" sz="2000" b="1" i="0" u="none" strike="noStrike" cap="none" normalizeH="0" baseline="0" smtClean="0">
                          <a:ln>
                            <a:noFill/>
                          </a:ln>
                          <a:solidFill>
                            <a:schemeClr val="tx1"/>
                          </a:solidFill>
                          <a:effectLst/>
                          <a:latin typeface="黑体" pitchFamily="2" charset="-122"/>
                          <a:ea typeface="黑体" pitchFamily="2" charset="-122"/>
                          <a:sym typeface="Arial" pitchFamily="34" charset="0"/>
                        </a:rPr>
                        <a:t>机床导轨，</a:t>
                      </a:r>
                      <a:r>
                        <a:rPr kumimoji="0" lang="zh-CN" altLang="en-US" sz="2000" b="1" i="0" u="none" strike="noStrike" cap="none" normalizeH="0" baseline="0" smtClean="0">
                          <a:ln>
                            <a:noFill/>
                          </a:ln>
                          <a:solidFill>
                            <a:srgbClr val="0000FF"/>
                          </a:solidFill>
                          <a:effectLst/>
                          <a:latin typeface="黑体" pitchFamily="2" charset="-122"/>
                          <a:ea typeface="黑体" pitchFamily="2" charset="-122"/>
                          <a:sym typeface="Arial" pitchFamily="34" charset="0"/>
                        </a:rPr>
                        <a:t>受力较大</a:t>
                      </a:r>
                      <a:r>
                        <a:rPr kumimoji="0" lang="zh-CN" altLang="en-US" sz="2000" b="1" i="0" u="none" strike="noStrike" cap="none" normalizeH="0" baseline="0" smtClean="0">
                          <a:ln>
                            <a:noFill/>
                          </a:ln>
                          <a:solidFill>
                            <a:schemeClr val="tx1"/>
                          </a:solidFill>
                          <a:effectLst/>
                          <a:latin typeface="黑体" pitchFamily="2" charset="-122"/>
                          <a:ea typeface="黑体" pitchFamily="2" charset="-122"/>
                          <a:sym typeface="Arial" pitchFamily="34" charset="0"/>
                        </a:rPr>
                        <a:t>的床身</a:t>
                      </a:r>
                      <a:r>
                        <a:rPr kumimoji="0" lang="en-US" sz="2000" b="1" i="0" u="none" strike="noStrike" cap="none" normalizeH="0" baseline="0" smtClean="0">
                          <a:ln>
                            <a:noFill/>
                          </a:ln>
                          <a:solidFill>
                            <a:schemeClr val="tx1"/>
                          </a:solidFill>
                          <a:effectLst/>
                          <a:latin typeface="黑体" pitchFamily="2" charset="-122"/>
                          <a:ea typeface="黑体" pitchFamily="2" charset="-122"/>
                          <a:sym typeface="Arial" pitchFamily="34" charset="0"/>
                        </a:rPr>
                        <a:t>/</a:t>
                      </a:r>
                      <a:r>
                        <a:rPr kumimoji="0" lang="zh-CN" altLang="en-US" sz="2000" b="1" i="0" u="none" strike="noStrike" cap="none" normalizeH="0" baseline="0" smtClean="0">
                          <a:ln>
                            <a:noFill/>
                          </a:ln>
                          <a:solidFill>
                            <a:schemeClr val="tx1"/>
                          </a:solidFill>
                          <a:effectLst/>
                          <a:latin typeface="黑体" pitchFamily="2" charset="-122"/>
                          <a:ea typeface="黑体" pitchFamily="2" charset="-122"/>
                          <a:sym typeface="Arial" pitchFamily="34" charset="0"/>
                        </a:rPr>
                        <a:t>立柱</a:t>
                      </a:r>
                      <a:r>
                        <a:rPr kumimoji="0" lang="en-US" sz="2000" b="1" i="0" u="none" strike="noStrike" cap="none" normalizeH="0" baseline="0" smtClean="0">
                          <a:ln>
                            <a:noFill/>
                          </a:ln>
                          <a:solidFill>
                            <a:schemeClr val="tx1"/>
                          </a:solidFill>
                          <a:effectLst/>
                          <a:latin typeface="黑体" pitchFamily="2" charset="-122"/>
                          <a:ea typeface="黑体" pitchFamily="2" charset="-122"/>
                          <a:sym typeface="Arial" pitchFamily="34" charset="0"/>
                        </a:rPr>
                        <a:t>/</a:t>
                      </a:r>
                      <a:r>
                        <a:rPr kumimoji="0" lang="zh-CN" altLang="en-US" sz="2000" b="1" i="0" u="none" strike="noStrike" cap="none" normalizeH="0" baseline="0" smtClean="0">
                          <a:ln>
                            <a:noFill/>
                          </a:ln>
                          <a:solidFill>
                            <a:schemeClr val="tx1"/>
                          </a:solidFill>
                          <a:effectLst/>
                          <a:latin typeface="黑体" pitchFamily="2" charset="-122"/>
                          <a:ea typeface="黑体" pitchFamily="2" charset="-122"/>
                          <a:sym typeface="Arial" pitchFamily="34" charset="0"/>
                        </a:rPr>
                        <a:t>工作台，阀体，大型发动机缸体</a:t>
                      </a:r>
                      <a:r>
                        <a:rPr kumimoji="0" lang="en-US" sz="2000" b="1" i="0" u="none" strike="noStrike" cap="none" normalizeH="0" baseline="0" smtClean="0">
                          <a:ln>
                            <a:noFill/>
                          </a:ln>
                          <a:solidFill>
                            <a:schemeClr val="tx1"/>
                          </a:solidFill>
                          <a:effectLst/>
                          <a:latin typeface="黑体" pitchFamily="2" charset="-122"/>
                          <a:ea typeface="黑体" pitchFamily="2" charset="-122"/>
                          <a:sym typeface="Arial" pitchFamily="34" charset="0"/>
                        </a:rPr>
                        <a:t>/</a:t>
                      </a:r>
                      <a:r>
                        <a:rPr kumimoji="0" lang="zh-CN" altLang="en-US" sz="2000" b="1" i="0" u="none" strike="noStrike" cap="none" normalizeH="0" baseline="0" smtClean="0">
                          <a:ln>
                            <a:noFill/>
                          </a:ln>
                          <a:solidFill>
                            <a:schemeClr val="tx1"/>
                          </a:solidFill>
                          <a:effectLst/>
                          <a:latin typeface="黑体" pitchFamily="2" charset="-122"/>
                          <a:ea typeface="黑体" pitchFamily="2" charset="-122"/>
                          <a:sym typeface="Arial" pitchFamily="34" charset="0"/>
                        </a:rPr>
                        <a:t>盖</a:t>
                      </a:r>
                      <a:r>
                        <a:rPr kumimoji="0" lang="en-US" sz="2000" b="1" i="0" u="none" strike="noStrike" cap="none" normalizeH="0" baseline="0" smtClean="0">
                          <a:ln>
                            <a:noFill/>
                          </a:ln>
                          <a:solidFill>
                            <a:schemeClr val="tx1"/>
                          </a:solidFill>
                          <a:effectLst/>
                          <a:latin typeface="黑体" pitchFamily="2" charset="-122"/>
                          <a:ea typeface="黑体" pitchFamily="2" charset="-122"/>
                          <a:sym typeface="Arial" pitchFamily="34" charset="0"/>
                        </a:rPr>
                        <a:t>/</a:t>
                      </a:r>
                      <a:r>
                        <a:rPr kumimoji="0" lang="zh-CN" altLang="en-US" sz="2000" b="1" i="0" u="none" strike="noStrike" cap="none" normalizeH="0" baseline="0" smtClean="0">
                          <a:ln>
                            <a:noFill/>
                          </a:ln>
                          <a:solidFill>
                            <a:schemeClr val="tx1"/>
                          </a:solidFill>
                          <a:effectLst/>
                          <a:latin typeface="黑体" pitchFamily="2" charset="-122"/>
                          <a:ea typeface="黑体" pitchFamily="2" charset="-122"/>
                          <a:sym typeface="Arial" pitchFamily="34" charset="0"/>
                        </a:rPr>
                        <a:t>衬套、蜗轮、凸轮等</a:t>
                      </a:r>
                    </a:p>
                  </a:txBody>
                  <a:tcPr horzOverflow="overflow">
                    <a:lnL w="19050" cap="flat" cmpd="sng" algn="ctr">
                      <a:solidFill>
                        <a:schemeClr val="accent2"/>
                      </a:solidFill>
                      <a:prstDash val="solid"/>
                      <a:bevel/>
                      <a:headEnd type="none" w="med" len="med"/>
                      <a:tailEnd type="none" w="med" len="med"/>
                    </a:lnL>
                    <a:lnR w="28575" cap="flat" cmpd="sng" algn="ctr">
                      <a:solidFill>
                        <a:srgbClr val="FF0000"/>
                      </a:solidFill>
                      <a:prstDash val="solid"/>
                      <a:bevel/>
                      <a:headEnd type="none" w="med" len="med"/>
                      <a:tailEnd type="none" w="med" len="med"/>
                    </a:lnR>
                    <a:lnT w="19050" cap="flat" cmpd="sng" algn="ctr">
                      <a:solidFill>
                        <a:schemeClr val="accent2"/>
                      </a:solidFill>
                      <a:prstDash val="solid"/>
                      <a:bevel/>
                      <a:headEnd type="none" w="med" len="med"/>
                      <a:tailEnd type="none" w="med" len="med"/>
                    </a:lnT>
                    <a:lnB w="28575" cap="flat" cmpd="sng" algn="ctr">
                      <a:solidFill>
                        <a:srgbClr val="FF0000"/>
                      </a:solidFill>
                      <a:prstDash val="solid"/>
                      <a:bevel/>
                      <a:headEnd type="none" w="med" len="med"/>
                      <a:tailEnd type="none" w="med" len="med"/>
                    </a:lnB>
                    <a:lnTlToBr>
                      <a:noFill/>
                    </a:lnTlToBr>
                    <a:lnBlToTr>
                      <a:noFill/>
                    </a:lnBlToTr>
                    <a:noFill/>
                  </a:tcPr>
                </a:tc>
              </a:tr>
              <a:tr h="755650">
                <a:tc>
                  <a:txBody>
                    <a:bodyPr/>
                    <a:lstStyle/>
                    <a:p>
                      <a:pPr marL="0" marR="0" lvl="0" indent="0" algn="ctr" defTabSz="0" rtl="0" eaLnBrk="1" fontAlgn="base" latinLnBrk="0" hangingPunct="1">
                        <a:lnSpc>
                          <a:spcPct val="120000"/>
                        </a:lnSpc>
                        <a:spcBef>
                          <a:spcPct val="0"/>
                        </a:spcBef>
                        <a:spcAft>
                          <a:spcPct val="0"/>
                        </a:spcAft>
                        <a:buClrTx/>
                        <a:buSzTx/>
                        <a:buFont typeface="Arial" pitchFamily="34" charset="0"/>
                        <a:buNone/>
                        <a:tabLst/>
                      </a:pPr>
                      <a:r>
                        <a:rPr kumimoji="0" lang="en-US" sz="2000" b="1" i="0" u="none" strike="noStrike" cap="none" normalizeH="0" baseline="0" dirty="0" err="1" smtClean="0">
                          <a:ln>
                            <a:noFill/>
                          </a:ln>
                          <a:solidFill>
                            <a:srgbClr val="FF0000"/>
                          </a:solidFill>
                          <a:effectLst/>
                          <a:latin typeface="黑体" pitchFamily="2" charset="-122"/>
                          <a:ea typeface="黑体" pitchFamily="2" charset="-122"/>
                          <a:sym typeface="黑体" pitchFamily="2" charset="-122"/>
                        </a:rPr>
                        <a:t>HT350</a:t>
                      </a:r>
                      <a:endParaRPr kumimoji="0" lang="en-US" sz="2000" b="1" i="0" u="none" strike="noStrike" cap="none" normalizeH="0" baseline="0" dirty="0" smtClean="0">
                        <a:ln>
                          <a:noFill/>
                        </a:ln>
                        <a:solidFill>
                          <a:srgbClr val="FF0000"/>
                        </a:solidFill>
                        <a:effectLst/>
                        <a:latin typeface="黑体" pitchFamily="2" charset="-122"/>
                        <a:ea typeface="黑体" pitchFamily="2" charset="-122"/>
                        <a:sym typeface="黑体" pitchFamily="2" charset="-122"/>
                      </a:endParaRPr>
                    </a:p>
                  </a:txBody>
                  <a:tcPr horzOverflow="overflow">
                    <a:lnL w="28575" cap="flat" cmpd="sng" algn="ctr">
                      <a:solidFill>
                        <a:srgbClr val="FF0000"/>
                      </a:solidFill>
                      <a:prstDash val="solid"/>
                      <a:bevel/>
                      <a:headEnd type="none" w="med" len="med"/>
                      <a:tailEnd type="none" w="med" len="med"/>
                    </a:lnL>
                    <a:lnR w="19050" cap="flat" cmpd="sng" algn="ctr">
                      <a:solidFill>
                        <a:schemeClr val="accent2"/>
                      </a:solidFill>
                      <a:prstDash val="solid"/>
                      <a:bevel/>
                      <a:headEnd type="none" w="med" len="med"/>
                      <a:tailEnd type="none" w="med" len="med"/>
                    </a:lnR>
                    <a:lnT w="19050" cap="flat" cmpd="sng" algn="ctr">
                      <a:solidFill>
                        <a:schemeClr val="accent2"/>
                      </a:solidFill>
                      <a:prstDash val="solid"/>
                      <a:bevel/>
                      <a:headEnd type="none" w="med" len="med"/>
                      <a:tailEnd type="none" w="med" len="med"/>
                    </a:lnT>
                    <a:lnB w="28575" cap="flat" cmpd="sng" algn="ctr">
                      <a:solidFill>
                        <a:srgbClr val="FF0000"/>
                      </a:solidFill>
                      <a:prstDash val="solid"/>
                      <a:bevel/>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r>
            </a:tbl>
          </a:graphicData>
        </a:graphic>
      </p:graphicFrame>
      <p:pic>
        <p:nvPicPr>
          <p:cNvPr id="9256" name="Picture 2" descr="c:\DOCUME~1\yangping\APPLIC~1\360se6\USERDA~1\Temp\G0_129~1.JPG"/>
          <p:cNvPicPr>
            <a:picLocks noChangeAspect="1" noChangeArrowheads="1"/>
          </p:cNvPicPr>
          <p:nvPr/>
        </p:nvPicPr>
        <p:blipFill>
          <a:blip r:embed="rId2" cstate="print"/>
          <a:srcRect t="18900" b="18100"/>
          <a:stretch>
            <a:fillRect/>
          </a:stretch>
        </p:blipFill>
        <p:spPr bwMode="auto">
          <a:xfrm>
            <a:off x="7120039" y="549274"/>
            <a:ext cx="2023961" cy="1275605"/>
          </a:xfrm>
          <a:prstGeom prst="rect">
            <a:avLst/>
          </a:prstGeom>
          <a:noFill/>
          <a:ln w="9525">
            <a:noFill/>
            <a:miter lim="800000"/>
            <a:headEnd/>
            <a:tailEnd/>
          </a:ln>
        </p:spPr>
      </p:pic>
      <p:pic>
        <p:nvPicPr>
          <p:cNvPr id="9257" name="Picture 4" descr="c:\DOCUME~1\yangping\APPLIC~1\360se6\USERDA~1\Temp\3A62EF~1.JPG"/>
          <p:cNvPicPr>
            <a:picLocks noChangeAspect="1" noChangeArrowheads="1"/>
          </p:cNvPicPr>
          <p:nvPr/>
        </p:nvPicPr>
        <p:blipFill>
          <a:blip r:embed="rId3" cstate="print"/>
          <a:srcRect/>
          <a:stretch>
            <a:fillRect/>
          </a:stretch>
        </p:blipFill>
        <p:spPr bwMode="auto">
          <a:xfrm>
            <a:off x="7120040" y="1989138"/>
            <a:ext cx="2023960" cy="1517970"/>
          </a:xfrm>
          <a:prstGeom prst="rect">
            <a:avLst/>
          </a:prstGeom>
          <a:noFill/>
          <a:ln w="9525">
            <a:noFill/>
            <a:miter lim="800000"/>
            <a:headEnd/>
            <a:tailEnd/>
          </a:ln>
        </p:spPr>
      </p:pic>
      <p:pic>
        <p:nvPicPr>
          <p:cNvPr id="9258" name="Picture 8" descr="c:\DOCUME~1\yangping\APPLIC~1\360se6\USERDA~1\Temp\IMG111~1.JPG"/>
          <p:cNvPicPr>
            <a:picLocks noChangeAspect="1" noChangeArrowheads="1"/>
          </p:cNvPicPr>
          <p:nvPr/>
        </p:nvPicPr>
        <p:blipFill>
          <a:blip r:embed="rId4" cstate="print"/>
          <a:srcRect l="4674" t="5345" r="2303" b="11647"/>
          <a:stretch>
            <a:fillRect/>
          </a:stretch>
        </p:blipFill>
        <p:spPr bwMode="auto">
          <a:xfrm>
            <a:off x="7120040" y="3753991"/>
            <a:ext cx="2023960" cy="1043161"/>
          </a:xfrm>
          <a:prstGeom prst="rect">
            <a:avLst/>
          </a:prstGeom>
          <a:noFill/>
          <a:ln w="9525">
            <a:noFill/>
            <a:miter lim="800000"/>
            <a:headEnd/>
            <a:tailEnd/>
          </a:ln>
        </p:spPr>
      </p:pic>
      <p:sp>
        <p:nvSpPr>
          <p:cNvPr id="9259" name="矩形 12"/>
          <p:cNvSpPr>
            <a:spLocks noChangeArrowheads="1"/>
          </p:cNvSpPr>
          <p:nvPr/>
        </p:nvSpPr>
        <p:spPr bwMode="auto">
          <a:xfrm>
            <a:off x="1257404" y="5104536"/>
            <a:ext cx="1082348" cy="400110"/>
          </a:xfrm>
          <a:prstGeom prst="rect">
            <a:avLst/>
          </a:prstGeom>
          <a:solidFill>
            <a:schemeClr val="bg1">
              <a:lumMod val="85000"/>
            </a:schemeClr>
          </a:solidFill>
          <a:ln w="19050" cmpd="sng">
            <a:solidFill>
              <a:srgbClr val="C00000"/>
            </a:solidFill>
            <a:bevel/>
            <a:headEnd/>
            <a:tailEnd/>
          </a:ln>
        </p:spPr>
        <p:txBody>
          <a:bodyPr wrap="none">
            <a:spAutoFit/>
          </a:bodyPr>
          <a:lstStyle/>
          <a:p>
            <a:r>
              <a:rPr lang="en-US" sz="2000" b="1" dirty="0">
                <a:solidFill>
                  <a:srgbClr val="0000FF"/>
                </a:solidFill>
                <a:latin typeface="黑体" pitchFamily="2" charset="-122"/>
                <a:ea typeface="黑体" pitchFamily="2" charset="-122"/>
                <a:sym typeface="黑体" pitchFamily="2" charset="-122"/>
              </a:rPr>
              <a:t>G</a:t>
            </a:r>
            <a:r>
              <a:rPr lang="zh-CN" altLang="en-US" sz="2000" b="1" dirty="0">
                <a:solidFill>
                  <a:srgbClr val="0000FF"/>
                </a:solidFill>
                <a:latin typeface="黑体" pitchFamily="2" charset="-122"/>
                <a:ea typeface="黑体" pitchFamily="2" charset="-122"/>
                <a:sym typeface="黑体" pitchFamily="2" charset="-122"/>
              </a:rPr>
              <a:t>片细化</a:t>
            </a:r>
            <a:endParaRPr lang="zh-CN" altLang="en-US" sz="2000" b="1" dirty="0">
              <a:solidFill>
                <a:srgbClr val="000000"/>
              </a:solidFill>
              <a:sym typeface="Arial" pitchFamily="34" charset="0"/>
            </a:endParaRPr>
          </a:p>
        </p:txBody>
      </p:sp>
      <p:sp>
        <p:nvSpPr>
          <p:cNvPr id="9260" name="燕尾形箭头 13"/>
          <p:cNvSpPr>
            <a:spLocks/>
          </p:cNvSpPr>
          <p:nvPr/>
        </p:nvSpPr>
        <p:spPr bwMode="auto">
          <a:xfrm rot="5400000">
            <a:off x="441335" y="3173465"/>
            <a:ext cx="3816425" cy="45719"/>
          </a:xfrm>
          <a:prstGeom prst="notchedRightArrow">
            <a:avLst>
              <a:gd name="adj1" fmla="val 100000"/>
              <a:gd name="adj2" fmla="val 139951"/>
            </a:avLst>
          </a:prstGeom>
          <a:solidFill>
            <a:srgbClr val="0000CC"/>
          </a:solidFill>
          <a:ln w="9525" cap="flat" cmpd="sng">
            <a:solidFill>
              <a:schemeClr val="tx1"/>
            </a:solidFill>
            <a:bevel/>
            <a:headEnd/>
            <a:tailEnd/>
          </a:ln>
        </p:spPr>
        <p:txBody>
          <a:bodyPr/>
          <a:lstStyle/>
          <a:p>
            <a:pPr eaLnBrk="1" hangingPunct="1"/>
            <a:endParaRPr lang="zh-CN" altLang="zh-CN" b="0" i="1">
              <a:sym typeface="Arial" pitchFamily="34" charset="0"/>
            </a:endParaRPr>
          </a:p>
        </p:txBody>
      </p:sp>
      <p:sp>
        <p:nvSpPr>
          <p:cNvPr id="9261" name="直接连接符 15"/>
          <p:cNvSpPr>
            <a:spLocks noChangeShapeType="1"/>
          </p:cNvSpPr>
          <p:nvPr/>
        </p:nvSpPr>
        <p:spPr bwMode="auto">
          <a:xfrm>
            <a:off x="6588224" y="1317140"/>
            <a:ext cx="432048" cy="0"/>
          </a:xfrm>
          <a:prstGeom prst="line">
            <a:avLst/>
          </a:prstGeom>
          <a:noFill/>
          <a:ln w="28575" cap="flat" cmpd="sng">
            <a:solidFill>
              <a:srgbClr val="0000FF"/>
            </a:solidFill>
            <a:bevel/>
            <a:headEnd/>
            <a:tailEnd/>
          </a:ln>
        </p:spPr>
        <p:txBody>
          <a:bodyPr/>
          <a:lstStyle/>
          <a:p>
            <a:endParaRPr lang="zh-CN" altLang="en-US"/>
          </a:p>
        </p:txBody>
      </p:sp>
      <p:sp>
        <p:nvSpPr>
          <p:cNvPr id="9262" name="直接连接符 16"/>
          <p:cNvSpPr>
            <a:spLocks noChangeShapeType="1"/>
          </p:cNvSpPr>
          <p:nvPr/>
        </p:nvSpPr>
        <p:spPr bwMode="auto">
          <a:xfrm>
            <a:off x="5436096" y="2996952"/>
            <a:ext cx="431800" cy="0"/>
          </a:xfrm>
          <a:prstGeom prst="line">
            <a:avLst/>
          </a:prstGeom>
          <a:noFill/>
          <a:ln w="28575" cap="flat" cmpd="sng">
            <a:solidFill>
              <a:srgbClr val="0000FF"/>
            </a:solidFill>
            <a:bevel/>
            <a:headEnd/>
            <a:tailEnd/>
          </a:ln>
        </p:spPr>
        <p:txBody>
          <a:bodyPr/>
          <a:lstStyle/>
          <a:p>
            <a:endParaRPr lang="zh-CN" altLang="en-US"/>
          </a:p>
        </p:txBody>
      </p:sp>
      <p:sp>
        <p:nvSpPr>
          <p:cNvPr id="9263" name="直接连接符 17"/>
          <p:cNvSpPr>
            <a:spLocks noChangeShapeType="1"/>
          </p:cNvSpPr>
          <p:nvPr/>
        </p:nvSpPr>
        <p:spPr bwMode="auto">
          <a:xfrm>
            <a:off x="5004048" y="4624108"/>
            <a:ext cx="504056" cy="0"/>
          </a:xfrm>
          <a:prstGeom prst="line">
            <a:avLst/>
          </a:prstGeom>
          <a:noFill/>
          <a:ln w="28575" cap="flat" cmpd="sng">
            <a:solidFill>
              <a:srgbClr val="0000FF"/>
            </a:solidFill>
            <a:bevel/>
            <a:headEnd/>
            <a:tailEnd/>
          </a:ln>
        </p:spPr>
        <p:txBody>
          <a:bodyPr/>
          <a:lstStyle/>
          <a:p>
            <a:endParaRPr lang="zh-CN" altLang="en-US"/>
          </a:p>
        </p:txBody>
      </p:sp>
      <p:sp>
        <p:nvSpPr>
          <p:cNvPr id="9254" name="矩形 9"/>
          <p:cNvSpPr>
            <a:spLocks noChangeArrowheads="1"/>
          </p:cNvSpPr>
          <p:nvPr/>
        </p:nvSpPr>
        <p:spPr bwMode="auto">
          <a:xfrm>
            <a:off x="323528" y="5640530"/>
            <a:ext cx="1441450" cy="400110"/>
          </a:xfrm>
          <a:prstGeom prst="rect">
            <a:avLst/>
          </a:prstGeom>
          <a:solidFill>
            <a:schemeClr val="bg1">
              <a:lumMod val="85000"/>
            </a:schemeClr>
          </a:solidFill>
          <a:ln w="19050" cmpd="sng">
            <a:solidFill>
              <a:srgbClr val="C00000"/>
            </a:solidFill>
            <a:bevel/>
            <a:headEnd/>
            <a:tailEnd/>
          </a:ln>
        </p:spPr>
        <p:txBody>
          <a:bodyPr wrap="square">
            <a:spAutoFit/>
          </a:bodyPr>
          <a:lstStyle/>
          <a:p>
            <a:pPr algn="ctr"/>
            <a:r>
              <a:rPr lang="zh-CN" altLang="en-US" sz="2000" b="1" dirty="0">
                <a:solidFill>
                  <a:srgbClr val="0000FF"/>
                </a:solidFill>
                <a:latin typeface="黑体" pitchFamily="2" charset="-122"/>
                <a:ea typeface="黑体" pitchFamily="2" charset="-122"/>
                <a:sym typeface="黑体" pitchFamily="2" charset="-122"/>
              </a:rPr>
              <a:t>孕育铸铁</a:t>
            </a:r>
          </a:p>
        </p:txBody>
      </p:sp>
      <p:sp>
        <p:nvSpPr>
          <p:cNvPr id="14" name="圆角矩形 13"/>
          <p:cNvSpPr/>
          <p:nvPr/>
        </p:nvSpPr>
        <p:spPr bwMode="auto">
          <a:xfrm>
            <a:off x="179512" y="2656264"/>
            <a:ext cx="1008112" cy="2880320"/>
          </a:xfrm>
          <a:prstGeom prst="roundRect">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9254"/>
                                        </p:tgtEl>
                                        <p:attrNameLst>
                                          <p:attrName>style.visibility</p:attrName>
                                        </p:attrNameLst>
                                      </p:cBhvr>
                                      <p:to>
                                        <p:strVal val="visible"/>
                                      </p:to>
                                    </p:set>
                                    <p:animEffect>
                                      <p:cBhvr>
                                        <p:cTn id="11" dur="500"/>
                                        <p:tgtEl>
                                          <p:spTgt spid="9254"/>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1" fill="hold" grpId="0" nodeType="clickEffect">
                                  <p:stCondLst>
                                    <p:cond delay="0"/>
                                  </p:stCondLst>
                                  <p:childTnLst>
                                    <p:set>
                                      <p:cBhvr>
                                        <p:cTn id="15" dur="1" fill="hold">
                                          <p:stCondLst>
                                            <p:cond delay="0"/>
                                          </p:stCondLst>
                                        </p:cTn>
                                        <p:tgtEl>
                                          <p:spTgt spid="9260"/>
                                        </p:tgtEl>
                                        <p:attrNameLst>
                                          <p:attrName>style.visibility</p:attrName>
                                        </p:attrNameLst>
                                      </p:cBhvr>
                                      <p:to>
                                        <p:strVal val="visible"/>
                                      </p:to>
                                    </p:set>
                                    <p:anim calcmode="lin" valueType="num">
                                      <p:cBhvr>
                                        <p:cTn id="16" dur="500" fill="hold"/>
                                        <p:tgtEl>
                                          <p:spTgt spid="9260"/>
                                        </p:tgtEl>
                                        <p:attrNameLst>
                                          <p:attrName>ppt_x</p:attrName>
                                        </p:attrNameLst>
                                      </p:cBhvr>
                                      <p:tavLst>
                                        <p:tav tm="0">
                                          <p:val>
                                            <p:strVal val="#ppt_x"/>
                                          </p:val>
                                        </p:tav>
                                        <p:tav tm="100000">
                                          <p:val>
                                            <p:strVal val="#ppt_x"/>
                                          </p:val>
                                        </p:tav>
                                      </p:tavLst>
                                    </p:anim>
                                    <p:anim calcmode="lin" valueType="num">
                                      <p:cBhvr>
                                        <p:cTn id="17" dur="500" fill="hold"/>
                                        <p:tgtEl>
                                          <p:spTgt spid="9260"/>
                                        </p:tgtEl>
                                        <p:attrNameLst>
                                          <p:attrName>ppt_y</p:attrName>
                                        </p:attrNameLst>
                                      </p:cBhvr>
                                      <p:tavLst>
                                        <p:tav tm="0">
                                          <p:val>
                                            <p:strVal val="0-#ppt_h/2"/>
                                          </p:val>
                                        </p:tav>
                                        <p:tav tm="100000">
                                          <p:val>
                                            <p:strVal val="#ppt_y"/>
                                          </p:val>
                                        </p:tav>
                                      </p:tavLst>
                                    </p:anim>
                                  </p:childTnLst>
                                </p:cTn>
                              </p:par>
                            </p:childTnLst>
                          </p:cTn>
                        </p:par>
                        <p:par>
                          <p:cTn id="18" fill="hold">
                            <p:stCondLst>
                              <p:cond delay="500"/>
                            </p:stCondLst>
                            <p:childTnLst>
                              <p:par>
                                <p:cTn id="19" presetID="3" presetClass="entr" presetSubtype="10" fill="hold" grpId="0" nodeType="afterEffect">
                                  <p:stCondLst>
                                    <p:cond delay="0"/>
                                  </p:stCondLst>
                                  <p:childTnLst>
                                    <p:set>
                                      <p:cBhvr>
                                        <p:cTn id="20" dur="1" fill="hold">
                                          <p:stCondLst>
                                            <p:cond delay="0"/>
                                          </p:stCondLst>
                                        </p:cTn>
                                        <p:tgtEl>
                                          <p:spTgt spid="9259"/>
                                        </p:tgtEl>
                                        <p:attrNameLst>
                                          <p:attrName>style.visibility</p:attrName>
                                        </p:attrNameLst>
                                      </p:cBhvr>
                                      <p:to>
                                        <p:strVal val="visible"/>
                                      </p:to>
                                    </p:set>
                                    <p:animEffect>
                                      <p:cBhvr>
                                        <p:cTn id="21" dur="500"/>
                                        <p:tgtEl>
                                          <p:spTgt spid="9259"/>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9261"/>
                                        </p:tgtEl>
                                        <p:attrNameLst>
                                          <p:attrName>style.visibility</p:attrName>
                                        </p:attrNameLst>
                                      </p:cBhvr>
                                      <p:to>
                                        <p:strVal val="visible"/>
                                      </p:to>
                                    </p:set>
                                    <p:animEffect>
                                      <p:cBhvr>
                                        <p:cTn id="26" dur="500"/>
                                        <p:tgtEl>
                                          <p:spTgt spid="9261"/>
                                        </p:tgtEl>
                                      </p:cBhvr>
                                    </p:animEffect>
                                  </p:childTnLst>
                                </p:cTn>
                              </p:par>
                            </p:childTnLst>
                          </p:cTn>
                        </p:par>
                        <p:par>
                          <p:cTn id="27" fill="hold">
                            <p:stCondLst>
                              <p:cond delay="500"/>
                            </p:stCondLst>
                            <p:childTnLst>
                              <p:par>
                                <p:cTn id="28" presetID="3" presetClass="entr" presetSubtype="10" fill="hold" nodeType="afterEffect">
                                  <p:stCondLst>
                                    <p:cond delay="0"/>
                                  </p:stCondLst>
                                  <p:childTnLst>
                                    <p:set>
                                      <p:cBhvr>
                                        <p:cTn id="29" dur="1" fill="hold">
                                          <p:stCondLst>
                                            <p:cond delay="0"/>
                                          </p:stCondLst>
                                        </p:cTn>
                                        <p:tgtEl>
                                          <p:spTgt spid="9256"/>
                                        </p:tgtEl>
                                        <p:attrNameLst>
                                          <p:attrName>style.visibility</p:attrName>
                                        </p:attrNameLst>
                                      </p:cBhvr>
                                      <p:to>
                                        <p:strVal val="visible"/>
                                      </p:to>
                                    </p:set>
                                    <p:animEffect>
                                      <p:cBhvr>
                                        <p:cTn id="30" dur="500"/>
                                        <p:tgtEl>
                                          <p:spTgt spid="9256"/>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9262"/>
                                        </p:tgtEl>
                                        <p:attrNameLst>
                                          <p:attrName>style.visibility</p:attrName>
                                        </p:attrNameLst>
                                      </p:cBhvr>
                                      <p:to>
                                        <p:strVal val="visible"/>
                                      </p:to>
                                    </p:set>
                                    <p:animEffect>
                                      <p:cBhvr>
                                        <p:cTn id="35" dur="500"/>
                                        <p:tgtEl>
                                          <p:spTgt spid="9262"/>
                                        </p:tgtEl>
                                      </p:cBhvr>
                                    </p:animEffect>
                                  </p:childTnLst>
                                </p:cTn>
                              </p:par>
                            </p:childTnLst>
                          </p:cTn>
                        </p:par>
                        <p:par>
                          <p:cTn id="36" fill="hold">
                            <p:stCondLst>
                              <p:cond delay="500"/>
                            </p:stCondLst>
                            <p:childTnLst>
                              <p:par>
                                <p:cTn id="37" presetID="3" presetClass="entr" presetSubtype="10" fill="hold" nodeType="afterEffect">
                                  <p:stCondLst>
                                    <p:cond delay="0"/>
                                  </p:stCondLst>
                                  <p:childTnLst>
                                    <p:set>
                                      <p:cBhvr>
                                        <p:cTn id="38" dur="1" fill="hold">
                                          <p:stCondLst>
                                            <p:cond delay="0"/>
                                          </p:stCondLst>
                                        </p:cTn>
                                        <p:tgtEl>
                                          <p:spTgt spid="9257"/>
                                        </p:tgtEl>
                                        <p:attrNameLst>
                                          <p:attrName>style.visibility</p:attrName>
                                        </p:attrNameLst>
                                      </p:cBhvr>
                                      <p:to>
                                        <p:strVal val="visible"/>
                                      </p:to>
                                    </p:set>
                                    <p:animEffect>
                                      <p:cBhvr>
                                        <p:cTn id="39" dur="500"/>
                                        <p:tgtEl>
                                          <p:spTgt spid="9257"/>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9263"/>
                                        </p:tgtEl>
                                        <p:attrNameLst>
                                          <p:attrName>style.visibility</p:attrName>
                                        </p:attrNameLst>
                                      </p:cBhvr>
                                      <p:to>
                                        <p:strVal val="visible"/>
                                      </p:to>
                                    </p:set>
                                    <p:animEffect>
                                      <p:cBhvr>
                                        <p:cTn id="44" dur="500"/>
                                        <p:tgtEl>
                                          <p:spTgt spid="9263"/>
                                        </p:tgtEl>
                                      </p:cBhvr>
                                    </p:animEffect>
                                  </p:childTnLst>
                                </p:cTn>
                              </p:par>
                            </p:childTnLst>
                          </p:cTn>
                        </p:par>
                        <p:par>
                          <p:cTn id="45" fill="hold">
                            <p:stCondLst>
                              <p:cond delay="500"/>
                            </p:stCondLst>
                            <p:childTnLst>
                              <p:par>
                                <p:cTn id="46" presetID="3" presetClass="entr" presetSubtype="10" fill="hold" nodeType="afterEffect">
                                  <p:stCondLst>
                                    <p:cond delay="0"/>
                                  </p:stCondLst>
                                  <p:childTnLst>
                                    <p:set>
                                      <p:cBhvr>
                                        <p:cTn id="47" dur="1" fill="hold">
                                          <p:stCondLst>
                                            <p:cond delay="0"/>
                                          </p:stCondLst>
                                        </p:cTn>
                                        <p:tgtEl>
                                          <p:spTgt spid="9258"/>
                                        </p:tgtEl>
                                        <p:attrNameLst>
                                          <p:attrName>style.visibility</p:attrName>
                                        </p:attrNameLst>
                                      </p:cBhvr>
                                      <p:to>
                                        <p:strVal val="visible"/>
                                      </p:to>
                                    </p:set>
                                    <p:animEffect>
                                      <p:cBhvr>
                                        <p:cTn id="48" dur="500"/>
                                        <p:tgtEl>
                                          <p:spTgt spid="9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59" grpId="0" bldLvl="0" animBg="1" autoUpdateAnimBg="0"/>
      <p:bldP spid="9260" grpId="0" bldLvl="0" animBg="1" autoUpdateAnimBg="0"/>
      <p:bldP spid="9261" grpId="0" animBg="1"/>
      <p:bldP spid="9262" grpId="0" animBg="1"/>
      <p:bldP spid="9263" grpId="0" animBg="1"/>
      <p:bldP spid="9254" grpId="0" bldLvl="0" animBg="1" autoUpdateAnimBg="0"/>
      <p:bldP spid="14"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Grp="1" noRot="1" noChangeArrowheads="1"/>
          </p:cNvSpPr>
          <p:nvPr>
            <p:ph type="body" idx="4294967295"/>
          </p:nvPr>
        </p:nvSpPr>
        <p:spPr>
          <a:xfrm>
            <a:off x="251520" y="476672"/>
            <a:ext cx="8540750" cy="5473700"/>
          </a:xfrm>
          <a:ln/>
        </p:spPr>
        <p:txBody>
          <a:bodyPr/>
          <a:lstStyle/>
          <a:p>
            <a:pPr marL="609600" indent="-609600" eaLnBrk="1" hangingPunct="1">
              <a:buClr>
                <a:srgbClr val="7030A0"/>
              </a:buClr>
              <a:buNone/>
            </a:pPr>
            <a:r>
              <a:rPr lang="zh-CN" altLang="en-US" sz="2800" dirty="0" smtClean="0">
                <a:solidFill>
                  <a:srgbClr val="C00000"/>
                </a:solidFill>
              </a:rPr>
              <a:t>（</a:t>
            </a:r>
            <a:r>
              <a:rPr lang="en-US" altLang="zh-CN" sz="2800" dirty="0" smtClean="0">
                <a:solidFill>
                  <a:srgbClr val="C00000"/>
                </a:solidFill>
              </a:rPr>
              <a:t>4</a:t>
            </a:r>
            <a:r>
              <a:rPr lang="zh-CN" altLang="en-US" sz="2800" dirty="0" smtClean="0">
                <a:solidFill>
                  <a:srgbClr val="C00000"/>
                </a:solidFill>
              </a:rPr>
              <a:t>）灰口铸铁</a:t>
            </a:r>
            <a:r>
              <a:rPr lang="zh-CN" altLang="en-US" sz="2800" dirty="0">
                <a:solidFill>
                  <a:srgbClr val="C00000"/>
                </a:solidFill>
              </a:rPr>
              <a:t>的热处理</a:t>
            </a:r>
          </a:p>
          <a:p>
            <a:pPr marL="990600" lvl="1" indent="-533400" eaLnBrk="1" hangingPunct="1">
              <a:lnSpc>
                <a:spcPct val="120000"/>
              </a:lnSpc>
            </a:pPr>
            <a:r>
              <a:rPr lang="zh-CN" altLang="en-US" sz="2400" dirty="0"/>
              <a:t>热处理只能改变铸铁的基体组织，</a:t>
            </a:r>
            <a:r>
              <a:rPr lang="zh-CN" altLang="en-US" sz="2400" dirty="0">
                <a:solidFill>
                  <a:srgbClr val="0000FF"/>
                </a:solidFill>
              </a:rPr>
              <a:t>不能改变石墨的形态和分布</a:t>
            </a:r>
            <a:r>
              <a:rPr lang="zh-CN" altLang="en-US" sz="2400" dirty="0"/>
              <a:t>。</a:t>
            </a:r>
            <a:endParaRPr lang="en-US" sz="2400" dirty="0"/>
          </a:p>
          <a:p>
            <a:pPr marL="990600" lvl="1" indent="-533400" eaLnBrk="1" hangingPunct="1">
              <a:buFont typeface="Wingdings" pitchFamily="2" charset="2"/>
              <a:buNone/>
            </a:pPr>
            <a:endParaRPr lang="zh-CN" altLang="en-US" sz="2400" b="0" dirty="0"/>
          </a:p>
          <a:p>
            <a:pPr marL="590550" indent="-533400" eaLnBrk="1" hangingPunct="1"/>
            <a:r>
              <a:rPr lang="zh-CN" altLang="en-US" sz="2400" dirty="0" smtClean="0"/>
              <a:t>去</a:t>
            </a:r>
            <a:r>
              <a:rPr lang="zh-CN" altLang="en-US" sz="2400" dirty="0"/>
              <a:t>应力退火</a:t>
            </a:r>
          </a:p>
          <a:p>
            <a:pPr marL="971550" lvl="1" indent="-457200" eaLnBrk="1" hangingPunct="1"/>
            <a:r>
              <a:rPr lang="zh-CN" altLang="en-US" sz="2400" dirty="0"/>
              <a:t>目的：消除铸造内应力，防止铸件开裂惑减少变形</a:t>
            </a:r>
          </a:p>
          <a:p>
            <a:pPr marL="590550" indent="-533400" eaLnBrk="1" hangingPunct="1"/>
            <a:r>
              <a:rPr lang="zh-CN" altLang="en-US" sz="2400" dirty="0" smtClean="0"/>
              <a:t>退火</a:t>
            </a:r>
            <a:r>
              <a:rPr lang="en-US" sz="2400" dirty="0"/>
              <a:t>——</a:t>
            </a:r>
            <a:r>
              <a:rPr lang="zh-CN" altLang="en-US" sz="2400" dirty="0"/>
              <a:t>消除白口组织</a:t>
            </a:r>
          </a:p>
          <a:p>
            <a:pPr marL="971550" lvl="1" indent="-457200" eaLnBrk="1" hangingPunct="1"/>
            <a:r>
              <a:rPr lang="zh-CN" altLang="en-US" sz="2400" dirty="0"/>
              <a:t>目的：改善切削加工性</a:t>
            </a:r>
          </a:p>
          <a:p>
            <a:pPr marL="590550" indent="-533400" eaLnBrk="1" hangingPunct="1"/>
            <a:r>
              <a:rPr lang="zh-CN" altLang="en-US" sz="2400" dirty="0" smtClean="0"/>
              <a:t>表面</a:t>
            </a:r>
            <a:r>
              <a:rPr lang="zh-CN" altLang="en-US" sz="2400" dirty="0"/>
              <a:t>淬火</a:t>
            </a:r>
          </a:p>
          <a:p>
            <a:pPr marL="971550" lvl="1" indent="-457200" eaLnBrk="1" hangingPunct="1"/>
            <a:r>
              <a:rPr lang="zh-CN" altLang="en-US" sz="2400" dirty="0"/>
              <a:t>目的：提高表面的硬度和耐磨性，其方法有火焰淬火、感应淬火和电接触淬火。</a:t>
            </a:r>
          </a:p>
        </p:txBody>
      </p:sp>
      <p:sp>
        <p:nvSpPr>
          <p:cNvPr id="4" name="矩形 3"/>
          <p:cNvSpPr/>
          <p:nvPr/>
        </p:nvSpPr>
        <p:spPr>
          <a:xfrm>
            <a:off x="5724128" y="1556792"/>
            <a:ext cx="2350323" cy="461665"/>
          </a:xfrm>
          <a:prstGeom prst="rect">
            <a:avLst/>
          </a:prstGeom>
          <a:solidFill>
            <a:schemeClr val="bg1">
              <a:lumMod val="85000"/>
            </a:schemeClr>
          </a:solidFill>
          <a:ln>
            <a:solidFill>
              <a:srgbClr val="C00000"/>
            </a:solidFill>
          </a:ln>
        </p:spPr>
        <p:txBody>
          <a:bodyPr wrap="none">
            <a:spAutoFit/>
          </a:bodyPr>
          <a:lstStyle/>
          <a:p>
            <a:pPr lvl="0" algn="ctr"/>
            <a:r>
              <a:rPr lang="zh-CN" altLang="en-US" sz="2400" b="1" dirty="0" smtClean="0">
                <a:solidFill>
                  <a:srgbClr val="0000CC"/>
                </a:solidFill>
                <a:latin typeface="黑体" pitchFamily="2" charset="-122"/>
                <a:ea typeface="黑体" pitchFamily="2" charset="-122"/>
                <a:sym typeface="楷体_GB2312" pitchFamily="49" charset="-122"/>
              </a:rPr>
              <a:t>效果不大！！！</a:t>
            </a:r>
            <a:endParaRPr lang="zh-CN" altLang="en-US" sz="2400" b="1" dirty="0">
              <a:solidFill>
                <a:srgbClr val="0000CC"/>
              </a:solidFill>
              <a:latin typeface="黑体" pitchFamily="2" charset="-122"/>
              <a:ea typeface="黑体" pitchFamily="2" charset="-122"/>
              <a:sym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242">
                                            <p:txEl>
                                              <p:pRg st="3" end="3"/>
                                            </p:txEl>
                                          </p:spTgt>
                                        </p:tgtEl>
                                        <p:attrNameLst>
                                          <p:attrName>style.visibility</p:attrName>
                                        </p:attrNameLst>
                                      </p:cBhvr>
                                      <p:to>
                                        <p:strVal val="visible"/>
                                      </p:to>
                                    </p:set>
                                    <p:animEffect>
                                      <p:cBhvr>
                                        <p:cTn id="12" dur="500"/>
                                        <p:tgtEl>
                                          <p:spTgt spid="10242">
                                            <p:txEl>
                                              <p:pRg st="3" end="3"/>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0242">
                                            <p:txEl>
                                              <p:pRg st="4" end="4"/>
                                            </p:txEl>
                                          </p:spTgt>
                                        </p:tgtEl>
                                        <p:attrNameLst>
                                          <p:attrName>style.visibility</p:attrName>
                                        </p:attrNameLst>
                                      </p:cBhvr>
                                      <p:to>
                                        <p:strVal val="visible"/>
                                      </p:to>
                                    </p:set>
                                    <p:animEffect>
                                      <p:cBhvr>
                                        <p:cTn id="15" dur="500"/>
                                        <p:tgtEl>
                                          <p:spTgt spid="10242">
                                            <p:txEl>
                                              <p:pRg st="4" end="4"/>
                                            </p:txEl>
                                          </p:spTgt>
                                        </p:tgtEl>
                                      </p:cBhvr>
                                    </p:animEffect>
                                  </p:childTnLst>
                                </p:cTn>
                              </p:par>
                            </p:childTnLst>
                          </p:cTn>
                        </p:par>
                        <p:par>
                          <p:cTn id="16" fill="hold">
                            <p:stCondLst>
                              <p:cond delay="500"/>
                            </p:stCondLst>
                            <p:childTnLst>
                              <p:par>
                                <p:cTn id="17" presetID="3" presetClass="entr" presetSubtype="10" fill="hold" nodeType="afterEffect">
                                  <p:stCondLst>
                                    <p:cond delay="0"/>
                                  </p:stCondLst>
                                  <p:childTnLst>
                                    <p:set>
                                      <p:cBhvr>
                                        <p:cTn id="18" dur="1" fill="hold">
                                          <p:stCondLst>
                                            <p:cond delay="0"/>
                                          </p:stCondLst>
                                        </p:cTn>
                                        <p:tgtEl>
                                          <p:spTgt spid="10242">
                                            <p:txEl>
                                              <p:pRg st="5" end="5"/>
                                            </p:txEl>
                                          </p:spTgt>
                                        </p:tgtEl>
                                        <p:attrNameLst>
                                          <p:attrName>style.visibility</p:attrName>
                                        </p:attrNameLst>
                                      </p:cBhvr>
                                      <p:to>
                                        <p:strVal val="visible"/>
                                      </p:to>
                                    </p:set>
                                    <p:animEffect>
                                      <p:cBhvr>
                                        <p:cTn id="19" dur="500"/>
                                        <p:tgtEl>
                                          <p:spTgt spid="10242">
                                            <p:txEl>
                                              <p:pRg st="5" end="5"/>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0242">
                                            <p:txEl>
                                              <p:pRg st="6" end="6"/>
                                            </p:txEl>
                                          </p:spTgt>
                                        </p:tgtEl>
                                        <p:attrNameLst>
                                          <p:attrName>style.visibility</p:attrName>
                                        </p:attrNameLst>
                                      </p:cBhvr>
                                      <p:to>
                                        <p:strVal val="visible"/>
                                      </p:to>
                                    </p:set>
                                    <p:animEffect>
                                      <p:cBhvr>
                                        <p:cTn id="22" dur="500"/>
                                        <p:tgtEl>
                                          <p:spTgt spid="10242">
                                            <p:txEl>
                                              <p:pRg st="6" end="6"/>
                                            </p:txEl>
                                          </p:spTgt>
                                        </p:tgtEl>
                                      </p:cBhvr>
                                    </p:animEffect>
                                  </p:childTnLst>
                                </p:cTn>
                              </p:par>
                            </p:childTnLst>
                          </p:cTn>
                        </p:par>
                        <p:par>
                          <p:cTn id="23" fill="hold">
                            <p:stCondLst>
                              <p:cond delay="1000"/>
                            </p:stCondLst>
                            <p:childTnLst>
                              <p:par>
                                <p:cTn id="24" presetID="3" presetClass="entr" presetSubtype="10" fill="hold" nodeType="afterEffect">
                                  <p:stCondLst>
                                    <p:cond delay="0"/>
                                  </p:stCondLst>
                                  <p:childTnLst>
                                    <p:set>
                                      <p:cBhvr>
                                        <p:cTn id="25" dur="1" fill="hold">
                                          <p:stCondLst>
                                            <p:cond delay="0"/>
                                          </p:stCondLst>
                                        </p:cTn>
                                        <p:tgtEl>
                                          <p:spTgt spid="10242">
                                            <p:txEl>
                                              <p:pRg st="7" end="7"/>
                                            </p:txEl>
                                          </p:spTgt>
                                        </p:tgtEl>
                                        <p:attrNameLst>
                                          <p:attrName>style.visibility</p:attrName>
                                        </p:attrNameLst>
                                      </p:cBhvr>
                                      <p:to>
                                        <p:strVal val="visible"/>
                                      </p:to>
                                    </p:set>
                                    <p:animEffect>
                                      <p:cBhvr>
                                        <p:cTn id="26" dur="500"/>
                                        <p:tgtEl>
                                          <p:spTgt spid="10242">
                                            <p:txEl>
                                              <p:pRg st="7" end="7"/>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10242">
                                            <p:txEl>
                                              <p:pRg st="8" end="8"/>
                                            </p:txEl>
                                          </p:spTgt>
                                        </p:tgtEl>
                                        <p:attrNameLst>
                                          <p:attrName>style.visibility</p:attrName>
                                        </p:attrNameLst>
                                      </p:cBhvr>
                                      <p:to>
                                        <p:strVal val="visible"/>
                                      </p:to>
                                    </p:set>
                                    <p:animEffect>
                                      <p:cBhvr>
                                        <p:cTn id="29" dur="500"/>
                                        <p:tgtEl>
                                          <p:spTgt spid="1024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noChangeArrowheads="1"/>
          </p:cNvSpPr>
          <p:nvPr>
            <p:ph type="title" idx="4294967295"/>
          </p:nvPr>
        </p:nvSpPr>
        <p:spPr>
          <a:xfrm>
            <a:off x="301625" y="381000"/>
            <a:ext cx="8540750" cy="600075"/>
          </a:xfrm>
          <a:prstGeom prst="rect">
            <a:avLst/>
          </a:prstGeom>
          <a:ln/>
        </p:spPr>
        <p:txBody>
          <a:bodyPr/>
          <a:lstStyle/>
          <a:p>
            <a:pPr marL="838200" indent="-838200" algn="l" eaLnBrk="1" hangingPunct="1">
              <a:buClr>
                <a:schemeClr val="folHlink"/>
              </a:buClr>
            </a:pPr>
            <a:r>
              <a:rPr lang="en-US" altLang="zh-CN" sz="2800" b="1" dirty="0" smtClean="0">
                <a:solidFill>
                  <a:srgbClr val="0000CC"/>
                </a:solidFill>
                <a:ea typeface="黑体" pitchFamily="2" charset="-122"/>
              </a:rPr>
              <a:t>2. </a:t>
            </a:r>
            <a:r>
              <a:rPr lang="zh-CN" sz="2800" b="1" dirty="0" smtClean="0">
                <a:solidFill>
                  <a:srgbClr val="0000CC"/>
                </a:solidFill>
                <a:ea typeface="黑体" pitchFamily="2" charset="-122"/>
              </a:rPr>
              <a:t>球墨铸铁</a:t>
            </a:r>
            <a:endParaRPr lang="zh-CN" sz="2800" b="1" dirty="0">
              <a:solidFill>
                <a:srgbClr val="0000CC"/>
              </a:solidFill>
              <a:ea typeface="黑体" pitchFamily="2" charset="-122"/>
            </a:endParaRPr>
          </a:p>
        </p:txBody>
      </p:sp>
      <p:sp>
        <p:nvSpPr>
          <p:cNvPr id="11267" name="Rectangle 3"/>
          <p:cNvSpPr>
            <a:spLocks noGrp="1" noRot="1" noChangeArrowheads="1"/>
          </p:cNvSpPr>
          <p:nvPr>
            <p:ph type="body" idx="4294967295"/>
          </p:nvPr>
        </p:nvSpPr>
        <p:spPr>
          <a:xfrm>
            <a:off x="301625" y="980728"/>
            <a:ext cx="6502400" cy="503238"/>
          </a:xfrm>
          <a:ln/>
        </p:spPr>
        <p:txBody>
          <a:bodyPr/>
          <a:lstStyle/>
          <a:p>
            <a:pPr marL="609600" indent="-609600" eaLnBrk="1" hangingPunct="1">
              <a:lnSpc>
                <a:spcPct val="90000"/>
              </a:lnSpc>
              <a:buClr>
                <a:srgbClr val="7030A0"/>
              </a:buClr>
              <a:buNone/>
            </a:pPr>
            <a:r>
              <a:rPr lang="zh-CN" altLang="en-US" sz="2800" dirty="0" smtClean="0">
                <a:solidFill>
                  <a:srgbClr val="C00000"/>
                </a:solidFill>
              </a:rPr>
              <a:t>（</a:t>
            </a:r>
            <a:r>
              <a:rPr lang="en-US" altLang="zh-CN" sz="2800" dirty="0" smtClean="0">
                <a:solidFill>
                  <a:srgbClr val="C00000"/>
                </a:solidFill>
              </a:rPr>
              <a:t>1</a:t>
            </a:r>
            <a:r>
              <a:rPr lang="zh-CN" altLang="en-US" sz="2800" dirty="0" smtClean="0">
                <a:solidFill>
                  <a:srgbClr val="C00000"/>
                </a:solidFill>
              </a:rPr>
              <a:t>）组织</a:t>
            </a:r>
            <a:r>
              <a:rPr lang="zh-CN" altLang="en-US" sz="2800" dirty="0">
                <a:solidFill>
                  <a:srgbClr val="C00000"/>
                </a:solidFill>
              </a:rPr>
              <a:t>：</a:t>
            </a:r>
            <a:r>
              <a:rPr lang="zh-CN" altLang="en-US" sz="2400" dirty="0">
                <a:latin typeface="楷体_GB2312" pitchFamily="49" charset="-122"/>
                <a:ea typeface="楷体_GB2312" pitchFamily="49" charset="-122"/>
              </a:rPr>
              <a:t>钢基体  </a:t>
            </a:r>
            <a:r>
              <a:rPr lang="en-US" sz="2400" dirty="0">
                <a:latin typeface="楷体_GB2312" pitchFamily="49" charset="-122"/>
                <a:ea typeface="楷体_GB2312" pitchFamily="49" charset="-122"/>
              </a:rPr>
              <a:t>+  </a:t>
            </a:r>
            <a:r>
              <a:rPr lang="zh-CN" altLang="en-US" sz="2400" dirty="0">
                <a:latin typeface="楷体_GB2312" pitchFamily="49" charset="-122"/>
                <a:ea typeface="楷体_GB2312" pitchFamily="49" charset="-122"/>
              </a:rPr>
              <a:t>球状</a:t>
            </a:r>
            <a:r>
              <a:rPr lang="en-US" sz="2400" dirty="0">
                <a:latin typeface="楷体_GB2312" pitchFamily="49" charset="-122"/>
                <a:ea typeface="楷体_GB2312" pitchFamily="49" charset="-122"/>
              </a:rPr>
              <a:t>G</a:t>
            </a:r>
          </a:p>
        </p:txBody>
      </p:sp>
      <p:pic>
        <p:nvPicPr>
          <p:cNvPr id="11268" name="Picture 6" descr="z2-91"/>
          <p:cNvPicPr>
            <a:picLocks noChangeAspect="1" noChangeArrowheads="1"/>
          </p:cNvPicPr>
          <p:nvPr/>
        </p:nvPicPr>
        <p:blipFill>
          <a:blip r:embed="rId2" cstate="print"/>
          <a:srcRect/>
          <a:stretch>
            <a:fillRect/>
          </a:stretch>
        </p:blipFill>
        <p:spPr bwMode="auto">
          <a:xfrm>
            <a:off x="2771775" y="2813050"/>
            <a:ext cx="1976438" cy="1944688"/>
          </a:xfrm>
          <a:prstGeom prst="rect">
            <a:avLst/>
          </a:prstGeom>
          <a:noFill/>
          <a:ln w="9525" cmpd="sng">
            <a:noFill/>
            <a:miter lim="800000"/>
            <a:headEnd/>
            <a:tailEnd/>
          </a:ln>
        </p:spPr>
      </p:pic>
      <p:pic>
        <p:nvPicPr>
          <p:cNvPr id="11269" name="Picture 9" descr="z2-9"/>
          <p:cNvPicPr>
            <a:picLocks noChangeAspect="1" noChangeArrowheads="1"/>
          </p:cNvPicPr>
          <p:nvPr/>
        </p:nvPicPr>
        <p:blipFill>
          <a:blip r:embed="rId3" cstate="print"/>
          <a:srcRect/>
          <a:stretch>
            <a:fillRect/>
          </a:stretch>
        </p:blipFill>
        <p:spPr bwMode="auto">
          <a:xfrm>
            <a:off x="7004050" y="2813050"/>
            <a:ext cx="1960563" cy="1936750"/>
          </a:xfrm>
          <a:prstGeom prst="rect">
            <a:avLst/>
          </a:prstGeom>
          <a:noFill/>
          <a:ln w="9525" cmpd="sng">
            <a:noFill/>
            <a:miter lim="800000"/>
            <a:headEnd/>
            <a:tailEnd/>
          </a:ln>
        </p:spPr>
      </p:pic>
      <p:pic>
        <p:nvPicPr>
          <p:cNvPr id="11270" name="Picture 12" descr="z2-13"/>
          <p:cNvPicPr>
            <a:picLocks noChangeAspect="1" noChangeArrowheads="1"/>
          </p:cNvPicPr>
          <p:nvPr/>
        </p:nvPicPr>
        <p:blipFill>
          <a:blip r:embed="rId4" cstate="print"/>
          <a:srcRect/>
          <a:stretch>
            <a:fillRect/>
          </a:stretch>
        </p:blipFill>
        <p:spPr bwMode="auto">
          <a:xfrm>
            <a:off x="7164388" y="739775"/>
            <a:ext cx="1814512" cy="1897063"/>
          </a:xfrm>
          <a:prstGeom prst="rect">
            <a:avLst/>
          </a:prstGeom>
          <a:noFill/>
          <a:ln w="9525" cmpd="sng">
            <a:noFill/>
            <a:miter lim="800000"/>
            <a:headEnd/>
            <a:tailEnd/>
          </a:ln>
        </p:spPr>
      </p:pic>
      <p:pic>
        <p:nvPicPr>
          <p:cNvPr id="11271" name="Picture 15"/>
          <p:cNvPicPr>
            <a:picLocks noChangeAspect="1" noChangeArrowheads="1"/>
          </p:cNvPicPr>
          <p:nvPr/>
        </p:nvPicPr>
        <p:blipFill>
          <a:blip r:embed="rId5" cstate="print"/>
          <a:srcRect l="53270" t="7483" r="2286" b="5739"/>
          <a:stretch>
            <a:fillRect/>
          </a:stretch>
        </p:blipFill>
        <p:spPr bwMode="auto">
          <a:xfrm>
            <a:off x="4860925" y="2813050"/>
            <a:ext cx="2008188" cy="1944688"/>
          </a:xfrm>
          <a:prstGeom prst="rect">
            <a:avLst/>
          </a:prstGeom>
          <a:noFill/>
          <a:ln w="9525" cmpd="sng">
            <a:noFill/>
            <a:miter lim="800000"/>
            <a:headEnd/>
            <a:tailEnd/>
          </a:ln>
        </p:spPr>
      </p:pic>
      <p:sp>
        <p:nvSpPr>
          <p:cNvPr id="11272" name="矩形 13"/>
          <p:cNvSpPr>
            <a:spLocks noChangeArrowheads="1"/>
          </p:cNvSpPr>
          <p:nvPr/>
        </p:nvSpPr>
        <p:spPr bwMode="auto">
          <a:xfrm>
            <a:off x="971550" y="1556792"/>
            <a:ext cx="5545138" cy="757130"/>
          </a:xfrm>
          <a:prstGeom prst="rect">
            <a:avLst/>
          </a:prstGeom>
          <a:solidFill>
            <a:schemeClr val="bg1">
              <a:lumMod val="85000"/>
            </a:schemeClr>
          </a:solidFill>
          <a:ln w="9525">
            <a:solidFill>
              <a:srgbClr val="C00000"/>
            </a:solidFill>
            <a:miter lim="800000"/>
            <a:headEnd/>
            <a:tailEnd/>
          </a:ln>
        </p:spPr>
        <p:txBody>
          <a:bodyPr>
            <a:spAutoFit/>
          </a:bodyPr>
          <a:lstStyle/>
          <a:p>
            <a:pPr marL="533400" indent="-533400">
              <a:lnSpc>
                <a:spcPct val="90000"/>
              </a:lnSpc>
              <a:spcBef>
                <a:spcPct val="20000"/>
              </a:spcBef>
              <a:buClr>
                <a:srgbClr val="800080"/>
              </a:buClr>
            </a:pPr>
            <a:r>
              <a:rPr lang="en-US" sz="2400" b="1" dirty="0">
                <a:solidFill>
                  <a:srgbClr val="0000CC"/>
                </a:solidFill>
                <a:latin typeface="楷体_GB2312" pitchFamily="49" charset="-122"/>
                <a:ea typeface="楷体_GB2312" pitchFamily="49" charset="-122"/>
                <a:sym typeface="楷体_GB2312" pitchFamily="49" charset="-122"/>
              </a:rPr>
              <a:t>G</a:t>
            </a:r>
            <a:r>
              <a:rPr lang="zh-CN" altLang="en-US" sz="2400" b="1" dirty="0">
                <a:solidFill>
                  <a:srgbClr val="0000CC"/>
                </a:solidFill>
                <a:latin typeface="楷体_GB2312" pitchFamily="49" charset="-122"/>
                <a:ea typeface="楷体_GB2312" pitchFamily="49" charset="-122"/>
                <a:sym typeface="楷体_GB2312" pitchFamily="49" charset="-122"/>
              </a:rPr>
              <a:t>球对基体的割裂</a:t>
            </a:r>
            <a:r>
              <a:rPr lang="en-US" sz="2400" b="1" dirty="0">
                <a:solidFill>
                  <a:srgbClr val="0000CC"/>
                </a:solidFill>
                <a:latin typeface="楷体_GB2312" pitchFamily="49" charset="-122"/>
                <a:ea typeface="楷体_GB2312" pitchFamily="49" charset="-122"/>
                <a:sym typeface="楷体_GB2312" pitchFamily="49" charset="-122"/>
              </a:rPr>
              <a:t>/</a:t>
            </a:r>
            <a:r>
              <a:rPr lang="zh-CN" altLang="en-US" sz="2400" b="1" dirty="0">
                <a:solidFill>
                  <a:srgbClr val="0000CC"/>
                </a:solidFill>
                <a:latin typeface="楷体_GB2312" pitchFamily="49" charset="-122"/>
                <a:ea typeface="楷体_GB2312" pitchFamily="49" charset="-122"/>
                <a:sym typeface="楷体_GB2312" pitchFamily="49" charset="-122"/>
              </a:rPr>
              <a:t>应力集中减小到最低程度→→机械性能大大提高。</a:t>
            </a:r>
            <a:endParaRPr lang="zh-CN" altLang="en-US" b="1" dirty="0">
              <a:solidFill>
                <a:srgbClr val="0000CC"/>
              </a:solidFill>
              <a:latin typeface="楷体_GB2312" pitchFamily="49" charset="-122"/>
              <a:ea typeface="楷体_GB2312" pitchFamily="49" charset="-122"/>
            </a:endParaRPr>
          </a:p>
        </p:txBody>
      </p:sp>
      <p:sp>
        <p:nvSpPr>
          <p:cNvPr id="11273" name="矩形 14"/>
          <p:cNvSpPr>
            <a:spLocks noChangeArrowheads="1"/>
          </p:cNvSpPr>
          <p:nvPr/>
        </p:nvSpPr>
        <p:spPr bwMode="auto">
          <a:xfrm>
            <a:off x="2771775" y="4756150"/>
            <a:ext cx="1871663" cy="415925"/>
          </a:xfrm>
          <a:prstGeom prst="rect">
            <a:avLst/>
          </a:prstGeom>
          <a:noFill/>
          <a:ln w="19050" cmpd="sng">
            <a:noFill/>
            <a:bevel/>
            <a:headEnd/>
            <a:tailEnd/>
          </a:ln>
        </p:spPr>
        <p:txBody>
          <a:bodyPr>
            <a:spAutoFit/>
          </a:bodyPr>
          <a:lstStyle/>
          <a:p>
            <a:r>
              <a:rPr lang="en-US" sz="2000">
                <a:solidFill>
                  <a:srgbClr val="000000"/>
                </a:solidFill>
                <a:latin typeface="黑体" pitchFamily="2" charset="-122"/>
                <a:ea typeface="黑体" pitchFamily="2" charset="-122"/>
                <a:sym typeface="Arial" pitchFamily="34" charset="0"/>
              </a:rPr>
              <a:t>F</a:t>
            </a:r>
            <a:r>
              <a:rPr lang="zh-CN" altLang="en-US" sz="2000">
                <a:solidFill>
                  <a:srgbClr val="000000"/>
                </a:solidFill>
                <a:latin typeface="黑体" pitchFamily="2" charset="-122"/>
                <a:ea typeface="黑体" pitchFamily="2" charset="-122"/>
                <a:sym typeface="Arial" pitchFamily="34" charset="0"/>
              </a:rPr>
              <a:t>基体球墨铸铁</a:t>
            </a:r>
            <a:endParaRPr lang="zh-CN" altLang="en-US" sz="1400">
              <a:solidFill>
                <a:srgbClr val="000000"/>
              </a:solidFill>
              <a:latin typeface="黑体" pitchFamily="2" charset="-122"/>
              <a:ea typeface="黑体" pitchFamily="2" charset="-122"/>
              <a:sym typeface="Arial" pitchFamily="34" charset="0"/>
            </a:endParaRPr>
          </a:p>
        </p:txBody>
      </p:sp>
      <p:sp>
        <p:nvSpPr>
          <p:cNvPr id="11274" name="矩形 15"/>
          <p:cNvSpPr>
            <a:spLocks noChangeArrowheads="1"/>
          </p:cNvSpPr>
          <p:nvPr/>
        </p:nvSpPr>
        <p:spPr bwMode="auto">
          <a:xfrm>
            <a:off x="4716463" y="4756150"/>
            <a:ext cx="2249487" cy="415925"/>
          </a:xfrm>
          <a:prstGeom prst="rect">
            <a:avLst/>
          </a:prstGeom>
          <a:noFill/>
          <a:ln w="19050" cmpd="sng">
            <a:noFill/>
            <a:bevel/>
            <a:headEnd/>
            <a:tailEnd/>
          </a:ln>
        </p:spPr>
        <p:txBody>
          <a:bodyPr>
            <a:spAutoFit/>
          </a:bodyPr>
          <a:lstStyle/>
          <a:p>
            <a:pPr algn="r"/>
            <a:r>
              <a:rPr lang="en-US" sz="2000">
                <a:solidFill>
                  <a:srgbClr val="000000"/>
                </a:solidFill>
                <a:latin typeface="黑体" pitchFamily="2" charset="-122"/>
                <a:ea typeface="黑体" pitchFamily="2" charset="-122"/>
                <a:sym typeface="Arial" pitchFamily="34" charset="0"/>
              </a:rPr>
              <a:t>F+P</a:t>
            </a:r>
            <a:r>
              <a:rPr lang="zh-CN" altLang="en-US" sz="2000">
                <a:solidFill>
                  <a:srgbClr val="000000"/>
                </a:solidFill>
                <a:latin typeface="黑体" pitchFamily="2" charset="-122"/>
                <a:ea typeface="黑体" pitchFamily="2" charset="-122"/>
                <a:sym typeface="Arial" pitchFamily="34" charset="0"/>
              </a:rPr>
              <a:t>基体球墨铸铁</a:t>
            </a:r>
            <a:endParaRPr lang="zh-CN" altLang="en-US" sz="1400">
              <a:solidFill>
                <a:srgbClr val="000000"/>
              </a:solidFill>
              <a:latin typeface="黑体" pitchFamily="2" charset="-122"/>
              <a:ea typeface="黑体" pitchFamily="2" charset="-122"/>
              <a:sym typeface="Arial" pitchFamily="34" charset="0"/>
            </a:endParaRPr>
          </a:p>
        </p:txBody>
      </p:sp>
      <p:sp>
        <p:nvSpPr>
          <p:cNvPr id="11275" name="矩形 16"/>
          <p:cNvSpPr>
            <a:spLocks noChangeArrowheads="1"/>
          </p:cNvSpPr>
          <p:nvPr/>
        </p:nvSpPr>
        <p:spPr bwMode="auto">
          <a:xfrm>
            <a:off x="7075488" y="4756150"/>
            <a:ext cx="1889125" cy="415925"/>
          </a:xfrm>
          <a:prstGeom prst="rect">
            <a:avLst/>
          </a:prstGeom>
          <a:noFill/>
          <a:ln w="19050" cmpd="sng">
            <a:noFill/>
            <a:bevel/>
            <a:headEnd/>
            <a:tailEnd/>
          </a:ln>
        </p:spPr>
        <p:txBody>
          <a:bodyPr>
            <a:spAutoFit/>
          </a:bodyPr>
          <a:lstStyle/>
          <a:p>
            <a:r>
              <a:rPr lang="en-US" sz="2000">
                <a:solidFill>
                  <a:srgbClr val="000000"/>
                </a:solidFill>
                <a:latin typeface="黑体" pitchFamily="2" charset="-122"/>
                <a:ea typeface="黑体" pitchFamily="2" charset="-122"/>
                <a:sym typeface="Arial" pitchFamily="34" charset="0"/>
              </a:rPr>
              <a:t>P</a:t>
            </a:r>
            <a:r>
              <a:rPr lang="zh-CN" altLang="en-US" sz="2000">
                <a:solidFill>
                  <a:srgbClr val="000000"/>
                </a:solidFill>
                <a:latin typeface="黑体" pitchFamily="2" charset="-122"/>
                <a:ea typeface="黑体" pitchFamily="2" charset="-122"/>
                <a:sym typeface="Arial" pitchFamily="34" charset="0"/>
              </a:rPr>
              <a:t>基体球墨铸铁</a:t>
            </a:r>
            <a:endParaRPr lang="zh-CN" altLang="en-US" sz="1400">
              <a:solidFill>
                <a:srgbClr val="000000"/>
              </a:solidFill>
              <a:latin typeface="黑体" pitchFamily="2" charset="-122"/>
              <a:ea typeface="黑体" pitchFamily="2" charset="-122"/>
              <a:sym typeface="Arial" pitchFamily="34" charset="0"/>
            </a:endParaRPr>
          </a:p>
        </p:txBody>
      </p:sp>
      <p:sp>
        <p:nvSpPr>
          <p:cNvPr id="11276" name="矩形 17"/>
          <p:cNvSpPr>
            <a:spLocks noChangeArrowheads="1"/>
          </p:cNvSpPr>
          <p:nvPr/>
        </p:nvSpPr>
        <p:spPr bwMode="auto">
          <a:xfrm>
            <a:off x="971550" y="2355850"/>
            <a:ext cx="4679950" cy="420688"/>
          </a:xfrm>
          <a:prstGeom prst="rect">
            <a:avLst/>
          </a:prstGeom>
          <a:noFill/>
          <a:ln w="9525">
            <a:noFill/>
            <a:miter lim="800000"/>
            <a:headEnd/>
            <a:tailEnd/>
          </a:ln>
        </p:spPr>
        <p:txBody>
          <a:bodyPr>
            <a:spAutoFit/>
          </a:bodyPr>
          <a:lstStyle/>
          <a:p>
            <a:pPr marL="533400" indent="-533400">
              <a:lnSpc>
                <a:spcPct val="90000"/>
              </a:lnSpc>
              <a:spcBef>
                <a:spcPct val="20000"/>
              </a:spcBef>
              <a:buClr>
                <a:srgbClr val="800080"/>
              </a:buClr>
            </a:pPr>
            <a:r>
              <a:rPr lang="zh-CN" altLang="en-US" sz="2400" b="1" dirty="0">
                <a:solidFill>
                  <a:srgbClr val="000000"/>
                </a:solidFill>
                <a:latin typeface="楷体_GB2312" pitchFamily="49" charset="-122"/>
                <a:ea typeface="楷体_GB2312" pitchFamily="49" charset="-122"/>
                <a:sym typeface="Arial" pitchFamily="34" charset="0"/>
              </a:rPr>
              <a:t>钢基体 ：</a:t>
            </a:r>
            <a:r>
              <a:rPr lang="en-US" sz="2400" b="1" i="1" dirty="0">
                <a:solidFill>
                  <a:srgbClr val="000000"/>
                </a:solidFill>
                <a:latin typeface="楷体_GB2312" pitchFamily="49" charset="-122"/>
                <a:ea typeface="楷体_GB2312" pitchFamily="49" charset="-122"/>
                <a:sym typeface="Arial" pitchFamily="34" charset="0"/>
              </a:rPr>
              <a:t>F</a:t>
            </a:r>
            <a:r>
              <a:rPr lang="zh-CN" altLang="en-US" sz="2400" b="1" i="1" dirty="0">
                <a:solidFill>
                  <a:srgbClr val="000000"/>
                </a:solidFill>
                <a:latin typeface="楷体_GB2312" pitchFamily="49" charset="-122"/>
                <a:ea typeface="楷体_GB2312" pitchFamily="49" charset="-122"/>
                <a:sym typeface="Arial" pitchFamily="34" charset="0"/>
              </a:rPr>
              <a:t>，</a:t>
            </a:r>
            <a:r>
              <a:rPr lang="en-US" sz="2400" b="1" dirty="0">
                <a:solidFill>
                  <a:srgbClr val="000000"/>
                </a:solidFill>
                <a:latin typeface="楷体_GB2312" pitchFamily="49" charset="-122"/>
                <a:ea typeface="楷体_GB2312" pitchFamily="49" charset="-122"/>
                <a:sym typeface="Arial" pitchFamily="34" charset="0"/>
              </a:rPr>
              <a:t> </a:t>
            </a:r>
            <a:r>
              <a:rPr lang="en-US" sz="2400" b="1" i="1" dirty="0" err="1">
                <a:solidFill>
                  <a:srgbClr val="000000"/>
                </a:solidFill>
                <a:latin typeface="楷体_GB2312" pitchFamily="49" charset="-122"/>
                <a:ea typeface="楷体_GB2312" pitchFamily="49" charset="-122"/>
                <a:sym typeface="Arial" pitchFamily="34" charset="0"/>
              </a:rPr>
              <a:t>F+P</a:t>
            </a:r>
            <a:r>
              <a:rPr lang="zh-CN" altLang="en-US" sz="2400" b="1" i="1" dirty="0">
                <a:solidFill>
                  <a:srgbClr val="000000"/>
                </a:solidFill>
                <a:latin typeface="楷体_GB2312" pitchFamily="49" charset="-122"/>
                <a:ea typeface="楷体_GB2312" pitchFamily="49" charset="-122"/>
                <a:sym typeface="Arial" pitchFamily="34" charset="0"/>
              </a:rPr>
              <a:t>，</a:t>
            </a:r>
            <a:r>
              <a:rPr lang="en-US" sz="2400" b="1" i="1" dirty="0">
                <a:solidFill>
                  <a:srgbClr val="000000"/>
                </a:solidFill>
                <a:latin typeface="楷体_GB2312" pitchFamily="49" charset="-122"/>
                <a:ea typeface="楷体_GB2312" pitchFamily="49" charset="-122"/>
                <a:sym typeface="Arial" pitchFamily="34" charset="0"/>
              </a:rPr>
              <a:t>P</a:t>
            </a:r>
            <a:endParaRPr lang="zh-CN" altLang="en-US" sz="2400" b="1" dirty="0">
              <a:solidFill>
                <a:srgbClr val="000000"/>
              </a:solidFill>
              <a:latin typeface="楷体_GB2312" pitchFamily="49" charset="-122"/>
              <a:ea typeface="楷体_GB2312" pitchFamily="49" charset="-122"/>
              <a:sym typeface="Arial" pitchFamily="34" charset="0"/>
            </a:endParaRPr>
          </a:p>
        </p:txBody>
      </p:sp>
      <p:sp>
        <p:nvSpPr>
          <p:cNvPr id="11277" name="Rectangle 14"/>
          <p:cNvSpPr>
            <a:spLocks noChangeArrowheads="1"/>
          </p:cNvSpPr>
          <p:nvPr/>
        </p:nvSpPr>
        <p:spPr bwMode="auto">
          <a:xfrm>
            <a:off x="1042988" y="5229200"/>
            <a:ext cx="3168650" cy="461665"/>
          </a:xfrm>
          <a:prstGeom prst="rect">
            <a:avLst/>
          </a:prstGeom>
          <a:noFill/>
          <a:ln w="9525" cmpd="sng">
            <a:noFill/>
            <a:miter lim="800000"/>
            <a:headEnd/>
            <a:tailEnd/>
          </a:ln>
        </p:spPr>
        <p:txBody>
          <a:bodyPr anchor="ctr">
            <a:spAutoFit/>
          </a:bodyPr>
          <a:lstStyle/>
          <a:p>
            <a:pPr marL="457200" indent="-457200"/>
            <a:r>
              <a:rPr lang="zh-CN" altLang="en-US" sz="2400" b="1" dirty="0">
                <a:solidFill>
                  <a:srgbClr val="000000"/>
                </a:solidFill>
                <a:latin typeface="楷体_GB2312" pitchFamily="49" charset="-122"/>
                <a:ea typeface="楷体_GB2312" pitchFamily="49" charset="-122"/>
                <a:sym typeface="华文细黑" pitchFamily="2" charset="-122"/>
              </a:rPr>
              <a:t>例：</a:t>
            </a:r>
            <a:r>
              <a:rPr lang="en-US" sz="2400" b="1" dirty="0" err="1">
                <a:solidFill>
                  <a:srgbClr val="000000"/>
                </a:solidFill>
                <a:latin typeface="楷体_GB2312" pitchFamily="49" charset="-122"/>
                <a:ea typeface="楷体_GB2312" pitchFamily="49" charset="-122"/>
                <a:sym typeface="华文细黑" pitchFamily="2" charset="-122"/>
              </a:rPr>
              <a:t>QT400</a:t>
            </a:r>
            <a:r>
              <a:rPr lang="zh-CN" altLang="en-US" sz="2400" b="1" dirty="0">
                <a:solidFill>
                  <a:srgbClr val="000000"/>
                </a:solidFill>
                <a:latin typeface="楷体_GB2312" pitchFamily="49" charset="-122"/>
                <a:ea typeface="楷体_GB2312" pitchFamily="49" charset="-122"/>
                <a:sym typeface="华文细黑" pitchFamily="2" charset="-122"/>
              </a:rPr>
              <a:t>－</a:t>
            </a:r>
            <a:r>
              <a:rPr lang="en-US" sz="2400" b="1" dirty="0">
                <a:solidFill>
                  <a:srgbClr val="000000"/>
                </a:solidFill>
                <a:latin typeface="楷体_GB2312" pitchFamily="49" charset="-122"/>
                <a:ea typeface="楷体_GB2312" pitchFamily="49" charset="-122"/>
                <a:sym typeface="华文细黑" pitchFamily="2" charset="-122"/>
              </a:rPr>
              <a:t>17</a:t>
            </a:r>
          </a:p>
        </p:txBody>
      </p:sp>
      <p:sp>
        <p:nvSpPr>
          <p:cNvPr id="11278" name="Rectangle 15"/>
          <p:cNvSpPr>
            <a:spLocks noChangeArrowheads="1"/>
          </p:cNvSpPr>
          <p:nvPr/>
        </p:nvSpPr>
        <p:spPr bwMode="auto">
          <a:xfrm>
            <a:off x="1331640" y="5839792"/>
            <a:ext cx="2664296" cy="400110"/>
          </a:xfrm>
          <a:prstGeom prst="rect">
            <a:avLst/>
          </a:prstGeom>
          <a:solidFill>
            <a:schemeClr val="bg1">
              <a:lumMod val="85000"/>
            </a:schemeClr>
          </a:solidFill>
          <a:ln w="19050" cmpd="sng">
            <a:solidFill>
              <a:srgbClr val="C00000"/>
            </a:solidFill>
            <a:miter lim="800000"/>
            <a:headEnd/>
            <a:tailEnd/>
          </a:ln>
        </p:spPr>
        <p:txBody>
          <a:bodyPr wrap="square">
            <a:spAutoFit/>
          </a:bodyPr>
          <a:lstStyle/>
          <a:p>
            <a:r>
              <a:rPr lang="zh-CN" altLang="en-US" sz="2000" dirty="0">
                <a:solidFill>
                  <a:srgbClr val="0000FF"/>
                </a:solidFill>
                <a:latin typeface="黑体" pitchFamily="2" charset="-122"/>
                <a:ea typeface="黑体" pitchFamily="2" charset="-122"/>
                <a:sym typeface="华文细黑" pitchFamily="2" charset="-122"/>
              </a:rPr>
              <a:t>最低抗拉强度</a:t>
            </a:r>
            <a:r>
              <a:rPr lang="en-US" sz="2000" dirty="0">
                <a:solidFill>
                  <a:srgbClr val="000000"/>
                </a:solidFill>
                <a:latin typeface="黑体" pitchFamily="2" charset="-122"/>
                <a:ea typeface="黑体" pitchFamily="2" charset="-122"/>
                <a:sym typeface="Arial" pitchFamily="34" charset="0"/>
              </a:rPr>
              <a:t>(MN/</a:t>
            </a:r>
            <a:r>
              <a:rPr lang="en-US" sz="2000" dirty="0" err="1">
                <a:solidFill>
                  <a:srgbClr val="000000"/>
                </a:solidFill>
                <a:latin typeface="黑体" pitchFamily="2" charset="-122"/>
                <a:ea typeface="黑体" pitchFamily="2" charset="-122"/>
                <a:sym typeface="Arial" pitchFamily="34" charset="0"/>
              </a:rPr>
              <a:t>m</a:t>
            </a:r>
            <a:r>
              <a:rPr lang="en-US" sz="2000" baseline="30000" dirty="0" err="1">
                <a:solidFill>
                  <a:srgbClr val="000000"/>
                </a:solidFill>
                <a:latin typeface="黑体" pitchFamily="2" charset="-122"/>
                <a:ea typeface="黑体" pitchFamily="2" charset="-122"/>
                <a:sym typeface="Arial" pitchFamily="34" charset="0"/>
              </a:rPr>
              <a:t>2</a:t>
            </a:r>
            <a:r>
              <a:rPr lang="en-US" sz="2000" dirty="0">
                <a:solidFill>
                  <a:srgbClr val="000000"/>
                </a:solidFill>
                <a:latin typeface="黑体" pitchFamily="2" charset="-122"/>
                <a:ea typeface="黑体" pitchFamily="2" charset="-122"/>
                <a:sym typeface="Arial" pitchFamily="34" charset="0"/>
              </a:rPr>
              <a:t>)</a:t>
            </a:r>
            <a:endParaRPr lang="zh-CN" altLang="en-US" sz="2000" dirty="0">
              <a:solidFill>
                <a:srgbClr val="0000FF"/>
              </a:solidFill>
              <a:latin typeface="黑体" pitchFamily="2" charset="-122"/>
              <a:ea typeface="黑体" pitchFamily="2" charset="-122"/>
              <a:sym typeface="华文细黑" pitchFamily="2" charset="-122"/>
            </a:endParaRPr>
          </a:p>
        </p:txBody>
      </p:sp>
      <p:sp>
        <p:nvSpPr>
          <p:cNvPr id="11279" name="Line 17"/>
          <p:cNvSpPr>
            <a:spLocks noChangeShapeType="1"/>
          </p:cNvSpPr>
          <p:nvPr/>
        </p:nvSpPr>
        <p:spPr bwMode="auto">
          <a:xfrm>
            <a:off x="2339752" y="5629895"/>
            <a:ext cx="360040" cy="209897"/>
          </a:xfrm>
          <a:prstGeom prst="line">
            <a:avLst/>
          </a:prstGeom>
          <a:noFill/>
          <a:ln w="28575" cmpd="sng">
            <a:solidFill>
              <a:srgbClr val="C00000"/>
            </a:solidFill>
            <a:bevel/>
            <a:headEnd/>
            <a:tailEnd/>
          </a:ln>
        </p:spPr>
        <p:txBody>
          <a:bodyPr/>
          <a:lstStyle/>
          <a:p>
            <a:endParaRPr lang="zh-CN" altLang="zh-CN">
              <a:solidFill>
                <a:srgbClr val="000000"/>
              </a:solidFill>
              <a:sym typeface="Arial" pitchFamily="34" charset="0"/>
            </a:endParaRPr>
          </a:p>
        </p:txBody>
      </p:sp>
      <p:sp>
        <p:nvSpPr>
          <p:cNvPr id="11280" name="Line 18"/>
          <p:cNvSpPr>
            <a:spLocks noChangeShapeType="1"/>
          </p:cNvSpPr>
          <p:nvPr/>
        </p:nvSpPr>
        <p:spPr bwMode="auto">
          <a:xfrm>
            <a:off x="2987825" y="5623768"/>
            <a:ext cx="2376263" cy="216024"/>
          </a:xfrm>
          <a:prstGeom prst="line">
            <a:avLst/>
          </a:prstGeom>
          <a:noFill/>
          <a:ln w="28575" cmpd="sng">
            <a:solidFill>
              <a:srgbClr val="C00000"/>
            </a:solidFill>
            <a:bevel/>
            <a:headEnd/>
            <a:tailEnd/>
          </a:ln>
        </p:spPr>
        <p:txBody>
          <a:bodyPr/>
          <a:lstStyle/>
          <a:p>
            <a:endParaRPr lang="zh-CN" altLang="zh-CN">
              <a:solidFill>
                <a:srgbClr val="000000"/>
              </a:solidFill>
              <a:sym typeface="Arial" pitchFamily="34" charset="0"/>
            </a:endParaRPr>
          </a:p>
        </p:txBody>
      </p:sp>
      <p:sp>
        <p:nvSpPr>
          <p:cNvPr id="11281" name="Rectangle 3"/>
          <p:cNvSpPr>
            <a:spLocks noRot="1" noChangeArrowheads="1"/>
          </p:cNvSpPr>
          <p:nvPr/>
        </p:nvSpPr>
        <p:spPr bwMode="auto">
          <a:xfrm>
            <a:off x="395288" y="4625975"/>
            <a:ext cx="1871662" cy="603250"/>
          </a:xfrm>
          <a:prstGeom prst="rect">
            <a:avLst/>
          </a:prstGeom>
          <a:noFill/>
          <a:ln w="9525" cmpd="sng">
            <a:noFill/>
            <a:miter lim="800000"/>
            <a:headEnd/>
            <a:tailEnd/>
          </a:ln>
        </p:spPr>
        <p:txBody>
          <a:bodyPr/>
          <a:lstStyle/>
          <a:p>
            <a:pPr marL="609600" indent="-609600" eaLnBrk="1" hangingPunct="1">
              <a:spcBef>
                <a:spcPct val="20000"/>
              </a:spcBef>
              <a:buClr>
                <a:schemeClr val="hlink"/>
              </a:buClr>
            </a:pPr>
            <a:r>
              <a:rPr lang="zh-CN" altLang="en-US" sz="2800" b="1" dirty="0" smtClean="0">
                <a:ea typeface="黑体" pitchFamily="2" charset="-122"/>
                <a:sym typeface="Arial" pitchFamily="34" charset="0"/>
              </a:rPr>
              <a:t>（</a:t>
            </a:r>
            <a:r>
              <a:rPr lang="en-US" altLang="zh-CN" sz="2800" b="1" dirty="0" smtClean="0">
                <a:ea typeface="黑体" pitchFamily="2" charset="-122"/>
                <a:sym typeface="Arial" pitchFamily="34" charset="0"/>
              </a:rPr>
              <a:t>2</a:t>
            </a:r>
            <a:r>
              <a:rPr lang="zh-CN" altLang="en-US" sz="2800" b="1" dirty="0" smtClean="0">
                <a:ea typeface="黑体" pitchFamily="2" charset="-122"/>
                <a:sym typeface="Arial" pitchFamily="34" charset="0"/>
              </a:rPr>
              <a:t>）牌号</a:t>
            </a:r>
            <a:endParaRPr lang="zh-CN" altLang="en-US" b="1" dirty="0"/>
          </a:p>
        </p:txBody>
      </p:sp>
      <p:sp>
        <p:nvSpPr>
          <p:cNvPr id="11282" name="直接连接符 24"/>
          <p:cNvSpPr>
            <a:spLocks noChangeShapeType="1"/>
          </p:cNvSpPr>
          <p:nvPr/>
        </p:nvSpPr>
        <p:spPr bwMode="auto">
          <a:xfrm>
            <a:off x="2051720" y="5629895"/>
            <a:ext cx="503237" cy="1588"/>
          </a:xfrm>
          <a:prstGeom prst="line">
            <a:avLst/>
          </a:prstGeom>
          <a:noFill/>
          <a:ln w="28575" cap="flat" cmpd="sng">
            <a:solidFill>
              <a:srgbClr val="C00000"/>
            </a:solidFill>
            <a:bevel/>
            <a:headEnd/>
            <a:tailEnd/>
          </a:ln>
        </p:spPr>
        <p:txBody>
          <a:bodyPr/>
          <a:lstStyle/>
          <a:p>
            <a:endParaRPr lang="zh-CN" altLang="en-US"/>
          </a:p>
        </p:txBody>
      </p:sp>
      <p:sp>
        <p:nvSpPr>
          <p:cNvPr id="11283" name="直接连接符 25"/>
          <p:cNvSpPr>
            <a:spLocks noChangeShapeType="1"/>
          </p:cNvSpPr>
          <p:nvPr/>
        </p:nvSpPr>
        <p:spPr bwMode="auto">
          <a:xfrm flipV="1">
            <a:off x="2843808" y="5623768"/>
            <a:ext cx="288032" cy="0"/>
          </a:xfrm>
          <a:prstGeom prst="line">
            <a:avLst/>
          </a:prstGeom>
          <a:noFill/>
          <a:ln w="28575" cap="flat" cmpd="sng">
            <a:solidFill>
              <a:srgbClr val="C00000"/>
            </a:solidFill>
            <a:bevel/>
            <a:headEnd/>
            <a:tailEnd/>
          </a:ln>
        </p:spPr>
        <p:txBody>
          <a:bodyPr/>
          <a:lstStyle/>
          <a:p>
            <a:endParaRPr lang="zh-CN" altLang="en-US"/>
          </a:p>
        </p:txBody>
      </p:sp>
      <p:sp>
        <p:nvSpPr>
          <p:cNvPr id="11284" name="矩形 26"/>
          <p:cNvSpPr>
            <a:spLocks noChangeArrowheads="1"/>
          </p:cNvSpPr>
          <p:nvPr/>
        </p:nvSpPr>
        <p:spPr bwMode="auto">
          <a:xfrm>
            <a:off x="4860032" y="5839792"/>
            <a:ext cx="1143000" cy="400110"/>
          </a:xfrm>
          <a:prstGeom prst="rect">
            <a:avLst/>
          </a:prstGeom>
          <a:solidFill>
            <a:schemeClr val="bg1">
              <a:lumMod val="85000"/>
            </a:schemeClr>
          </a:solidFill>
          <a:ln w="19050" cmpd="sng">
            <a:solidFill>
              <a:srgbClr val="C00000"/>
            </a:solidFill>
            <a:bevel/>
            <a:headEnd/>
            <a:tailEnd/>
          </a:ln>
        </p:spPr>
        <p:txBody>
          <a:bodyPr>
            <a:spAutoFit/>
          </a:bodyPr>
          <a:lstStyle/>
          <a:p>
            <a:r>
              <a:rPr lang="zh-CN" altLang="en-US" sz="2000" b="1" dirty="0">
                <a:solidFill>
                  <a:srgbClr val="0000CC"/>
                </a:solidFill>
                <a:latin typeface="楷体_GB2312" pitchFamily="49" charset="-122"/>
                <a:ea typeface="楷体_GB2312" pitchFamily="49" charset="-122"/>
                <a:sym typeface="华文细黑" pitchFamily="2" charset="-122"/>
              </a:rPr>
              <a:t>延伸率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Effect>
                                      <p:cBhvr>
                                        <p:cTn id="7" dur="500"/>
                                        <p:tgtEl>
                                          <p:spTgt spid="11267">
                                            <p:txEl>
                                              <p:pRg st="0" end="0"/>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1270"/>
                                        </p:tgtEl>
                                        <p:attrNameLst>
                                          <p:attrName>style.visibility</p:attrName>
                                        </p:attrNameLst>
                                      </p:cBhvr>
                                      <p:to>
                                        <p:strVal val="visible"/>
                                      </p:to>
                                    </p:set>
                                    <p:animEffect>
                                      <p:cBhvr>
                                        <p:cTn id="11" dur="500"/>
                                        <p:tgtEl>
                                          <p:spTgt spid="11270"/>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11272"/>
                                        </p:tgtEl>
                                        <p:attrNameLst>
                                          <p:attrName>style.visibility</p:attrName>
                                        </p:attrNameLst>
                                      </p:cBhvr>
                                      <p:to>
                                        <p:strVal val="visible"/>
                                      </p:to>
                                    </p:set>
                                    <p:animEffect>
                                      <p:cBhvr>
                                        <p:cTn id="14" dur="500"/>
                                        <p:tgtEl>
                                          <p:spTgt spid="11272"/>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11276"/>
                                        </p:tgtEl>
                                        <p:attrNameLst>
                                          <p:attrName>style.visibility</p:attrName>
                                        </p:attrNameLst>
                                      </p:cBhvr>
                                      <p:to>
                                        <p:strVal val="visible"/>
                                      </p:to>
                                    </p:set>
                                    <p:animEffect>
                                      <p:cBhvr>
                                        <p:cTn id="19" dur="500"/>
                                        <p:tgtEl>
                                          <p:spTgt spid="11276"/>
                                        </p:tgtEl>
                                      </p:cBhvr>
                                    </p:animEffect>
                                  </p:childTnLst>
                                </p:cTn>
                              </p:par>
                            </p:childTnLst>
                          </p:cTn>
                        </p:par>
                        <p:par>
                          <p:cTn id="20" fill="hold">
                            <p:stCondLst>
                              <p:cond delay="500"/>
                            </p:stCondLst>
                            <p:childTnLst>
                              <p:par>
                                <p:cTn id="21" presetID="3" presetClass="entr" presetSubtype="10" fill="hold" nodeType="afterEffect">
                                  <p:stCondLst>
                                    <p:cond delay="0"/>
                                  </p:stCondLst>
                                  <p:childTnLst>
                                    <p:set>
                                      <p:cBhvr>
                                        <p:cTn id="22" dur="1" fill="hold">
                                          <p:stCondLst>
                                            <p:cond delay="0"/>
                                          </p:stCondLst>
                                        </p:cTn>
                                        <p:tgtEl>
                                          <p:spTgt spid="11268"/>
                                        </p:tgtEl>
                                        <p:attrNameLst>
                                          <p:attrName>style.visibility</p:attrName>
                                        </p:attrNameLst>
                                      </p:cBhvr>
                                      <p:to>
                                        <p:strVal val="visible"/>
                                      </p:to>
                                    </p:set>
                                    <p:animEffect>
                                      <p:cBhvr>
                                        <p:cTn id="23" dur="500"/>
                                        <p:tgtEl>
                                          <p:spTgt spid="11268"/>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1273"/>
                                        </p:tgtEl>
                                        <p:attrNameLst>
                                          <p:attrName>style.visibility</p:attrName>
                                        </p:attrNameLst>
                                      </p:cBhvr>
                                      <p:to>
                                        <p:strVal val="visible"/>
                                      </p:to>
                                    </p:set>
                                    <p:animEffect>
                                      <p:cBhvr>
                                        <p:cTn id="26" dur="500"/>
                                        <p:tgtEl>
                                          <p:spTgt spid="11273"/>
                                        </p:tgtEl>
                                      </p:cBhvr>
                                    </p:animEffect>
                                  </p:childTnLst>
                                </p:cTn>
                              </p:par>
                            </p:childTnLst>
                          </p:cTn>
                        </p:par>
                        <p:par>
                          <p:cTn id="27" fill="hold">
                            <p:stCondLst>
                              <p:cond delay="1000"/>
                            </p:stCondLst>
                            <p:childTnLst>
                              <p:par>
                                <p:cTn id="28" presetID="3" presetClass="entr" presetSubtype="10" fill="hold" nodeType="afterEffect">
                                  <p:stCondLst>
                                    <p:cond delay="0"/>
                                  </p:stCondLst>
                                  <p:childTnLst>
                                    <p:set>
                                      <p:cBhvr>
                                        <p:cTn id="29" dur="1" fill="hold">
                                          <p:stCondLst>
                                            <p:cond delay="0"/>
                                          </p:stCondLst>
                                        </p:cTn>
                                        <p:tgtEl>
                                          <p:spTgt spid="11271"/>
                                        </p:tgtEl>
                                        <p:attrNameLst>
                                          <p:attrName>style.visibility</p:attrName>
                                        </p:attrNameLst>
                                      </p:cBhvr>
                                      <p:to>
                                        <p:strVal val="visible"/>
                                      </p:to>
                                    </p:set>
                                    <p:animEffect>
                                      <p:cBhvr>
                                        <p:cTn id="30" dur="500"/>
                                        <p:tgtEl>
                                          <p:spTgt spid="11271"/>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1274"/>
                                        </p:tgtEl>
                                        <p:attrNameLst>
                                          <p:attrName>style.visibility</p:attrName>
                                        </p:attrNameLst>
                                      </p:cBhvr>
                                      <p:to>
                                        <p:strVal val="visible"/>
                                      </p:to>
                                    </p:set>
                                    <p:animEffect>
                                      <p:cBhvr>
                                        <p:cTn id="33" dur="500"/>
                                        <p:tgtEl>
                                          <p:spTgt spid="11274"/>
                                        </p:tgtEl>
                                      </p:cBhvr>
                                    </p:animEffect>
                                  </p:childTnLst>
                                </p:cTn>
                              </p:par>
                            </p:childTnLst>
                          </p:cTn>
                        </p:par>
                        <p:par>
                          <p:cTn id="34" fill="hold">
                            <p:stCondLst>
                              <p:cond delay="1500"/>
                            </p:stCondLst>
                            <p:childTnLst>
                              <p:par>
                                <p:cTn id="35" presetID="3" presetClass="entr" presetSubtype="10" fill="hold" nodeType="afterEffect">
                                  <p:stCondLst>
                                    <p:cond delay="0"/>
                                  </p:stCondLst>
                                  <p:childTnLst>
                                    <p:set>
                                      <p:cBhvr>
                                        <p:cTn id="36" dur="1" fill="hold">
                                          <p:stCondLst>
                                            <p:cond delay="0"/>
                                          </p:stCondLst>
                                        </p:cTn>
                                        <p:tgtEl>
                                          <p:spTgt spid="11269"/>
                                        </p:tgtEl>
                                        <p:attrNameLst>
                                          <p:attrName>style.visibility</p:attrName>
                                        </p:attrNameLst>
                                      </p:cBhvr>
                                      <p:to>
                                        <p:strVal val="visible"/>
                                      </p:to>
                                    </p:set>
                                    <p:animEffect>
                                      <p:cBhvr>
                                        <p:cTn id="37" dur="500"/>
                                        <p:tgtEl>
                                          <p:spTgt spid="11269"/>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1275"/>
                                        </p:tgtEl>
                                        <p:attrNameLst>
                                          <p:attrName>style.visibility</p:attrName>
                                        </p:attrNameLst>
                                      </p:cBhvr>
                                      <p:to>
                                        <p:strVal val="visible"/>
                                      </p:to>
                                    </p:set>
                                    <p:animEffect>
                                      <p:cBhvr>
                                        <p:cTn id="40" dur="500"/>
                                        <p:tgtEl>
                                          <p:spTgt spid="11275"/>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1281"/>
                                        </p:tgtEl>
                                        <p:attrNameLst>
                                          <p:attrName>style.visibility</p:attrName>
                                        </p:attrNameLst>
                                      </p:cBhvr>
                                      <p:to>
                                        <p:strVal val="visible"/>
                                      </p:to>
                                    </p:set>
                                    <p:animEffect>
                                      <p:cBhvr>
                                        <p:cTn id="45" dur="500"/>
                                        <p:tgtEl>
                                          <p:spTgt spid="11281"/>
                                        </p:tgtEl>
                                      </p:cBhvr>
                                    </p:animEffect>
                                  </p:childTnLst>
                                </p:cTn>
                              </p:par>
                            </p:childTnLst>
                          </p:cTn>
                        </p:par>
                        <p:par>
                          <p:cTn id="46" fill="hold">
                            <p:stCondLst>
                              <p:cond delay="500"/>
                            </p:stCondLst>
                            <p:childTnLst>
                              <p:par>
                                <p:cTn id="47" presetID="3" presetClass="entr" presetSubtype="10" fill="hold" grpId="0" nodeType="afterEffect">
                                  <p:stCondLst>
                                    <p:cond delay="0"/>
                                  </p:stCondLst>
                                  <p:childTnLst>
                                    <p:set>
                                      <p:cBhvr>
                                        <p:cTn id="48" dur="1" fill="hold">
                                          <p:stCondLst>
                                            <p:cond delay="0"/>
                                          </p:stCondLst>
                                        </p:cTn>
                                        <p:tgtEl>
                                          <p:spTgt spid="11277"/>
                                        </p:tgtEl>
                                        <p:attrNameLst>
                                          <p:attrName>style.visibility</p:attrName>
                                        </p:attrNameLst>
                                      </p:cBhvr>
                                      <p:to>
                                        <p:strVal val="visible"/>
                                      </p:to>
                                    </p:set>
                                    <p:animEffect>
                                      <p:cBhvr>
                                        <p:cTn id="49" dur="500"/>
                                        <p:tgtEl>
                                          <p:spTgt spid="11277"/>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11282"/>
                                        </p:tgtEl>
                                        <p:attrNameLst>
                                          <p:attrName>style.visibility</p:attrName>
                                        </p:attrNameLst>
                                      </p:cBhvr>
                                      <p:to>
                                        <p:strVal val="visible"/>
                                      </p:to>
                                    </p:set>
                                    <p:animEffect>
                                      <p:cBhvr>
                                        <p:cTn id="54" dur="500"/>
                                        <p:tgtEl>
                                          <p:spTgt spid="11282"/>
                                        </p:tgtEl>
                                      </p:cBhvr>
                                    </p:animEffect>
                                  </p:childTnLst>
                                </p:cTn>
                              </p:par>
                            </p:childTnLst>
                          </p:cTn>
                        </p:par>
                        <p:par>
                          <p:cTn id="55" fill="hold">
                            <p:stCondLst>
                              <p:cond delay="500"/>
                            </p:stCondLst>
                            <p:childTnLst>
                              <p:par>
                                <p:cTn id="56" presetID="3" presetClass="entr" presetSubtype="10" fill="hold" grpId="0" nodeType="afterEffect">
                                  <p:stCondLst>
                                    <p:cond delay="0"/>
                                  </p:stCondLst>
                                  <p:childTnLst>
                                    <p:set>
                                      <p:cBhvr>
                                        <p:cTn id="57" dur="1" fill="hold">
                                          <p:stCondLst>
                                            <p:cond delay="0"/>
                                          </p:stCondLst>
                                        </p:cTn>
                                        <p:tgtEl>
                                          <p:spTgt spid="11279"/>
                                        </p:tgtEl>
                                        <p:attrNameLst>
                                          <p:attrName>style.visibility</p:attrName>
                                        </p:attrNameLst>
                                      </p:cBhvr>
                                      <p:to>
                                        <p:strVal val="visible"/>
                                      </p:to>
                                    </p:set>
                                    <p:animEffect>
                                      <p:cBhvr>
                                        <p:cTn id="58" dur="500"/>
                                        <p:tgtEl>
                                          <p:spTgt spid="11279"/>
                                        </p:tgtEl>
                                      </p:cBhvr>
                                    </p:animEffect>
                                  </p:childTnLst>
                                </p:cTn>
                              </p:par>
                            </p:childTnLst>
                          </p:cTn>
                        </p:par>
                        <p:par>
                          <p:cTn id="59" fill="hold">
                            <p:stCondLst>
                              <p:cond delay="1000"/>
                            </p:stCondLst>
                            <p:childTnLst>
                              <p:par>
                                <p:cTn id="60" presetID="3" presetClass="entr" presetSubtype="10" fill="hold" grpId="0" nodeType="afterEffect">
                                  <p:stCondLst>
                                    <p:cond delay="0"/>
                                  </p:stCondLst>
                                  <p:childTnLst>
                                    <p:set>
                                      <p:cBhvr>
                                        <p:cTn id="61" dur="1" fill="hold">
                                          <p:stCondLst>
                                            <p:cond delay="0"/>
                                          </p:stCondLst>
                                        </p:cTn>
                                        <p:tgtEl>
                                          <p:spTgt spid="11278"/>
                                        </p:tgtEl>
                                        <p:attrNameLst>
                                          <p:attrName>style.visibility</p:attrName>
                                        </p:attrNameLst>
                                      </p:cBhvr>
                                      <p:to>
                                        <p:strVal val="visible"/>
                                      </p:to>
                                    </p:set>
                                    <p:animEffect>
                                      <p:cBhvr>
                                        <p:cTn id="62" dur="500"/>
                                        <p:tgtEl>
                                          <p:spTgt spid="11278"/>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11283"/>
                                        </p:tgtEl>
                                        <p:attrNameLst>
                                          <p:attrName>style.visibility</p:attrName>
                                        </p:attrNameLst>
                                      </p:cBhvr>
                                      <p:to>
                                        <p:strVal val="visible"/>
                                      </p:to>
                                    </p:set>
                                    <p:animEffect>
                                      <p:cBhvr>
                                        <p:cTn id="67" dur="500"/>
                                        <p:tgtEl>
                                          <p:spTgt spid="11283"/>
                                        </p:tgtEl>
                                      </p:cBhvr>
                                    </p:animEffect>
                                  </p:childTnLst>
                                </p:cTn>
                              </p:par>
                            </p:childTnLst>
                          </p:cTn>
                        </p:par>
                        <p:par>
                          <p:cTn id="68" fill="hold">
                            <p:stCondLst>
                              <p:cond delay="500"/>
                            </p:stCondLst>
                            <p:childTnLst>
                              <p:par>
                                <p:cTn id="69" presetID="3" presetClass="entr" presetSubtype="10" fill="hold" grpId="0" nodeType="afterEffect">
                                  <p:stCondLst>
                                    <p:cond delay="0"/>
                                  </p:stCondLst>
                                  <p:childTnLst>
                                    <p:set>
                                      <p:cBhvr>
                                        <p:cTn id="70" dur="1" fill="hold">
                                          <p:stCondLst>
                                            <p:cond delay="0"/>
                                          </p:stCondLst>
                                        </p:cTn>
                                        <p:tgtEl>
                                          <p:spTgt spid="11280"/>
                                        </p:tgtEl>
                                        <p:attrNameLst>
                                          <p:attrName>style.visibility</p:attrName>
                                        </p:attrNameLst>
                                      </p:cBhvr>
                                      <p:to>
                                        <p:strVal val="visible"/>
                                      </p:to>
                                    </p:set>
                                    <p:animEffect>
                                      <p:cBhvr>
                                        <p:cTn id="71" dur="500"/>
                                        <p:tgtEl>
                                          <p:spTgt spid="11280"/>
                                        </p:tgtEl>
                                      </p:cBhvr>
                                    </p:animEffect>
                                  </p:childTnLst>
                                </p:cTn>
                              </p:par>
                            </p:childTnLst>
                          </p:cTn>
                        </p:par>
                        <p:par>
                          <p:cTn id="72" fill="hold">
                            <p:stCondLst>
                              <p:cond delay="1000"/>
                            </p:stCondLst>
                            <p:childTnLst>
                              <p:par>
                                <p:cTn id="73" presetID="3" presetClass="entr" presetSubtype="10" fill="hold" grpId="0" nodeType="afterEffect">
                                  <p:stCondLst>
                                    <p:cond delay="0"/>
                                  </p:stCondLst>
                                  <p:childTnLst>
                                    <p:set>
                                      <p:cBhvr>
                                        <p:cTn id="74" dur="1" fill="hold">
                                          <p:stCondLst>
                                            <p:cond delay="0"/>
                                          </p:stCondLst>
                                        </p:cTn>
                                        <p:tgtEl>
                                          <p:spTgt spid="11284"/>
                                        </p:tgtEl>
                                        <p:attrNameLst>
                                          <p:attrName>style.visibility</p:attrName>
                                        </p:attrNameLst>
                                      </p:cBhvr>
                                      <p:to>
                                        <p:strVal val="visible"/>
                                      </p:to>
                                    </p:set>
                                    <p:animEffect>
                                      <p:cBhvr>
                                        <p:cTn id="75" dur="500"/>
                                        <p:tgtEl>
                                          <p:spTgt spid="11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bldLvl="0" autoUpdateAnimBg="0"/>
      <p:bldP spid="11272" grpId="0" bldLvl="0" animBg="1" autoUpdateAnimBg="0"/>
      <p:bldP spid="11273" grpId="0" bldLvl="0"/>
      <p:bldP spid="11274" grpId="0" bldLvl="0"/>
      <p:bldP spid="11275" grpId="0" bldLvl="0"/>
      <p:bldP spid="11276" grpId="0" bldLvl="0" autoUpdateAnimBg="0"/>
      <p:bldP spid="11277" grpId="0" bldLvl="0" autoUpdateAnimBg="0"/>
      <p:bldP spid="11278" grpId="0" bldLvl="0" animBg="1" autoUpdateAnimBg="0"/>
      <p:bldP spid="11279" grpId="0" bldLvl="0" animBg="1" autoUpdateAnimBg="0"/>
      <p:bldP spid="11280" grpId="0" bldLvl="0" animBg="1" autoUpdateAnimBg="0"/>
      <p:bldP spid="11281" grpId="0" bldLvl="0" autoUpdateAnimBg="0"/>
      <p:bldP spid="11282" grpId="0" animBg="1"/>
      <p:bldP spid="11283" grpId="0" animBg="1"/>
      <p:bldP spid="11284" grpId="0" bldLvl="0" animBg="1"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noRot="1" noChangeArrowheads="1"/>
          </p:cNvSpPr>
          <p:nvPr>
            <p:ph type="title" idx="4294967295"/>
          </p:nvPr>
        </p:nvSpPr>
        <p:spPr>
          <a:xfrm>
            <a:off x="301625" y="381000"/>
            <a:ext cx="8540750" cy="671513"/>
          </a:xfrm>
          <a:prstGeom prst="rect">
            <a:avLst/>
          </a:prstGeom>
          <a:ln/>
        </p:spPr>
        <p:txBody>
          <a:bodyPr/>
          <a:lstStyle/>
          <a:p>
            <a:pPr marL="742950" indent="-742950" algn="l">
              <a:buClr>
                <a:srgbClr val="7030A0"/>
              </a:buClr>
            </a:pPr>
            <a:r>
              <a:rPr lang="zh-CN" altLang="en-US" sz="2800" b="1" dirty="0" smtClean="0">
                <a:solidFill>
                  <a:srgbClr val="C00000"/>
                </a:solidFill>
                <a:latin typeface="黑体" pitchFamily="2" charset="-122"/>
                <a:ea typeface="黑体" pitchFamily="2" charset="-122"/>
                <a:sym typeface="黑体" pitchFamily="2" charset="-122"/>
              </a:rPr>
              <a:t>（</a:t>
            </a:r>
            <a:r>
              <a:rPr lang="en-US" altLang="zh-CN" sz="2800" b="1" dirty="0" smtClean="0">
                <a:solidFill>
                  <a:srgbClr val="C00000"/>
                </a:solidFill>
                <a:latin typeface="黑体" pitchFamily="2" charset="-122"/>
                <a:ea typeface="黑体" pitchFamily="2" charset="-122"/>
                <a:sym typeface="黑体" pitchFamily="2" charset="-122"/>
              </a:rPr>
              <a:t>3</a:t>
            </a:r>
            <a:r>
              <a:rPr lang="zh-CN" altLang="en-US" sz="2800" b="1" dirty="0" smtClean="0">
                <a:solidFill>
                  <a:srgbClr val="C00000"/>
                </a:solidFill>
                <a:latin typeface="黑体" pitchFamily="2" charset="-122"/>
                <a:ea typeface="黑体" pitchFamily="2" charset="-122"/>
                <a:sym typeface="黑体" pitchFamily="2" charset="-122"/>
              </a:rPr>
              <a:t>）</a:t>
            </a:r>
            <a:r>
              <a:rPr lang="zh-CN" sz="2800" b="1" dirty="0" smtClean="0">
                <a:solidFill>
                  <a:srgbClr val="C00000"/>
                </a:solidFill>
                <a:latin typeface="黑体" pitchFamily="2" charset="-122"/>
                <a:ea typeface="黑体" pitchFamily="2" charset="-122"/>
                <a:sym typeface="黑体" pitchFamily="2" charset="-122"/>
              </a:rPr>
              <a:t>性能</a:t>
            </a:r>
            <a:r>
              <a:rPr lang="zh-CN" sz="2800" b="1" dirty="0">
                <a:solidFill>
                  <a:srgbClr val="C00000"/>
                </a:solidFill>
                <a:latin typeface="黑体" pitchFamily="2" charset="-122"/>
                <a:ea typeface="黑体" pitchFamily="2" charset="-122"/>
                <a:sym typeface="黑体" pitchFamily="2" charset="-122"/>
              </a:rPr>
              <a:t>特点与应用</a:t>
            </a:r>
          </a:p>
        </p:txBody>
      </p:sp>
      <p:sp>
        <p:nvSpPr>
          <p:cNvPr id="12291" name="内容占位符 2"/>
          <p:cNvSpPr>
            <a:spLocks noGrp="1" noRot="1" noChangeArrowheads="1"/>
          </p:cNvSpPr>
          <p:nvPr>
            <p:ph idx="4294967295"/>
          </p:nvPr>
        </p:nvSpPr>
        <p:spPr bwMode="auto">
          <a:xfrm>
            <a:off x="301625" y="908720"/>
            <a:ext cx="8540750" cy="4970462"/>
          </a:xfrm>
          <a:prstGeom prst="rect">
            <a:avLst/>
          </a:prstGeom>
          <a:noFill/>
          <a:ln/>
        </p:spPr>
        <p:txBody>
          <a:bodyPr/>
          <a:lstStyle/>
          <a:p>
            <a:pPr>
              <a:lnSpc>
                <a:spcPct val="120000"/>
              </a:lnSpc>
              <a:spcBef>
                <a:spcPts val="600"/>
              </a:spcBef>
            </a:pPr>
            <a:r>
              <a:rPr lang="zh-CN" altLang="en-US" sz="2400" i="1" dirty="0"/>
              <a:t>力学性能</a:t>
            </a:r>
            <a:r>
              <a:rPr lang="zh-CN" altLang="en-US" sz="2400" dirty="0"/>
              <a:t>：</a:t>
            </a:r>
            <a:endParaRPr lang="en-US" sz="2400" dirty="0"/>
          </a:p>
          <a:p>
            <a:pPr lvl="1">
              <a:lnSpc>
                <a:spcPct val="120000"/>
              </a:lnSpc>
              <a:spcBef>
                <a:spcPts val="600"/>
              </a:spcBef>
            </a:pPr>
            <a:r>
              <a:rPr lang="zh-CN" altLang="en-US" sz="2400" dirty="0"/>
              <a:t>比</a:t>
            </a:r>
            <a:r>
              <a:rPr lang="zh-CN" altLang="en-US" sz="2400" dirty="0" smtClean="0"/>
              <a:t>灰铸铁</a:t>
            </a:r>
            <a:r>
              <a:rPr lang="zh-CN" altLang="en-US" sz="2400" dirty="0"/>
              <a:t>更</a:t>
            </a:r>
            <a:r>
              <a:rPr lang="zh-CN" altLang="en-US" sz="2400" dirty="0" smtClean="0"/>
              <a:t>高抗拉</a:t>
            </a:r>
            <a:r>
              <a:rPr lang="en-US" altLang="zh-CN" sz="2400" dirty="0" smtClean="0"/>
              <a:t>/</a:t>
            </a:r>
            <a:r>
              <a:rPr lang="zh-CN" altLang="en-US" sz="2400" dirty="0" smtClean="0"/>
              <a:t>弯曲</a:t>
            </a:r>
            <a:r>
              <a:rPr lang="zh-CN" altLang="en-US" sz="2400" dirty="0" smtClean="0"/>
              <a:t>疲劳强度</a:t>
            </a:r>
            <a:r>
              <a:rPr lang="zh-CN" altLang="en-US" sz="2400" dirty="0" smtClean="0"/>
              <a:t>，</a:t>
            </a:r>
            <a:r>
              <a:rPr lang="zh-CN" altLang="en-US" sz="2400" dirty="0"/>
              <a:t>良好的塑性及韧性</a:t>
            </a:r>
            <a:endParaRPr lang="en-US" sz="2400" dirty="0"/>
          </a:p>
          <a:p>
            <a:pPr lvl="2">
              <a:lnSpc>
                <a:spcPct val="120000"/>
              </a:lnSpc>
              <a:spcBef>
                <a:spcPts val="600"/>
              </a:spcBef>
              <a:buFont typeface="Wingdings" pitchFamily="2" charset="2"/>
              <a:buChar char="Ø"/>
            </a:pPr>
            <a:r>
              <a:rPr lang="zh-CN" altLang="en-US" dirty="0" smtClean="0"/>
              <a:t>对</a:t>
            </a:r>
            <a:r>
              <a:rPr lang="zh-CN" altLang="en-US" dirty="0"/>
              <a:t>基体的割裂</a:t>
            </a:r>
            <a:r>
              <a:rPr lang="en-US" dirty="0"/>
              <a:t>/</a:t>
            </a:r>
            <a:r>
              <a:rPr lang="zh-CN" altLang="en-US" dirty="0"/>
              <a:t>应力集中减小到最低程度→力学性能</a:t>
            </a:r>
            <a:r>
              <a:rPr lang="zh-CN" altLang="en-US" dirty="0" smtClean="0"/>
              <a:t>↑，</a:t>
            </a:r>
            <a:r>
              <a:rPr lang="zh-CN" altLang="en-US" dirty="0" smtClean="0">
                <a:solidFill>
                  <a:srgbClr val="0000FF"/>
                </a:solidFill>
              </a:rPr>
              <a:t>基体作用</a:t>
            </a:r>
            <a:r>
              <a:rPr lang="zh-CN" altLang="en-US" dirty="0" smtClean="0"/>
              <a:t>可从灰铸铁</a:t>
            </a:r>
            <a:r>
              <a:rPr lang="zh-CN" altLang="en-US" dirty="0"/>
              <a:t>的</a:t>
            </a:r>
            <a:r>
              <a:rPr lang="en-US" dirty="0">
                <a:solidFill>
                  <a:srgbClr val="0000FF"/>
                </a:solidFill>
              </a:rPr>
              <a:t>30</a:t>
            </a:r>
            <a:r>
              <a:rPr lang="zh-CN" altLang="en-US" dirty="0">
                <a:solidFill>
                  <a:srgbClr val="0000FF"/>
                </a:solidFill>
              </a:rPr>
              <a:t>～</a:t>
            </a:r>
            <a:r>
              <a:rPr lang="en-US" dirty="0">
                <a:solidFill>
                  <a:srgbClr val="0000FF"/>
                </a:solidFill>
              </a:rPr>
              <a:t>50%</a:t>
            </a:r>
            <a:r>
              <a:rPr lang="zh-CN" altLang="en-US" dirty="0">
                <a:solidFill>
                  <a:srgbClr val="0000FF"/>
                </a:solidFill>
              </a:rPr>
              <a:t>提高到</a:t>
            </a:r>
            <a:r>
              <a:rPr lang="en-US" dirty="0">
                <a:solidFill>
                  <a:srgbClr val="0000FF"/>
                </a:solidFill>
              </a:rPr>
              <a:t>70</a:t>
            </a:r>
            <a:r>
              <a:rPr lang="zh-CN" altLang="en-US" dirty="0">
                <a:solidFill>
                  <a:srgbClr val="0000FF"/>
                </a:solidFill>
              </a:rPr>
              <a:t>～</a:t>
            </a:r>
            <a:r>
              <a:rPr lang="en-US" dirty="0">
                <a:solidFill>
                  <a:srgbClr val="0000FF"/>
                </a:solidFill>
              </a:rPr>
              <a:t>90%</a:t>
            </a:r>
            <a:r>
              <a:rPr lang="zh-CN" altLang="en-US" dirty="0">
                <a:solidFill>
                  <a:srgbClr val="0000FF"/>
                </a:solidFill>
                <a:sym typeface="楷体_GB2312" pitchFamily="49" charset="-122"/>
              </a:rPr>
              <a:t>。</a:t>
            </a:r>
            <a:endParaRPr lang="zh-CN" altLang="en-US" sz="2800" i="1" dirty="0"/>
          </a:p>
          <a:p>
            <a:pPr>
              <a:lnSpc>
                <a:spcPct val="120000"/>
              </a:lnSpc>
              <a:spcBef>
                <a:spcPts val="600"/>
              </a:spcBef>
            </a:pPr>
            <a:r>
              <a:rPr lang="zh-CN" altLang="en-US" sz="2400" i="1" dirty="0"/>
              <a:t>工艺性能</a:t>
            </a:r>
            <a:endParaRPr lang="en-US" sz="2400" i="1" dirty="0"/>
          </a:p>
          <a:p>
            <a:pPr lvl="1">
              <a:lnSpc>
                <a:spcPct val="120000"/>
              </a:lnSpc>
              <a:spcBef>
                <a:spcPts val="600"/>
              </a:spcBef>
            </a:pPr>
            <a:r>
              <a:rPr lang="zh-CN" altLang="en-US" sz="2400" dirty="0">
                <a:solidFill>
                  <a:srgbClr val="0000FF"/>
                </a:solidFill>
              </a:rPr>
              <a:t>铸造性能不及灰口铸铁，但比钢好得多</a:t>
            </a:r>
          </a:p>
          <a:p>
            <a:pPr>
              <a:lnSpc>
                <a:spcPct val="120000"/>
              </a:lnSpc>
              <a:spcBef>
                <a:spcPts val="600"/>
              </a:spcBef>
            </a:pPr>
            <a:endParaRPr lang="en-US" altLang="zh-CN" sz="2400" i="1" dirty="0" smtClean="0"/>
          </a:p>
          <a:p>
            <a:pPr>
              <a:lnSpc>
                <a:spcPct val="120000"/>
              </a:lnSpc>
              <a:spcBef>
                <a:spcPts val="1800"/>
              </a:spcBef>
            </a:pPr>
            <a:r>
              <a:rPr lang="zh-CN" altLang="en-US" sz="2400" i="1" dirty="0" smtClean="0"/>
              <a:t>其他</a:t>
            </a:r>
            <a:r>
              <a:rPr lang="zh-CN" altLang="en-US" sz="2400" i="1" dirty="0"/>
              <a:t>性能</a:t>
            </a:r>
            <a:endParaRPr lang="en-US" sz="2400" i="1" dirty="0"/>
          </a:p>
          <a:p>
            <a:pPr lvl="1">
              <a:lnSpc>
                <a:spcPct val="120000"/>
              </a:lnSpc>
              <a:spcBef>
                <a:spcPts val="600"/>
              </a:spcBef>
            </a:pPr>
            <a:r>
              <a:rPr lang="zh-CN" altLang="en-US" sz="2400" dirty="0"/>
              <a:t>消震能力</a:t>
            </a:r>
            <a:r>
              <a:rPr lang="zh-CN" altLang="en-US" sz="2400" dirty="0">
                <a:solidFill>
                  <a:srgbClr val="000000"/>
                </a:solidFill>
              </a:rPr>
              <a:t>不及灰口铸铁</a:t>
            </a:r>
            <a:endParaRPr lang="en-US" sz="2400" dirty="0">
              <a:solidFill>
                <a:srgbClr val="000000"/>
              </a:solidFill>
            </a:endParaRPr>
          </a:p>
        </p:txBody>
      </p:sp>
      <p:sp>
        <p:nvSpPr>
          <p:cNvPr id="12292" name="矩形 6"/>
          <p:cNvSpPr>
            <a:spLocks noChangeArrowheads="1"/>
          </p:cNvSpPr>
          <p:nvPr/>
        </p:nvSpPr>
        <p:spPr bwMode="auto">
          <a:xfrm>
            <a:off x="5436096" y="3933056"/>
            <a:ext cx="3384178" cy="461665"/>
          </a:xfrm>
          <a:prstGeom prst="rect">
            <a:avLst/>
          </a:prstGeom>
          <a:solidFill>
            <a:schemeClr val="bg1">
              <a:lumMod val="85000"/>
            </a:schemeClr>
          </a:solidFill>
          <a:ln w="19050" cmpd="sng">
            <a:solidFill>
              <a:srgbClr val="C00000"/>
            </a:solidFill>
            <a:bevel/>
            <a:headEnd/>
            <a:tailEnd/>
          </a:ln>
        </p:spPr>
        <p:txBody>
          <a:bodyPr wrap="square">
            <a:spAutoFit/>
          </a:bodyPr>
          <a:lstStyle/>
          <a:p>
            <a:pPr algn="r"/>
            <a:r>
              <a:rPr lang="zh-CN" altLang="en-US" sz="2400" b="1">
                <a:solidFill>
                  <a:srgbClr val="0000CC"/>
                </a:solidFill>
                <a:latin typeface="楷体_GB2312" pitchFamily="49" charset="-122"/>
                <a:ea typeface="楷体_GB2312" pitchFamily="49" charset="-122"/>
                <a:sym typeface="黑体" pitchFamily="2" charset="-122"/>
              </a:rPr>
              <a:t>一定条件下可代替铸钢</a:t>
            </a:r>
            <a:endParaRPr lang="zh-CN" altLang="en-US" sz="2000" b="1">
              <a:solidFill>
                <a:srgbClr val="0000CC"/>
              </a:solidFill>
              <a:latin typeface="楷体_GB2312" pitchFamily="49" charset="-122"/>
              <a:ea typeface="楷体_GB2312" pitchFamily="49" charset="-122"/>
              <a:sym typeface="黑体" pitchFamily="2" charset="-122"/>
            </a:endParaRPr>
          </a:p>
        </p:txBody>
      </p:sp>
      <p:sp>
        <p:nvSpPr>
          <p:cNvPr id="12293" name="矩形 7"/>
          <p:cNvSpPr>
            <a:spLocks noChangeArrowheads="1"/>
          </p:cNvSpPr>
          <p:nvPr/>
        </p:nvSpPr>
        <p:spPr bwMode="auto">
          <a:xfrm>
            <a:off x="3562325" y="2996952"/>
            <a:ext cx="2809875" cy="457200"/>
          </a:xfrm>
          <a:prstGeom prst="rect">
            <a:avLst/>
          </a:prstGeom>
          <a:solidFill>
            <a:schemeClr val="bg2">
              <a:lumMod val="20000"/>
              <a:lumOff val="80000"/>
            </a:schemeClr>
          </a:solidFill>
          <a:ln w="9525">
            <a:noFill/>
            <a:miter lim="800000"/>
            <a:headEnd/>
            <a:tailEnd/>
          </a:ln>
        </p:spPr>
        <p:txBody>
          <a:bodyPr>
            <a:spAutoFit/>
          </a:bodyPr>
          <a:lstStyle/>
          <a:p>
            <a:pPr algn="r"/>
            <a:r>
              <a:rPr lang="zh-CN" altLang="en-US" sz="2400" b="1" dirty="0">
                <a:solidFill>
                  <a:srgbClr val="0000FF"/>
                </a:solidFill>
                <a:latin typeface="楷体_GB2312" pitchFamily="49" charset="-122"/>
                <a:ea typeface="楷体_GB2312" pitchFamily="49" charset="-122"/>
                <a:sym typeface="Arial" pitchFamily="34" charset="0"/>
              </a:rPr>
              <a:t>力学性能最接近钢</a:t>
            </a:r>
          </a:p>
        </p:txBody>
      </p:sp>
      <p:sp>
        <p:nvSpPr>
          <p:cNvPr id="12294" name="右大括号 8"/>
          <p:cNvSpPr>
            <a:spLocks/>
          </p:cNvSpPr>
          <p:nvPr/>
        </p:nvSpPr>
        <p:spPr bwMode="auto">
          <a:xfrm>
            <a:off x="6444208" y="3068710"/>
            <a:ext cx="215900" cy="719137"/>
          </a:xfrm>
          <a:prstGeom prst="rightBrace">
            <a:avLst>
              <a:gd name="adj1" fmla="val 7988"/>
              <a:gd name="adj2" fmla="val 50000"/>
            </a:avLst>
          </a:prstGeom>
          <a:solidFill>
            <a:schemeClr val="bg1">
              <a:lumMod val="85000"/>
            </a:schemeClr>
          </a:solidFill>
          <a:ln w="9525" cap="flat" cmpd="sng">
            <a:solidFill>
              <a:srgbClr val="C00000"/>
            </a:solidFill>
            <a:bevel/>
            <a:headEnd/>
            <a:tailEnd/>
          </a:ln>
        </p:spPr>
        <p:txBody>
          <a:bodyPr/>
          <a:lstStyle/>
          <a:p>
            <a:pPr eaLnBrk="1" hangingPunct="1"/>
            <a:endParaRPr lang="zh-CN" altLang="zh-CN" b="0" i="1">
              <a:sym typeface="Arial" pitchFamily="34" charset="0"/>
            </a:endParaRPr>
          </a:p>
        </p:txBody>
      </p:sp>
      <p:sp>
        <p:nvSpPr>
          <p:cNvPr id="12295" name="圆角右箭头 9"/>
          <p:cNvSpPr>
            <a:spLocks/>
          </p:cNvSpPr>
          <p:nvPr/>
        </p:nvSpPr>
        <p:spPr bwMode="auto">
          <a:xfrm rot="5400000">
            <a:off x="6803999" y="3356991"/>
            <a:ext cx="432297" cy="431800"/>
          </a:xfrm>
          <a:custGeom>
            <a:avLst/>
            <a:gdLst>
              <a:gd name="G0" fmla="+- 18656 0 0"/>
              <a:gd name="G1" fmla="+- 3928 0 0"/>
              <a:gd name="G2" fmla="+- 12158 0 3928"/>
              <a:gd name="G3" fmla="+- G2 0 3928"/>
              <a:gd name="G4" fmla="*/ G3 32768 32059"/>
              <a:gd name="G5" fmla="*/ G4 1 2"/>
              <a:gd name="G6" fmla="+- 21600 0 18656"/>
              <a:gd name="G7" fmla="*/ G6 3928 6079"/>
              <a:gd name="G8" fmla="+- G7 18656 0"/>
              <a:gd name="T0" fmla="*/ 18656 w 21600"/>
              <a:gd name="T1" fmla="*/ 0 h 21600"/>
              <a:gd name="T2" fmla="*/ 18656 w 21600"/>
              <a:gd name="T3" fmla="*/ 12158 h 21600"/>
              <a:gd name="T4" fmla="*/ 2199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8656" y="0"/>
                </a:lnTo>
                <a:lnTo>
                  <a:pt x="18656" y="3928"/>
                </a:lnTo>
                <a:lnTo>
                  <a:pt x="12427" y="3928"/>
                </a:lnTo>
                <a:cubicBezTo>
                  <a:pt x="5564" y="3928"/>
                  <a:pt x="0" y="7613"/>
                  <a:pt x="0" y="12158"/>
                </a:cubicBezTo>
                <a:lnTo>
                  <a:pt x="0" y="21600"/>
                </a:lnTo>
                <a:lnTo>
                  <a:pt x="4397" y="21600"/>
                </a:lnTo>
                <a:lnTo>
                  <a:pt x="4397" y="12158"/>
                </a:lnTo>
                <a:cubicBezTo>
                  <a:pt x="4397" y="9989"/>
                  <a:pt x="7992" y="8230"/>
                  <a:pt x="12427" y="8230"/>
                </a:cubicBezTo>
                <a:lnTo>
                  <a:pt x="18656" y="8230"/>
                </a:lnTo>
                <a:lnTo>
                  <a:pt x="18656" y="12158"/>
                </a:lnTo>
                <a:close/>
              </a:path>
            </a:pathLst>
          </a:custGeom>
          <a:solidFill>
            <a:schemeClr val="bg1">
              <a:lumMod val="85000"/>
            </a:schemeClr>
          </a:solidFill>
          <a:ln w="9525" cap="flat" cmpd="sng">
            <a:solidFill>
              <a:srgbClr val="C00000"/>
            </a:solidFill>
            <a:bevel/>
            <a:headEnd/>
            <a:tailEnd/>
          </a:ln>
        </p:spPr>
        <p:txBody>
          <a:bodyPr/>
          <a:lstStyle/>
          <a:p>
            <a:pPr eaLnBrk="1" hangingPunct="1"/>
            <a:endParaRPr lang="zh-CN" altLang="zh-CN" b="0" i="1">
              <a:sym typeface="Arial" pitchFamily="34" charset="0"/>
            </a:endParaRPr>
          </a:p>
        </p:txBody>
      </p:sp>
      <p:sp>
        <p:nvSpPr>
          <p:cNvPr id="12296" name="矩形 10"/>
          <p:cNvSpPr>
            <a:spLocks noChangeArrowheads="1"/>
          </p:cNvSpPr>
          <p:nvPr/>
        </p:nvSpPr>
        <p:spPr bwMode="auto">
          <a:xfrm>
            <a:off x="804346" y="5703639"/>
            <a:ext cx="7512070" cy="461665"/>
          </a:xfrm>
          <a:prstGeom prst="rect">
            <a:avLst/>
          </a:prstGeom>
          <a:solidFill>
            <a:schemeClr val="bg2">
              <a:lumMod val="20000"/>
              <a:lumOff val="80000"/>
            </a:schemeClr>
          </a:solidFill>
          <a:ln w="19050" cmpd="sng">
            <a:solidFill>
              <a:srgbClr val="C00000"/>
            </a:solidFill>
            <a:bevel/>
            <a:headEnd/>
            <a:tailEnd/>
          </a:ln>
        </p:spPr>
        <p:txBody>
          <a:bodyPr wrap="square">
            <a:spAutoFit/>
          </a:bodyPr>
          <a:lstStyle/>
          <a:p>
            <a:pPr algn="ctr"/>
            <a:r>
              <a:rPr lang="zh-CN" altLang="en-US" sz="2400" b="1" dirty="0">
                <a:solidFill>
                  <a:srgbClr val="000000"/>
                </a:solidFill>
                <a:latin typeface="黑体" pitchFamily="2" charset="-122"/>
                <a:ea typeface="黑体" pitchFamily="2" charset="-122"/>
                <a:sym typeface="黑体" pitchFamily="2" charset="-122"/>
              </a:rPr>
              <a:t>应用</a:t>
            </a:r>
            <a:r>
              <a:rPr lang="en-US" sz="2400" b="1" dirty="0">
                <a:solidFill>
                  <a:srgbClr val="000000"/>
                </a:solidFill>
                <a:latin typeface="黑体" pitchFamily="2" charset="-122"/>
                <a:ea typeface="黑体" pitchFamily="2" charset="-122"/>
                <a:sym typeface="黑体" pitchFamily="2" charset="-122"/>
              </a:rPr>
              <a:t>——</a:t>
            </a:r>
            <a:r>
              <a:rPr lang="zh-CN" altLang="en-US" sz="2400" b="1" dirty="0">
                <a:solidFill>
                  <a:srgbClr val="000000"/>
                </a:solidFill>
                <a:latin typeface="黑体" pitchFamily="2" charset="-122"/>
                <a:ea typeface="黑体" pitchFamily="2" charset="-122"/>
                <a:sym typeface="黑体" pitchFamily="2" charset="-122"/>
              </a:rPr>
              <a:t>受力复杂、负荷较大和要求耐磨的铸件</a:t>
            </a:r>
            <a:endParaRPr lang="zh-CN" altLang="en-US" b="1" dirty="0"/>
          </a:p>
        </p:txBody>
      </p:sp>
      <p:sp>
        <p:nvSpPr>
          <p:cNvPr id="12297" name="矩形 11"/>
          <p:cNvSpPr>
            <a:spLocks noChangeArrowheads="1"/>
          </p:cNvSpPr>
          <p:nvPr/>
        </p:nvSpPr>
        <p:spPr bwMode="auto">
          <a:xfrm>
            <a:off x="3059832" y="4437112"/>
            <a:ext cx="5760640" cy="461665"/>
          </a:xfrm>
          <a:prstGeom prst="rect">
            <a:avLst/>
          </a:prstGeom>
          <a:solidFill>
            <a:schemeClr val="bg1">
              <a:lumMod val="85000"/>
            </a:schemeClr>
          </a:solidFill>
          <a:ln w="19050" cmpd="sng">
            <a:solidFill>
              <a:srgbClr val="C00000"/>
            </a:solidFill>
            <a:bevel/>
            <a:headEnd/>
            <a:tailEnd/>
          </a:ln>
        </p:spPr>
        <p:txBody>
          <a:bodyPr wrap="square">
            <a:spAutoFit/>
          </a:bodyPr>
          <a:lstStyle/>
          <a:p>
            <a:pPr algn="r"/>
            <a:r>
              <a:rPr lang="zh-CN" altLang="en-US" sz="2400" b="1" dirty="0" smtClean="0">
                <a:solidFill>
                  <a:srgbClr val="0000CC"/>
                </a:solidFill>
                <a:latin typeface="楷体_GB2312" pitchFamily="49" charset="-122"/>
                <a:ea typeface="楷体_GB2312" pitchFamily="49" charset="-122"/>
                <a:sym typeface="黑体" pitchFamily="2" charset="-122"/>
              </a:rPr>
              <a:t>可</a:t>
            </a:r>
            <a:r>
              <a:rPr lang="zh-CN" altLang="en-US" sz="2400" b="1" dirty="0">
                <a:solidFill>
                  <a:srgbClr val="0000CC"/>
                </a:solidFill>
                <a:latin typeface="楷体_GB2312" pitchFamily="49" charset="-122"/>
                <a:ea typeface="楷体_GB2312" pitchFamily="49" charset="-122"/>
                <a:sym typeface="黑体" pitchFamily="2" charset="-122"/>
              </a:rPr>
              <a:t>通过热处理改变基体组织</a:t>
            </a:r>
            <a:r>
              <a:rPr lang="en-US" sz="2400" b="1" dirty="0">
                <a:solidFill>
                  <a:srgbClr val="0000CC"/>
                </a:solidFill>
                <a:latin typeface="楷体_GB2312" pitchFamily="49" charset="-122"/>
                <a:ea typeface="楷体_GB2312" pitchFamily="49" charset="-122"/>
                <a:sym typeface="黑体" pitchFamily="2" charset="-122"/>
              </a:rPr>
              <a:t>——</a:t>
            </a:r>
            <a:r>
              <a:rPr lang="zh-CN" altLang="en-US" sz="2400" b="1" dirty="0">
                <a:solidFill>
                  <a:srgbClr val="0000CC"/>
                </a:solidFill>
                <a:latin typeface="楷体_GB2312" pitchFamily="49" charset="-122"/>
                <a:ea typeface="楷体_GB2312" pitchFamily="49" charset="-122"/>
                <a:sym typeface="黑体" pitchFamily="2" charset="-122"/>
              </a:rPr>
              <a:t>改善性能</a:t>
            </a:r>
            <a:endParaRPr lang="zh-CN" altLang="en-US" b="1" dirty="0">
              <a:solidFill>
                <a:srgbClr val="0000CC"/>
              </a:solidFill>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293"/>
                                        </p:tgtEl>
                                        <p:attrNameLst>
                                          <p:attrName>style.visibility</p:attrName>
                                        </p:attrNameLst>
                                      </p:cBhvr>
                                      <p:to>
                                        <p:strVal val="visible"/>
                                      </p:to>
                                    </p:set>
                                    <p:animEffect>
                                      <p:cBhvr>
                                        <p:cTn id="7" dur="500"/>
                                        <p:tgtEl>
                                          <p:spTgt spid="1229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291">
                                            <p:txEl>
                                              <p:pRg st="3" end="3"/>
                                            </p:txEl>
                                          </p:spTgt>
                                        </p:tgtEl>
                                        <p:attrNameLst>
                                          <p:attrName>style.visibility</p:attrName>
                                        </p:attrNameLst>
                                      </p:cBhvr>
                                      <p:to>
                                        <p:strVal val="visible"/>
                                      </p:to>
                                    </p:set>
                                    <p:animEffect>
                                      <p:cBhvr>
                                        <p:cTn id="12" dur="500"/>
                                        <p:tgtEl>
                                          <p:spTgt spid="12291">
                                            <p:txEl>
                                              <p:pRg st="3" end="3"/>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2291">
                                            <p:txEl>
                                              <p:pRg st="4" end="4"/>
                                            </p:txEl>
                                          </p:spTgt>
                                        </p:tgtEl>
                                        <p:attrNameLst>
                                          <p:attrName>style.visibility</p:attrName>
                                        </p:attrNameLst>
                                      </p:cBhvr>
                                      <p:to>
                                        <p:strVal val="visible"/>
                                      </p:to>
                                    </p:set>
                                    <p:animEffect>
                                      <p:cBhvr>
                                        <p:cTn id="15" dur="500"/>
                                        <p:tgtEl>
                                          <p:spTgt spid="12291">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2294"/>
                                        </p:tgtEl>
                                        <p:attrNameLst>
                                          <p:attrName>style.visibility</p:attrName>
                                        </p:attrNameLst>
                                      </p:cBhvr>
                                      <p:to>
                                        <p:strVal val="visible"/>
                                      </p:to>
                                    </p:set>
                                    <p:animEffect>
                                      <p:cBhvr>
                                        <p:cTn id="20" dur="500"/>
                                        <p:tgtEl>
                                          <p:spTgt spid="12294"/>
                                        </p:tgtEl>
                                      </p:cBhvr>
                                    </p:animEffect>
                                  </p:childTnLst>
                                </p:cTn>
                              </p:par>
                            </p:childTnLst>
                          </p:cTn>
                        </p:par>
                        <p:par>
                          <p:cTn id="21" fill="hold">
                            <p:stCondLst>
                              <p:cond delay="500"/>
                            </p:stCondLst>
                            <p:childTnLst>
                              <p:par>
                                <p:cTn id="22" presetID="3" presetClass="entr" presetSubtype="10" fill="hold" grpId="0" nodeType="afterEffect">
                                  <p:stCondLst>
                                    <p:cond delay="0"/>
                                  </p:stCondLst>
                                  <p:childTnLst>
                                    <p:set>
                                      <p:cBhvr>
                                        <p:cTn id="23" dur="1" fill="hold">
                                          <p:stCondLst>
                                            <p:cond delay="0"/>
                                          </p:stCondLst>
                                        </p:cTn>
                                        <p:tgtEl>
                                          <p:spTgt spid="12295"/>
                                        </p:tgtEl>
                                        <p:attrNameLst>
                                          <p:attrName>style.visibility</p:attrName>
                                        </p:attrNameLst>
                                      </p:cBhvr>
                                      <p:to>
                                        <p:strVal val="visible"/>
                                      </p:to>
                                    </p:set>
                                    <p:animEffect>
                                      <p:cBhvr>
                                        <p:cTn id="24" dur="500"/>
                                        <p:tgtEl>
                                          <p:spTgt spid="12295"/>
                                        </p:tgtEl>
                                      </p:cBhvr>
                                    </p:animEffect>
                                  </p:childTnLst>
                                </p:cTn>
                              </p:par>
                            </p:childTnLst>
                          </p:cTn>
                        </p:par>
                        <p:par>
                          <p:cTn id="25" fill="hold">
                            <p:stCondLst>
                              <p:cond delay="1000"/>
                            </p:stCondLst>
                            <p:childTnLst>
                              <p:par>
                                <p:cTn id="26" presetID="3" presetClass="entr" presetSubtype="10" fill="hold" grpId="0" nodeType="afterEffect">
                                  <p:stCondLst>
                                    <p:cond delay="0"/>
                                  </p:stCondLst>
                                  <p:childTnLst>
                                    <p:set>
                                      <p:cBhvr>
                                        <p:cTn id="27" dur="1" fill="hold">
                                          <p:stCondLst>
                                            <p:cond delay="0"/>
                                          </p:stCondLst>
                                        </p:cTn>
                                        <p:tgtEl>
                                          <p:spTgt spid="12292"/>
                                        </p:tgtEl>
                                        <p:attrNameLst>
                                          <p:attrName>style.visibility</p:attrName>
                                        </p:attrNameLst>
                                      </p:cBhvr>
                                      <p:to>
                                        <p:strVal val="visible"/>
                                      </p:to>
                                    </p:set>
                                    <p:animEffect>
                                      <p:cBhvr>
                                        <p:cTn id="28" dur="500"/>
                                        <p:tgtEl>
                                          <p:spTgt spid="12292"/>
                                        </p:tgtEl>
                                      </p:cBhvr>
                                    </p:animEffect>
                                  </p:childTnLst>
                                </p:cTn>
                              </p:par>
                            </p:childTnLst>
                          </p:cTn>
                        </p:par>
                        <p:par>
                          <p:cTn id="29" fill="hold">
                            <p:stCondLst>
                              <p:cond delay="1500"/>
                            </p:stCondLst>
                            <p:childTnLst>
                              <p:par>
                                <p:cTn id="30" presetID="3" presetClass="entr" presetSubtype="10" fill="hold" grpId="0" nodeType="afterEffect">
                                  <p:stCondLst>
                                    <p:cond delay="0"/>
                                  </p:stCondLst>
                                  <p:childTnLst>
                                    <p:set>
                                      <p:cBhvr>
                                        <p:cTn id="31" dur="1" fill="hold">
                                          <p:stCondLst>
                                            <p:cond delay="0"/>
                                          </p:stCondLst>
                                        </p:cTn>
                                        <p:tgtEl>
                                          <p:spTgt spid="12297"/>
                                        </p:tgtEl>
                                        <p:attrNameLst>
                                          <p:attrName>style.visibility</p:attrName>
                                        </p:attrNameLst>
                                      </p:cBhvr>
                                      <p:to>
                                        <p:strVal val="visible"/>
                                      </p:to>
                                    </p:set>
                                    <p:animEffect>
                                      <p:cBhvr>
                                        <p:cTn id="32" dur="500"/>
                                        <p:tgtEl>
                                          <p:spTgt spid="1229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2291">
                                            <p:txEl>
                                              <p:pRg st="6" end="6"/>
                                            </p:txEl>
                                          </p:spTgt>
                                        </p:tgtEl>
                                        <p:attrNameLst>
                                          <p:attrName>style.visibility</p:attrName>
                                        </p:attrNameLst>
                                      </p:cBhvr>
                                      <p:to>
                                        <p:strVal val="visible"/>
                                      </p:to>
                                    </p:set>
                                    <p:animEffect>
                                      <p:cBhvr>
                                        <p:cTn id="37" dur="500"/>
                                        <p:tgtEl>
                                          <p:spTgt spid="12291">
                                            <p:txEl>
                                              <p:pRg st="6" end="6"/>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12291">
                                            <p:txEl>
                                              <p:pRg st="7" end="7"/>
                                            </p:txEl>
                                          </p:spTgt>
                                        </p:tgtEl>
                                        <p:attrNameLst>
                                          <p:attrName>style.visibility</p:attrName>
                                        </p:attrNameLst>
                                      </p:cBhvr>
                                      <p:to>
                                        <p:strVal val="visible"/>
                                      </p:to>
                                    </p:set>
                                    <p:animEffect>
                                      <p:cBhvr>
                                        <p:cTn id="40" dur="500"/>
                                        <p:tgtEl>
                                          <p:spTgt spid="12291">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2296"/>
                                        </p:tgtEl>
                                        <p:attrNameLst>
                                          <p:attrName>style.visibility</p:attrName>
                                        </p:attrNameLst>
                                      </p:cBhvr>
                                      <p:to>
                                        <p:strVal val="visible"/>
                                      </p:to>
                                    </p:set>
                                    <p:animEffect>
                                      <p:cBhvr>
                                        <p:cTn id="45" dur="500"/>
                                        <p:tgtEl>
                                          <p:spTgt spid="12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 grpId="0" bldLvl="0" animBg="1" autoUpdateAnimBg="0"/>
      <p:bldP spid="12293" grpId="0" bldLvl="0" autoUpdateAnimBg="0"/>
      <p:bldP spid="12294" grpId="0" bldLvl="0" animBg="1" autoUpdateAnimBg="0"/>
      <p:bldP spid="12295" grpId="0" bldLvl="0" animBg="1" autoUpdateAnimBg="0"/>
      <p:bldP spid="12296" grpId="0" bldLvl="0" animBg="1" autoUpdateAnimBg="0"/>
      <p:bldP spid="12297" grpId="0" bldLvl="0" animBg="1"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6" descr="c:\DOCUME~1\yangping\APPLIC~1\360se6\USERDA~1\Temp\M_2011~1.JPG"/>
          <p:cNvPicPr>
            <a:picLocks noChangeAspect="1" noChangeArrowheads="1"/>
          </p:cNvPicPr>
          <p:nvPr/>
        </p:nvPicPr>
        <p:blipFill>
          <a:blip r:embed="rId2" cstate="print"/>
          <a:srcRect/>
          <a:stretch>
            <a:fillRect/>
          </a:stretch>
        </p:blipFill>
        <p:spPr bwMode="auto">
          <a:xfrm>
            <a:off x="5677517" y="4725144"/>
            <a:ext cx="2278859" cy="1512168"/>
          </a:xfrm>
          <a:prstGeom prst="rect">
            <a:avLst/>
          </a:prstGeom>
          <a:noFill/>
          <a:ln w="9525">
            <a:noFill/>
            <a:miter lim="800000"/>
            <a:headEnd/>
            <a:tailEnd/>
          </a:ln>
        </p:spPr>
      </p:pic>
      <p:pic>
        <p:nvPicPr>
          <p:cNvPr id="13315" name="Picture 2" descr="http://jpkc.cqu.edu.cn/ChongQ_2005_gccl/kj/img/t8-3.gif"/>
          <p:cNvPicPr>
            <a:picLocks noChangeAspect="1" noChangeArrowheads="1"/>
          </p:cNvPicPr>
          <p:nvPr/>
        </p:nvPicPr>
        <p:blipFill>
          <a:blip r:embed="rId3" cstate="print"/>
          <a:srcRect t="7224" r="951"/>
          <a:stretch>
            <a:fillRect/>
          </a:stretch>
        </p:blipFill>
        <p:spPr bwMode="auto">
          <a:xfrm>
            <a:off x="250825" y="476672"/>
            <a:ext cx="8713788" cy="3960439"/>
          </a:xfrm>
          <a:prstGeom prst="rect">
            <a:avLst/>
          </a:prstGeom>
          <a:noFill/>
          <a:ln w="88900" cap="sq" cmpd="thickThin">
            <a:solidFill>
              <a:srgbClr val="000000"/>
            </a:solidFill>
            <a:miter lim="800000"/>
            <a:headEnd/>
            <a:tailEnd/>
          </a:ln>
        </p:spPr>
      </p:pic>
      <p:pic>
        <p:nvPicPr>
          <p:cNvPr id="13316" name="Picture 4" descr="c:\DOCUME~1\yangping\APPLIC~1\360se6\USERDA~1\Temp\PRODUC~1.JPG"/>
          <p:cNvPicPr>
            <a:picLocks noChangeAspect="1" noChangeArrowheads="1"/>
          </p:cNvPicPr>
          <p:nvPr/>
        </p:nvPicPr>
        <p:blipFill>
          <a:blip r:embed="rId4" cstate="print"/>
          <a:srcRect t="14073" r="1810" b="8160"/>
          <a:stretch>
            <a:fillRect/>
          </a:stretch>
        </p:blipFill>
        <p:spPr bwMode="auto">
          <a:xfrm>
            <a:off x="1331640" y="4725144"/>
            <a:ext cx="2240366" cy="1512168"/>
          </a:xfrm>
          <a:prstGeom prst="rect">
            <a:avLst/>
          </a:prstGeom>
          <a:noFill/>
          <a:ln w="9525">
            <a:noFill/>
            <a:miter lim="800000"/>
            <a:headEnd/>
            <a:tailEnd/>
          </a:ln>
        </p:spPr>
      </p:pic>
      <p:pic>
        <p:nvPicPr>
          <p:cNvPr id="13317" name="Picture 12" descr="c:\DOCUME~1\yangping\APPLIC~1\360se6\USERDA~1\Temp\19.jpg"/>
          <p:cNvPicPr>
            <a:picLocks noChangeAspect="1" noChangeArrowheads="1"/>
          </p:cNvPicPr>
          <p:nvPr/>
        </p:nvPicPr>
        <p:blipFill>
          <a:blip r:embed="rId5" cstate="print"/>
          <a:srcRect/>
          <a:stretch>
            <a:fillRect/>
          </a:stretch>
        </p:blipFill>
        <p:spPr bwMode="auto">
          <a:xfrm>
            <a:off x="3707904" y="4725144"/>
            <a:ext cx="1890610" cy="1512168"/>
          </a:xfrm>
          <a:prstGeom prst="rect">
            <a:avLst/>
          </a:prstGeom>
          <a:noFill/>
          <a:ln w="9525">
            <a:noFill/>
            <a:miter lim="800000"/>
            <a:headEnd/>
            <a:tailEnd/>
          </a:ln>
        </p:spPr>
      </p:pic>
      <p:sp>
        <p:nvSpPr>
          <p:cNvPr id="13325" name="直接连接符 22"/>
          <p:cNvSpPr>
            <a:spLocks noChangeShapeType="1"/>
          </p:cNvSpPr>
          <p:nvPr/>
        </p:nvSpPr>
        <p:spPr bwMode="auto">
          <a:xfrm>
            <a:off x="6034088" y="2204864"/>
            <a:ext cx="1079500" cy="0"/>
          </a:xfrm>
          <a:prstGeom prst="line">
            <a:avLst/>
          </a:prstGeom>
          <a:noFill/>
          <a:ln w="28575" cap="flat" cmpd="sng">
            <a:solidFill>
              <a:srgbClr val="0000FF"/>
            </a:solidFill>
            <a:bevel/>
            <a:headEnd/>
            <a:tailEnd/>
          </a:ln>
        </p:spPr>
        <p:txBody>
          <a:bodyPr/>
          <a:lstStyle/>
          <a:p>
            <a:endParaRPr lang="zh-CN" altLang="en-US"/>
          </a:p>
        </p:txBody>
      </p:sp>
      <p:sp>
        <p:nvSpPr>
          <p:cNvPr id="13326" name="直接连接符 23"/>
          <p:cNvSpPr>
            <a:spLocks noChangeShapeType="1"/>
          </p:cNvSpPr>
          <p:nvPr/>
        </p:nvSpPr>
        <p:spPr bwMode="auto">
          <a:xfrm>
            <a:off x="7358063" y="3573016"/>
            <a:ext cx="431800" cy="0"/>
          </a:xfrm>
          <a:prstGeom prst="line">
            <a:avLst/>
          </a:prstGeom>
          <a:noFill/>
          <a:ln w="28575" cap="flat" cmpd="sng">
            <a:solidFill>
              <a:srgbClr val="0000FF"/>
            </a:solidFill>
            <a:bevel/>
            <a:headEnd/>
            <a:tailEnd/>
          </a:ln>
        </p:spPr>
        <p:txBody>
          <a:bodyPr/>
          <a:lstStyle/>
          <a:p>
            <a:endParaRPr lang="zh-CN" altLang="en-US"/>
          </a:p>
        </p:txBody>
      </p:sp>
      <p:sp>
        <p:nvSpPr>
          <p:cNvPr id="13327" name="直接连接符 26"/>
          <p:cNvSpPr>
            <a:spLocks noChangeShapeType="1"/>
          </p:cNvSpPr>
          <p:nvPr/>
        </p:nvSpPr>
        <p:spPr bwMode="auto">
          <a:xfrm>
            <a:off x="7308850" y="2924944"/>
            <a:ext cx="431800" cy="0"/>
          </a:xfrm>
          <a:prstGeom prst="line">
            <a:avLst/>
          </a:prstGeom>
          <a:noFill/>
          <a:ln w="28575" cap="flat" cmpd="sng">
            <a:solidFill>
              <a:srgbClr val="0000FF"/>
            </a:solidFill>
            <a:bevel/>
            <a:headEnd/>
            <a:tailEnd/>
          </a:ln>
        </p:spPr>
        <p:txBody>
          <a:bodyPr/>
          <a:lstStyle/>
          <a:p>
            <a:endParaRPr lang="zh-CN" altLang="en-US"/>
          </a:p>
        </p:txBody>
      </p:sp>
      <p:sp>
        <p:nvSpPr>
          <p:cNvPr id="13328" name="直接连接符 15"/>
          <p:cNvSpPr>
            <a:spLocks noChangeShapeType="1"/>
          </p:cNvSpPr>
          <p:nvPr/>
        </p:nvSpPr>
        <p:spPr bwMode="auto">
          <a:xfrm>
            <a:off x="5580063" y="3571428"/>
            <a:ext cx="649287" cy="1588"/>
          </a:xfrm>
          <a:prstGeom prst="line">
            <a:avLst/>
          </a:prstGeom>
          <a:noFill/>
          <a:ln w="28575" cap="flat" cmpd="sng">
            <a:solidFill>
              <a:srgbClr val="0000FF"/>
            </a:solidFill>
            <a:bevel/>
            <a:headEnd/>
            <a:tailEnd/>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325"/>
                                        </p:tgtEl>
                                        <p:attrNameLst>
                                          <p:attrName>style.visibility</p:attrName>
                                        </p:attrNameLst>
                                      </p:cBhvr>
                                      <p:to>
                                        <p:strVal val="visible"/>
                                      </p:to>
                                    </p:set>
                                    <p:animEffect>
                                      <p:cBhvr>
                                        <p:cTn id="7" dur="500"/>
                                        <p:tgtEl>
                                          <p:spTgt spid="13325"/>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3316"/>
                                        </p:tgtEl>
                                        <p:attrNameLst>
                                          <p:attrName>style.visibility</p:attrName>
                                        </p:attrNameLst>
                                      </p:cBhvr>
                                      <p:to>
                                        <p:strVal val="visible"/>
                                      </p:to>
                                    </p:set>
                                    <p:animEffect>
                                      <p:cBhvr>
                                        <p:cTn id="11" dur="500"/>
                                        <p:tgtEl>
                                          <p:spTgt spid="13316"/>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3328"/>
                                        </p:tgtEl>
                                        <p:attrNameLst>
                                          <p:attrName>style.visibility</p:attrName>
                                        </p:attrNameLst>
                                      </p:cBhvr>
                                      <p:to>
                                        <p:strVal val="visible"/>
                                      </p:to>
                                    </p:set>
                                    <p:animEffect>
                                      <p:cBhvr>
                                        <p:cTn id="16" dur="500"/>
                                        <p:tgtEl>
                                          <p:spTgt spid="13328"/>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3326"/>
                                        </p:tgtEl>
                                        <p:attrNameLst>
                                          <p:attrName>style.visibility</p:attrName>
                                        </p:attrNameLst>
                                      </p:cBhvr>
                                      <p:to>
                                        <p:strVal val="visible"/>
                                      </p:to>
                                    </p:set>
                                    <p:animEffect>
                                      <p:cBhvr>
                                        <p:cTn id="19" dur="500"/>
                                        <p:tgtEl>
                                          <p:spTgt spid="13326"/>
                                        </p:tgtEl>
                                      </p:cBhvr>
                                    </p:animEffect>
                                  </p:childTnLst>
                                </p:cTn>
                              </p:par>
                            </p:childTnLst>
                          </p:cTn>
                        </p:par>
                        <p:par>
                          <p:cTn id="20" fill="hold">
                            <p:stCondLst>
                              <p:cond delay="500"/>
                            </p:stCondLst>
                            <p:childTnLst>
                              <p:par>
                                <p:cTn id="21" presetID="3" presetClass="entr" presetSubtype="10" fill="hold" nodeType="afterEffect">
                                  <p:stCondLst>
                                    <p:cond delay="0"/>
                                  </p:stCondLst>
                                  <p:childTnLst>
                                    <p:set>
                                      <p:cBhvr>
                                        <p:cTn id="22" dur="1" fill="hold">
                                          <p:stCondLst>
                                            <p:cond delay="0"/>
                                          </p:stCondLst>
                                        </p:cTn>
                                        <p:tgtEl>
                                          <p:spTgt spid="13317"/>
                                        </p:tgtEl>
                                        <p:attrNameLst>
                                          <p:attrName>style.visibility</p:attrName>
                                        </p:attrNameLst>
                                      </p:cBhvr>
                                      <p:to>
                                        <p:strVal val="visible"/>
                                      </p:to>
                                    </p:set>
                                    <p:animEffect>
                                      <p:cBhvr>
                                        <p:cTn id="23" dur="500"/>
                                        <p:tgtEl>
                                          <p:spTgt spid="1331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3327"/>
                                        </p:tgtEl>
                                        <p:attrNameLst>
                                          <p:attrName>style.visibility</p:attrName>
                                        </p:attrNameLst>
                                      </p:cBhvr>
                                      <p:to>
                                        <p:strVal val="visible"/>
                                      </p:to>
                                    </p:set>
                                    <p:animEffect>
                                      <p:cBhvr>
                                        <p:cTn id="28" dur="500"/>
                                        <p:tgtEl>
                                          <p:spTgt spid="13327"/>
                                        </p:tgtEl>
                                      </p:cBhvr>
                                    </p:animEffect>
                                  </p:childTnLst>
                                </p:cTn>
                              </p:par>
                            </p:childTnLst>
                          </p:cTn>
                        </p:par>
                        <p:par>
                          <p:cTn id="29" fill="hold">
                            <p:stCondLst>
                              <p:cond delay="500"/>
                            </p:stCondLst>
                            <p:childTnLst>
                              <p:par>
                                <p:cTn id="30" presetID="3" presetClass="entr" presetSubtype="10" fill="hold" nodeType="afterEffect">
                                  <p:stCondLst>
                                    <p:cond delay="0"/>
                                  </p:stCondLst>
                                  <p:childTnLst>
                                    <p:set>
                                      <p:cBhvr>
                                        <p:cTn id="31" dur="1" fill="hold">
                                          <p:stCondLst>
                                            <p:cond delay="0"/>
                                          </p:stCondLst>
                                        </p:cTn>
                                        <p:tgtEl>
                                          <p:spTgt spid="13314"/>
                                        </p:tgtEl>
                                        <p:attrNameLst>
                                          <p:attrName>style.visibility</p:attrName>
                                        </p:attrNameLst>
                                      </p:cBhvr>
                                      <p:to>
                                        <p:strVal val="visible"/>
                                      </p:to>
                                    </p:set>
                                    <p:animEffect>
                                      <p:cBhvr>
                                        <p:cTn id="32" dur="500"/>
                                        <p:tgtEl>
                                          <p:spTgt spid="1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5" grpId="0" animBg="1"/>
      <p:bldP spid="13326" grpId="0" animBg="1"/>
      <p:bldP spid="13327" grpId="0" animBg="1"/>
      <p:bldP spid="1332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Grp="1" noRot="1" noChangeArrowheads="1"/>
          </p:cNvSpPr>
          <p:nvPr>
            <p:ph type="body" idx="4294967295"/>
          </p:nvPr>
        </p:nvSpPr>
        <p:spPr>
          <a:xfrm>
            <a:off x="301625" y="404813"/>
            <a:ext cx="8540750" cy="6264275"/>
          </a:xfrm>
        </p:spPr>
        <p:txBody>
          <a:bodyPr/>
          <a:lstStyle/>
          <a:p>
            <a:pPr marL="609600" indent="-609600" eaLnBrk="1" hangingPunct="1">
              <a:lnSpc>
                <a:spcPct val="120000"/>
              </a:lnSpc>
              <a:spcBef>
                <a:spcPts val="0"/>
              </a:spcBef>
              <a:buNone/>
            </a:pPr>
            <a:r>
              <a:rPr lang="zh-CN" altLang="en-US" sz="2800" dirty="0" smtClean="0">
                <a:solidFill>
                  <a:srgbClr val="C00000"/>
                </a:solidFill>
              </a:rPr>
              <a:t>（</a:t>
            </a:r>
            <a:r>
              <a:rPr lang="en-US" altLang="zh-CN" sz="2800" dirty="0" smtClean="0">
                <a:solidFill>
                  <a:srgbClr val="C00000"/>
                </a:solidFill>
              </a:rPr>
              <a:t>4</a:t>
            </a:r>
            <a:r>
              <a:rPr lang="zh-CN" altLang="en-US" sz="2800" dirty="0" smtClean="0">
                <a:solidFill>
                  <a:srgbClr val="C00000"/>
                </a:solidFill>
              </a:rPr>
              <a:t>）热处理</a:t>
            </a:r>
          </a:p>
          <a:p>
            <a:pPr marL="590550" indent="-533400" eaLnBrk="1" hangingPunct="1">
              <a:lnSpc>
                <a:spcPct val="120000"/>
              </a:lnSpc>
              <a:spcBef>
                <a:spcPts val="0"/>
              </a:spcBef>
            </a:pPr>
            <a:r>
              <a:rPr lang="zh-CN" altLang="en-US" sz="2400" dirty="0" smtClean="0"/>
              <a:t>退火</a:t>
            </a:r>
            <a:r>
              <a:rPr lang="en-US" altLang="zh-CN" sz="2400" dirty="0" smtClean="0">
                <a:latin typeface="楷体_GB2312" pitchFamily="49" charset="-122"/>
                <a:ea typeface="楷体_GB2312" pitchFamily="49" charset="-122"/>
              </a:rPr>
              <a:t>——</a:t>
            </a:r>
            <a:r>
              <a:rPr lang="zh-CN" altLang="en-US" sz="2400" dirty="0" smtClean="0">
                <a:latin typeface="楷体_GB2312" pitchFamily="49" charset="-122"/>
                <a:ea typeface="楷体_GB2312" pitchFamily="49" charset="-122"/>
              </a:rPr>
              <a:t>获得塑性好的铁素体基体，改善切削性能和消除铸造应力。</a:t>
            </a:r>
          </a:p>
          <a:p>
            <a:pPr marL="971550" lvl="1" indent="-457200" eaLnBrk="1" hangingPunct="1">
              <a:spcBef>
                <a:spcPts val="0"/>
              </a:spcBef>
            </a:pPr>
            <a:r>
              <a:rPr lang="zh-CN" altLang="en-US" sz="2400" b="0" dirty="0" smtClean="0"/>
              <a:t>高温退火（原始铸态组织有自由渗碳体）；</a:t>
            </a:r>
          </a:p>
          <a:p>
            <a:pPr marL="971550" lvl="1" indent="-457200" eaLnBrk="1" hangingPunct="1">
              <a:spcBef>
                <a:spcPts val="0"/>
              </a:spcBef>
            </a:pPr>
            <a:r>
              <a:rPr lang="zh-CN" altLang="en-US" sz="2400" b="0" dirty="0" smtClean="0"/>
              <a:t>低温退火（原始铸态组织无自由渗碳体）。</a:t>
            </a:r>
          </a:p>
          <a:p>
            <a:pPr marL="590550" indent="-533400" eaLnBrk="1" hangingPunct="1">
              <a:lnSpc>
                <a:spcPct val="120000"/>
              </a:lnSpc>
              <a:spcBef>
                <a:spcPts val="0"/>
              </a:spcBef>
            </a:pPr>
            <a:r>
              <a:rPr lang="zh-CN" altLang="en-US" sz="2400" dirty="0" smtClean="0"/>
              <a:t>正火</a:t>
            </a:r>
            <a:r>
              <a:rPr lang="en-US" altLang="zh-CN" sz="2400" dirty="0" smtClean="0">
                <a:latin typeface="楷体_GB2312" pitchFamily="49" charset="-122"/>
                <a:ea typeface="楷体_GB2312" pitchFamily="49" charset="-122"/>
              </a:rPr>
              <a:t>——</a:t>
            </a:r>
            <a:r>
              <a:rPr lang="zh-CN" altLang="en-US" sz="2400" dirty="0" smtClean="0">
                <a:latin typeface="楷体_GB2312" pitchFamily="49" charset="-122"/>
                <a:ea typeface="楷体_GB2312" pitchFamily="49" charset="-122"/>
              </a:rPr>
              <a:t>增加基体中珠光体的数量，细化基体组织，提高强度和耐磨性。</a:t>
            </a:r>
          </a:p>
          <a:p>
            <a:pPr marL="971550" lvl="1" indent="-457200" eaLnBrk="1" hangingPunct="1">
              <a:spcBef>
                <a:spcPts val="0"/>
              </a:spcBef>
            </a:pPr>
            <a:r>
              <a:rPr lang="zh-CN" altLang="en-US" sz="2400" b="0" dirty="0" smtClean="0"/>
              <a:t>完全奥氏体化，采用高温正火；</a:t>
            </a:r>
          </a:p>
          <a:p>
            <a:pPr marL="971550" lvl="1" indent="-457200" eaLnBrk="1" hangingPunct="1">
              <a:spcBef>
                <a:spcPts val="0"/>
              </a:spcBef>
            </a:pPr>
            <a:r>
              <a:rPr lang="zh-CN" altLang="en-US" sz="2400" b="0" dirty="0" smtClean="0"/>
              <a:t>不完全奥氏体化，采用低温正火。</a:t>
            </a:r>
          </a:p>
          <a:p>
            <a:pPr marL="971550" lvl="1" indent="-457200" eaLnBrk="1" hangingPunct="1">
              <a:lnSpc>
                <a:spcPct val="120000"/>
              </a:lnSpc>
              <a:spcBef>
                <a:spcPts val="0"/>
              </a:spcBef>
              <a:buNone/>
            </a:pPr>
            <a:r>
              <a:rPr lang="zh-CN" altLang="en-US" sz="2400" dirty="0" smtClean="0"/>
              <a:t>注：</a:t>
            </a:r>
            <a:r>
              <a:rPr lang="zh-CN" altLang="en-US" sz="2400" b="0" dirty="0" smtClean="0"/>
              <a:t>正火后要进行去应力退火。（正火后有较大内应力）</a:t>
            </a:r>
          </a:p>
          <a:p>
            <a:pPr marL="590550" indent="-533400" eaLnBrk="1" hangingPunct="1">
              <a:lnSpc>
                <a:spcPct val="120000"/>
              </a:lnSpc>
              <a:spcBef>
                <a:spcPts val="0"/>
              </a:spcBef>
            </a:pPr>
            <a:r>
              <a:rPr lang="zh-CN" altLang="en-US" sz="2400" dirty="0" smtClean="0"/>
              <a:t>调质</a:t>
            </a:r>
            <a:r>
              <a:rPr lang="en-US" altLang="zh-CN" sz="2400" dirty="0" smtClean="0">
                <a:latin typeface="楷体_GB2312" pitchFamily="49" charset="-122"/>
                <a:ea typeface="楷体_GB2312" pitchFamily="49" charset="-122"/>
              </a:rPr>
              <a:t>——</a:t>
            </a:r>
            <a:r>
              <a:rPr lang="zh-CN" altLang="en-US" sz="2400" dirty="0" smtClean="0">
                <a:latin typeface="楷体_GB2312" pitchFamily="49" charset="-122"/>
                <a:ea typeface="楷体_GB2312" pitchFamily="49" charset="-122"/>
              </a:rPr>
              <a:t>获得较高的综合力学性能。</a:t>
            </a:r>
          </a:p>
          <a:p>
            <a:pPr marL="590550" indent="-533400" eaLnBrk="1" hangingPunct="1">
              <a:lnSpc>
                <a:spcPct val="120000"/>
              </a:lnSpc>
              <a:spcBef>
                <a:spcPts val="0"/>
              </a:spcBef>
            </a:pPr>
            <a:r>
              <a:rPr lang="zh-CN" altLang="en-US" sz="2400" dirty="0" smtClean="0"/>
              <a:t>等温淬火</a:t>
            </a:r>
            <a:r>
              <a:rPr lang="en-US" altLang="zh-CN" sz="2400" dirty="0" smtClean="0">
                <a:latin typeface="楷体_GB2312" pitchFamily="49" charset="-122"/>
                <a:ea typeface="楷体_GB2312" pitchFamily="49" charset="-122"/>
              </a:rPr>
              <a:t>——</a:t>
            </a:r>
            <a:r>
              <a:rPr lang="zh-CN" altLang="en-US" sz="2400" dirty="0" smtClean="0">
                <a:latin typeface="楷体_GB2312" pitchFamily="49" charset="-122"/>
                <a:ea typeface="楷体_GB2312" pitchFamily="49" charset="-122"/>
              </a:rPr>
              <a:t>很高的强度，良好的塑性和韧性。</a:t>
            </a:r>
          </a:p>
          <a:p>
            <a:pPr marL="971550" lvl="1" indent="-457200" eaLnBrk="1" hangingPunct="1">
              <a:spcBef>
                <a:spcPts val="0"/>
              </a:spcBef>
            </a:pPr>
            <a:r>
              <a:rPr lang="zh-CN" altLang="en-US" sz="2400" b="0" dirty="0" smtClean="0"/>
              <a:t>这种工艺适合于综合力学性能要求高且外形又较为复杂、热处理易变形与开裂的零件，如：齿轮、凸轮轴。</a:t>
            </a:r>
            <a:endParaRPr lang="zh-CN" altLang="en-US" sz="24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338">
                                            <p:txEl>
                                              <p:pRg st="1" end="1"/>
                                            </p:txEl>
                                          </p:spTgt>
                                        </p:tgtEl>
                                        <p:attrNameLst>
                                          <p:attrName>style.visibility</p:attrName>
                                        </p:attrNameLst>
                                      </p:cBhvr>
                                      <p:to>
                                        <p:strVal val="visible"/>
                                      </p:to>
                                    </p:set>
                                    <p:animEffect transition="in" filter="blinds(horizontal)">
                                      <p:cBhvr>
                                        <p:cTn id="7" dur="500"/>
                                        <p:tgtEl>
                                          <p:spTgt spid="14338">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4338">
                                            <p:txEl>
                                              <p:pRg st="2" end="2"/>
                                            </p:txEl>
                                          </p:spTgt>
                                        </p:tgtEl>
                                        <p:attrNameLst>
                                          <p:attrName>style.visibility</p:attrName>
                                        </p:attrNameLst>
                                      </p:cBhvr>
                                      <p:to>
                                        <p:strVal val="visible"/>
                                      </p:to>
                                    </p:set>
                                    <p:animEffect transition="in" filter="blinds(horizontal)">
                                      <p:cBhvr>
                                        <p:cTn id="10" dur="500"/>
                                        <p:tgtEl>
                                          <p:spTgt spid="14338">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4338">
                                            <p:txEl>
                                              <p:pRg st="3" end="3"/>
                                            </p:txEl>
                                          </p:spTgt>
                                        </p:tgtEl>
                                        <p:attrNameLst>
                                          <p:attrName>style.visibility</p:attrName>
                                        </p:attrNameLst>
                                      </p:cBhvr>
                                      <p:to>
                                        <p:strVal val="visible"/>
                                      </p:to>
                                    </p:set>
                                    <p:animEffect transition="in" filter="blinds(horizontal)">
                                      <p:cBhvr>
                                        <p:cTn id="13" dur="500"/>
                                        <p:tgtEl>
                                          <p:spTgt spid="14338">
                                            <p:txEl>
                                              <p:pRg st="3" end="3"/>
                                            </p:txEl>
                                          </p:spTgt>
                                        </p:tgtEl>
                                      </p:cBhvr>
                                    </p:animEffect>
                                  </p:childTnLst>
                                </p:cTn>
                              </p:par>
                            </p:childTnLst>
                          </p:cTn>
                        </p:par>
                        <p:par>
                          <p:cTn id="14" fill="hold">
                            <p:stCondLst>
                              <p:cond delay="500"/>
                            </p:stCondLst>
                            <p:childTnLst>
                              <p:par>
                                <p:cTn id="15" presetID="3" presetClass="entr" presetSubtype="10" fill="hold" nodeType="afterEffect">
                                  <p:stCondLst>
                                    <p:cond delay="0"/>
                                  </p:stCondLst>
                                  <p:childTnLst>
                                    <p:set>
                                      <p:cBhvr>
                                        <p:cTn id="16" dur="1" fill="hold">
                                          <p:stCondLst>
                                            <p:cond delay="0"/>
                                          </p:stCondLst>
                                        </p:cTn>
                                        <p:tgtEl>
                                          <p:spTgt spid="14338">
                                            <p:txEl>
                                              <p:pRg st="4" end="4"/>
                                            </p:txEl>
                                          </p:spTgt>
                                        </p:tgtEl>
                                        <p:attrNameLst>
                                          <p:attrName>style.visibility</p:attrName>
                                        </p:attrNameLst>
                                      </p:cBhvr>
                                      <p:to>
                                        <p:strVal val="visible"/>
                                      </p:to>
                                    </p:set>
                                    <p:animEffect transition="in" filter="blinds(horizontal)">
                                      <p:cBhvr>
                                        <p:cTn id="17" dur="500"/>
                                        <p:tgtEl>
                                          <p:spTgt spid="14338">
                                            <p:txEl>
                                              <p:pRg st="4" end="4"/>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14338">
                                            <p:txEl>
                                              <p:pRg st="5" end="5"/>
                                            </p:txEl>
                                          </p:spTgt>
                                        </p:tgtEl>
                                        <p:attrNameLst>
                                          <p:attrName>style.visibility</p:attrName>
                                        </p:attrNameLst>
                                      </p:cBhvr>
                                      <p:to>
                                        <p:strVal val="visible"/>
                                      </p:to>
                                    </p:set>
                                    <p:animEffect transition="in" filter="blinds(horizontal)">
                                      <p:cBhvr>
                                        <p:cTn id="20" dur="500"/>
                                        <p:tgtEl>
                                          <p:spTgt spid="14338">
                                            <p:txEl>
                                              <p:pRg st="5" end="5"/>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14338">
                                            <p:txEl>
                                              <p:pRg st="6" end="6"/>
                                            </p:txEl>
                                          </p:spTgt>
                                        </p:tgtEl>
                                        <p:attrNameLst>
                                          <p:attrName>style.visibility</p:attrName>
                                        </p:attrNameLst>
                                      </p:cBhvr>
                                      <p:to>
                                        <p:strVal val="visible"/>
                                      </p:to>
                                    </p:set>
                                    <p:animEffect transition="in" filter="blinds(horizontal)">
                                      <p:cBhvr>
                                        <p:cTn id="23" dur="500"/>
                                        <p:tgtEl>
                                          <p:spTgt spid="14338">
                                            <p:txEl>
                                              <p:pRg st="6" end="6"/>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14338">
                                            <p:txEl>
                                              <p:pRg st="7" end="7"/>
                                            </p:txEl>
                                          </p:spTgt>
                                        </p:tgtEl>
                                        <p:attrNameLst>
                                          <p:attrName>style.visibility</p:attrName>
                                        </p:attrNameLst>
                                      </p:cBhvr>
                                      <p:to>
                                        <p:strVal val="visible"/>
                                      </p:to>
                                    </p:set>
                                    <p:animEffect transition="in" filter="blinds(horizontal)">
                                      <p:cBhvr>
                                        <p:cTn id="26" dur="500"/>
                                        <p:tgtEl>
                                          <p:spTgt spid="14338">
                                            <p:txEl>
                                              <p:pRg st="7" end="7"/>
                                            </p:txEl>
                                          </p:spTgt>
                                        </p:tgtEl>
                                      </p:cBhvr>
                                    </p:animEffect>
                                  </p:childTnLst>
                                </p:cTn>
                              </p:par>
                            </p:childTnLst>
                          </p:cTn>
                        </p:par>
                        <p:par>
                          <p:cTn id="27" fill="hold">
                            <p:stCondLst>
                              <p:cond delay="1000"/>
                            </p:stCondLst>
                            <p:childTnLst>
                              <p:par>
                                <p:cTn id="28" presetID="3" presetClass="entr" presetSubtype="10" fill="hold" nodeType="afterEffect">
                                  <p:stCondLst>
                                    <p:cond delay="0"/>
                                  </p:stCondLst>
                                  <p:childTnLst>
                                    <p:set>
                                      <p:cBhvr>
                                        <p:cTn id="29" dur="1" fill="hold">
                                          <p:stCondLst>
                                            <p:cond delay="0"/>
                                          </p:stCondLst>
                                        </p:cTn>
                                        <p:tgtEl>
                                          <p:spTgt spid="14338">
                                            <p:txEl>
                                              <p:pRg st="8" end="8"/>
                                            </p:txEl>
                                          </p:spTgt>
                                        </p:tgtEl>
                                        <p:attrNameLst>
                                          <p:attrName>style.visibility</p:attrName>
                                        </p:attrNameLst>
                                      </p:cBhvr>
                                      <p:to>
                                        <p:strVal val="visible"/>
                                      </p:to>
                                    </p:set>
                                    <p:animEffect transition="in" filter="blinds(horizontal)">
                                      <p:cBhvr>
                                        <p:cTn id="30" dur="500"/>
                                        <p:tgtEl>
                                          <p:spTgt spid="14338">
                                            <p:txEl>
                                              <p:pRg st="8" end="8"/>
                                            </p:txEl>
                                          </p:spTgt>
                                        </p:tgtEl>
                                      </p:cBhvr>
                                    </p:animEffect>
                                  </p:childTnLst>
                                </p:cTn>
                              </p:par>
                            </p:childTnLst>
                          </p:cTn>
                        </p:par>
                        <p:par>
                          <p:cTn id="31" fill="hold">
                            <p:stCondLst>
                              <p:cond delay="1500"/>
                            </p:stCondLst>
                            <p:childTnLst>
                              <p:par>
                                <p:cTn id="32" presetID="3" presetClass="entr" presetSubtype="10" fill="hold" nodeType="afterEffect">
                                  <p:stCondLst>
                                    <p:cond delay="0"/>
                                  </p:stCondLst>
                                  <p:childTnLst>
                                    <p:set>
                                      <p:cBhvr>
                                        <p:cTn id="33" dur="1" fill="hold">
                                          <p:stCondLst>
                                            <p:cond delay="0"/>
                                          </p:stCondLst>
                                        </p:cTn>
                                        <p:tgtEl>
                                          <p:spTgt spid="14338">
                                            <p:txEl>
                                              <p:pRg st="9" end="9"/>
                                            </p:txEl>
                                          </p:spTgt>
                                        </p:tgtEl>
                                        <p:attrNameLst>
                                          <p:attrName>style.visibility</p:attrName>
                                        </p:attrNameLst>
                                      </p:cBhvr>
                                      <p:to>
                                        <p:strVal val="visible"/>
                                      </p:to>
                                    </p:set>
                                    <p:animEffect transition="in" filter="blinds(horizontal)">
                                      <p:cBhvr>
                                        <p:cTn id="34" dur="500"/>
                                        <p:tgtEl>
                                          <p:spTgt spid="14338">
                                            <p:txEl>
                                              <p:pRg st="9" end="9"/>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14338">
                                            <p:txEl>
                                              <p:pRg st="10" end="10"/>
                                            </p:txEl>
                                          </p:spTgt>
                                        </p:tgtEl>
                                        <p:attrNameLst>
                                          <p:attrName>style.visibility</p:attrName>
                                        </p:attrNameLst>
                                      </p:cBhvr>
                                      <p:to>
                                        <p:strVal val="visible"/>
                                      </p:to>
                                    </p:set>
                                    <p:animEffect transition="in" filter="blinds(horizontal)">
                                      <p:cBhvr>
                                        <p:cTn id="37" dur="500"/>
                                        <p:tgtEl>
                                          <p:spTgt spid="1433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rrowheads="1"/>
          </p:cNvSpPr>
          <p:nvPr>
            <p:ph type="title" idx="4294967295"/>
          </p:nvPr>
        </p:nvSpPr>
        <p:spPr>
          <a:xfrm>
            <a:off x="301625" y="381000"/>
            <a:ext cx="8540750" cy="600075"/>
          </a:xfrm>
          <a:prstGeom prst="rect">
            <a:avLst/>
          </a:prstGeom>
          <a:ln/>
        </p:spPr>
        <p:txBody>
          <a:bodyPr/>
          <a:lstStyle/>
          <a:p>
            <a:pPr marL="838200" indent="-838200" algn="l" eaLnBrk="1" hangingPunct="1">
              <a:buClr>
                <a:schemeClr val="folHlink"/>
              </a:buClr>
            </a:pPr>
            <a:r>
              <a:rPr lang="en-US" altLang="zh-CN" sz="3200" b="1" dirty="0" smtClean="0">
                <a:solidFill>
                  <a:srgbClr val="0000CC"/>
                </a:solidFill>
                <a:ea typeface="黑体" pitchFamily="2" charset="-122"/>
              </a:rPr>
              <a:t>3.  </a:t>
            </a:r>
            <a:r>
              <a:rPr lang="zh-CN" sz="3200" b="1" dirty="0" smtClean="0">
                <a:solidFill>
                  <a:srgbClr val="0000CC"/>
                </a:solidFill>
                <a:ea typeface="黑体" pitchFamily="2" charset="-122"/>
              </a:rPr>
              <a:t>可锻铸铁</a:t>
            </a:r>
            <a:endParaRPr lang="zh-CN" sz="3200" b="1" dirty="0">
              <a:solidFill>
                <a:srgbClr val="0000CC"/>
              </a:solidFill>
              <a:ea typeface="黑体" pitchFamily="2" charset="-122"/>
            </a:endParaRPr>
          </a:p>
        </p:txBody>
      </p:sp>
      <p:sp>
        <p:nvSpPr>
          <p:cNvPr id="14339" name="Rectangle 3"/>
          <p:cNvSpPr>
            <a:spLocks noGrp="1" noRot="1" noChangeArrowheads="1"/>
          </p:cNvSpPr>
          <p:nvPr>
            <p:ph type="body" idx="4294967295"/>
          </p:nvPr>
        </p:nvSpPr>
        <p:spPr>
          <a:xfrm>
            <a:off x="323850" y="1054100"/>
            <a:ext cx="8540750" cy="2303463"/>
          </a:xfrm>
          <a:ln/>
        </p:spPr>
        <p:txBody>
          <a:bodyPr/>
          <a:lstStyle/>
          <a:p>
            <a:pPr marL="514350" indent="-457200" eaLnBrk="1" hangingPunct="1">
              <a:buFont typeface="Wingdings" pitchFamily="2" charset="2"/>
              <a:buNone/>
            </a:pPr>
            <a:r>
              <a:rPr lang="zh-CN" altLang="en-US" sz="2400" dirty="0">
                <a:latin typeface="楷体_GB2312" pitchFamily="49" charset="-122"/>
                <a:ea typeface="楷体_GB2312" pitchFamily="49" charset="-122"/>
                <a:sym typeface="华文细黑" pitchFamily="2" charset="-122"/>
              </a:rPr>
              <a:t>铸造白口铸铁，经</a:t>
            </a:r>
            <a:r>
              <a:rPr lang="en-US" sz="2400" dirty="0">
                <a:latin typeface="楷体_GB2312" pitchFamily="49" charset="-122"/>
                <a:ea typeface="楷体_GB2312" pitchFamily="49" charset="-122"/>
                <a:sym typeface="华文细黑" pitchFamily="2" charset="-122"/>
              </a:rPr>
              <a:t>(900</a:t>
            </a:r>
            <a:r>
              <a:rPr lang="zh-CN" altLang="en-US" sz="2400" dirty="0">
                <a:latin typeface="楷体_GB2312" pitchFamily="49" charset="-122"/>
                <a:ea typeface="楷体_GB2312" pitchFamily="49" charset="-122"/>
                <a:sym typeface="华文细黑" pitchFamily="2" charset="-122"/>
              </a:rPr>
              <a:t>－</a:t>
            </a:r>
            <a:r>
              <a:rPr lang="en-US" sz="2400" dirty="0">
                <a:latin typeface="楷体_GB2312" pitchFamily="49" charset="-122"/>
                <a:ea typeface="楷体_GB2312" pitchFamily="49" charset="-122"/>
                <a:sym typeface="华文细黑" pitchFamily="2" charset="-122"/>
              </a:rPr>
              <a:t>980℃)</a:t>
            </a:r>
            <a:r>
              <a:rPr lang="zh-CN" altLang="en-US" sz="2400" dirty="0">
                <a:latin typeface="楷体_GB2312" pitchFamily="49" charset="-122"/>
                <a:ea typeface="楷体_GB2312" pitchFamily="49" charset="-122"/>
                <a:sym typeface="华文细黑" pitchFamily="2" charset="-122"/>
              </a:rPr>
              <a:t>长时间石墨化退火</a:t>
            </a:r>
          </a:p>
          <a:p>
            <a:pPr marL="514350" indent="-457200" eaLnBrk="1" hangingPunct="1">
              <a:buClr>
                <a:srgbClr val="7030A0"/>
              </a:buClr>
              <a:buNone/>
            </a:pPr>
            <a:r>
              <a:rPr lang="zh-CN" altLang="en-US" sz="2800" dirty="0" smtClean="0">
                <a:solidFill>
                  <a:srgbClr val="C00000"/>
                </a:solidFill>
              </a:rPr>
              <a:t>（</a:t>
            </a:r>
            <a:r>
              <a:rPr lang="en-US" altLang="zh-CN" sz="2800" dirty="0" smtClean="0">
                <a:solidFill>
                  <a:srgbClr val="C00000"/>
                </a:solidFill>
              </a:rPr>
              <a:t>1</a:t>
            </a:r>
            <a:r>
              <a:rPr lang="zh-CN" altLang="en-US" sz="2800" dirty="0" smtClean="0">
                <a:solidFill>
                  <a:srgbClr val="C00000"/>
                </a:solidFill>
              </a:rPr>
              <a:t>）组织</a:t>
            </a:r>
            <a:r>
              <a:rPr lang="zh-CN" altLang="en-US" sz="2800" dirty="0">
                <a:solidFill>
                  <a:srgbClr val="C00000"/>
                </a:solidFill>
              </a:rPr>
              <a:t>：</a:t>
            </a:r>
            <a:r>
              <a:rPr lang="zh-CN" altLang="en-US" sz="2400" dirty="0">
                <a:latin typeface="楷体_GB2312" pitchFamily="49" charset="-122"/>
                <a:ea typeface="楷体_GB2312" pitchFamily="49" charset="-122"/>
              </a:rPr>
              <a:t>钢基体</a:t>
            </a:r>
            <a:r>
              <a:rPr lang="en-US" sz="2400" dirty="0">
                <a:latin typeface="楷体_GB2312" pitchFamily="49" charset="-122"/>
                <a:ea typeface="楷体_GB2312" pitchFamily="49" charset="-122"/>
              </a:rPr>
              <a:t>+</a:t>
            </a:r>
            <a:r>
              <a:rPr lang="zh-CN" altLang="en-US" sz="2400" dirty="0">
                <a:latin typeface="楷体_GB2312" pitchFamily="49" charset="-122"/>
                <a:ea typeface="楷体_GB2312" pitchFamily="49" charset="-122"/>
              </a:rPr>
              <a:t>团絮状石墨</a:t>
            </a:r>
            <a:endParaRPr lang="en-US" sz="2400" dirty="0">
              <a:latin typeface="楷体_GB2312" pitchFamily="49" charset="-122"/>
              <a:ea typeface="楷体_GB2312" pitchFamily="49" charset="-122"/>
            </a:endParaRPr>
          </a:p>
          <a:p>
            <a:pPr marL="514350" indent="-457200" eaLnBrk="1" hangingPunct="1">
              <a:buClr>
                <a:srgbClr val="7030A0"/>
              </a:buClr>
              <a:buFont typeface="Wingdings" pitchFamily="2" charset="2"/>
              <a:buNone/>
            </a:pPr>
            <a:r>
              <a:rPr lang="en-US" sz="2400" dirty="0">
                <a:latin typeface="楷体_GB2312" pitchFamily="49" charset="-122"/>
                <a:ea typeface="楷体_GB2312" pitchFamily="49" charset="-122"/>
                <a:sym typeface="华文细黑" pitchFamily="2" charset="-122"/>
              </a:rPr>
              <a:t>—</a:t>
            </a:r>
            <a:r>
              <a:rPr lang="zh-CN" altLang="en-US" sz="2400" dirty="0">
                <a:latin typeface="楷体_GB2312" pitchFamily="49" charset="-122"/>
                <a:ea typeface="楷体_GB2312" pitchFamily="49" charset="-122"/>
                <a:sym typeface="华文细黑" pitchFamily="2" charset="-122"/>
              </a:rPr>
              <a:t>控制冷速获得</a:t>
            </a:r>
            <a:r>
              <a:rPr lang="en-US" sz="2400" dirty="0">
                <a:latin typeface="楷体_GB2312" pitchFamily="49" charset="-122"/>
                <a:ea typeface="楷体_GB2312" pitchFamily="49" charset="-122"/>
                <a:sym typeface="华文细黑" pitchFamily="2" charset="-122"/>
              </a:rPr>
              <a:t>F</a:t>
            </a:r>
            <a:r>
              <a:rPr lang="zh-CN" altLang="en-US" sz="2400" dirty="0">
                <a:latin typeface="楷体_GB2312" pitchFamily="49" charset="-122"/>
                <a:ea typeface="楷体_GB2312" pitchFamily="49" charset="-122"/>
                <a:sym typeface="华文细黑" pitchFamily="2" charset="-122"/>
              </a:rPr>
              <a:t>和</a:t>
            </a:r>
            <a:r>
              <a:rPr lang="en-US" sz="2400" dirty="0">
                <a:latin typeface="楷体_GB2312" pitchFamily="49" charset="-122"/>
                <a:ea typeface="楷体_GB2312" pitchFamily="49" charset="-122"/>
                <a:sym typeface="华文细黑" pitchFamily="2" charset="-122"/>
              </a:rPr>
              <a:t>P</a:t>
            </a:r>
            <a:r>
              <a:rPr lang="zh-CN" altLang="en-US" sz="2400" dirty="0">
                <a:latin typeface="楷体_GB2312" pitchFamily="49" charset="-122"/>
                <a:ea typeface="楷体_GB2312" pitchFamily="49" charset="-122"/>
                <a:sym typeface="华文细黑" pitchFamily="2" charset="-122"/>
              </a:rPr>
              <a:t>基体</a:t>
            </a:r>
            <a:endParaRPr lang="zh-CN" altLang="en-US" sz="2400" dirty="0">
              <a:latin typeface="楷体_GB2312" pitchFamily="49" charset="-122"/>
              <a:ea typeface="楷体_GB2312" pitchFamily="49" charset="-122"/>
            </a:endParaRPr>
          </a:p>
          <a:p>
            <a:pPr marL="914400" lvl="1" indent="-457200" eaLnBrk="1" hangingPunct="1">
              <a:buFont typeface="Wingdings" pitchFamily="2" charset="2"/>
              <a:buNone/>
            </a:pPr>
            <a:endParaRPr lang="zh-CN" altLang="en-US" sz="2400" dirty="0">
              <a:sym typeface="华文细黑" pitchFamily="2" charset="-122"/>
            </a:endParaRPr>
          </a:p>
        </p:txBody>
      </p:sp>
      <p:sp>
        <p:nvSpPr>
          <p:cNvPr id="14340" name="Rectangle 14"/>
          <p:cNvSpPr>
            <a:spLocks noChangeArrowheads="1"/>
          </p:cNvSpPr>
          <p:nvPr/>
        </p:nvSpPr>
        <p:spPr bwMode="auto">
          <a:xfrm>
            <a:off x="1197025" y="4866307"/>
            <a:ext cx="2031325" cy="461665"/>
          </a:xfrm>
          <a:prstGeom prst="rect">
            <a:avLst/>
          </a:prstGeom>
          <a:noFill/>
          <a:ln w="9525" cmpd="sng">
            <a:noFill/>
            <a:miter lim="800000"/>
            <a:headEnd/>
            <a:tailEnd/>
          </a:ln>
        </p:spPr>
        <p:txBody>
          <a:bodyPr wrap="none" anchor="ctr">
            <a:spAutoFit/>
          </a:bodyPr>
          <a:lstStyle/>
          <a:p>
            <a:pPr marL="457200" indent="-457200"/>
            <a:r>
              <a:rPr lang="zh-CN" altLang="en-US" sz="2400" b="1" dirty="0">
                <a:solidFill>
                  <a:srgbClr val="000000"/>
                </a:solidFill>
                <a:latin typeface="楷体_GB2312" pitchFamily="49" charset="-122"/>
                <a:ea typeface="楷体_GB2312" pitchFamily="49" charset="-122"/>
                <a:sym typeface="华文细黑" pitchFamily="2" charset="-122"/>
              </a:rPr>
              <a:t>例：</a:t>
            </a:r>
            <a:r>
              <a:rPr lang="en-US" sz="2400" b="1" dirty="0" err="1">
                <a:solidFill>
                  <a:srgbClr val="000000"/>
                </a:solidFill>
                <a:latin typeface="楷体_GB2312" pitchFamily="49" charset="-122"/>
                <a:ea typeface="楷体_GB2312" pitchFamily="49" charset="-122"/>
                <a:sym typeface="华文细黑" pitchFamily="2" charset="-122"/>
              </a:rPr>
              <a:t>KT300</a:t>
            </a:r>
            <a:r>
              <a:rPr lang="zh-CN" altLang="en-US" sz="2400" b="1" dirty="0">
                <a:solidFill>
                  <a:srgbClr val="000000"/>
                </a:solidFill>
                <a:latin typeface="楷体_GB2312" pitchFamily="49" charset="-122"/>
                <a:ea typeface="楷体_GB2312" pitchFamily="49" charset="-122"/>
                <a:sym typeface="华文细黑" pitchFamily="2" charset="-122"/>
              </a:rPr>
              <a:t>－</a:t>
            </a:r>
            <a:r>
              <a:rPr lang="en-US" sz="2400" b="1" dirty="0">
                <a:solidFill>
                  <a:srgbClr val="000000"/>
                </a:solidFill>
                <a:latin typeface="楷体_GB2312" pitchFamily="49" charset="-122"/>
                <a:ea typeface="楷体_GB2312" pitchFamily="49" charset="-122"/>
                <a:sym typeface="华文细黑" pitchFamily="2" charset="-122"/>
              </a:rPr>
              <a:t>6</a:t>
            </a:r>
          </a:p>
        </p:txBody>
      </p:sp>
      <p:sp>
        <p:nvSpPr>
          <p:cNvPr id="14341" name="Rectangle 15"/>
          <p:cNvSpPr>
            <a:spLocks noChangeArrowheads="1"/>
          </p:cNvSpPr>
          <p:nvPr/>
        </p:nvSpPr>
        <p:spPr bwMode="auto">
          <a:xfrm>
            <a:off x="476300" y="5612283"/>
            <a:ext cx="3087587" cy="461665"/>
          </a:xfrm>
          <a:prstGeom prst="rect">
            <a:avLst/>
          </a:prstGeom>
          <a:solidFill>
            <a:schemeClr val="bg1">
              <a:lumMod val="85000"/>
            </a:schemeClr>
          </a:solidFill>
          <a:ln w="19050" cmpd="sng">
            <a:solidFill>
              <a:srgbClr val="C00000"/>
            </a:solidFill>
            <a:miter lim="800000"/>
            <a:headEnd/>
            <a:tailEnd/>
          </a:ln>
        </p:spPr>
        <p:txBody>
          <a:bodyPr wrap="square">
            <a:spAutoFit/>
          </a:bodyPr>
          <a:lstStyle/>
          <a:p>
            <a:r>
              <a:rPr lang="zh-CN" altLang="en-US" sz="2400" b="1">
                <a:solidFill>
                  <a:srgbClr val="0000FF"/>
                </a:solidFill>
                <a:latin typeface="楷体_GB2312" pitchFamily="49" charset="-122"/>
                <a:ea typeface="楷体_GB2312" pitchFamily="49" charset="-122"/>
                <a:sym typeface="华文细黑" pitchFamily="2" charset="-122"/>
              </a:rPr>
              <a:t>最低抗拉强度</a:t>
            </a:r>
            <a:r>
              <a:rPr lang="en-US" sz="2400" b="1">
                <a:solidFill>
                  <a:srgbClr val="000000"/>
                </a:solidFill>
                <a:latin typeface="楷体_GB2312" pitchFamily="49" charset="-122"/>
                <a:ea typeface="楷体_GB2312" pitchFamily="49" charset="-122"/>
                <a:sym typeface="Arial" pitchFamily="34" charset="0"/>
              </a:rPr>
              <a:t>(MN/m</a:t>
            </a:r>
            <a:r>
              <a:rPr lang="en-US" sz="2400" b="1" baseline="30000">
                <a:solidFill>
                  <a:srgbClr val="000000"/>
                </a:solidFill>
                <a:latin typeface="楷体_GB2312" pitchFamily="49" charset="-122"/>
                <a:ea typeface="楷体_GB2312" pitchFamily="49" charset="-122"/>
                <a:sym typeface="Arial" pitchFamily="34" charset="0"/>
              </a:rPr>
              <a:t>2</a:t>
            </a:r>
            <a:r>
              <a:rPr lang="en-US" sz="2400" b="1">
                <a:solidFill>
                  <a:srgbClr val="000000"/>
                </a:solidFill>
                <a:latin typeface="楷体_GB2312" pitchFamily="49" charset="-122"/>
                <a:ea typeface="楷体_GB2312" pitchFamily="49" charset="-122"/>
                <a:sym typeface="Arial" pitchFamily="34" charset="0"/>
              </a:rPr>
              <a:t>)</a:t>
            </a:r>
            <a:endParaRPr lang="zh-CN" altLang="en-US" sz="2400" b="1">
              <a:solidFill>
                <a:srgbClr val="0000FF"/>
              </a:solidFill>
              <a:latin typeface="楷体_GB2312" pitchFamily="49" charset="-122"/>
              <a:ea typeface="楷体_GB2312" pitchFamily="49" charset="-122"/>
              <a:sym typeface="华文细黑" pitchFamily="2" charset="-122"/>
            </a:endParaRPr>
          </a:p>
        </p:txBody>
      </p:sp>
      <p:sp>
        <p:nvSpPr>
          <p:cNvPr id="14342" name="Line 17"/>
          <p:cNvSpPr>
            <a:spLocks noChangeShapeType="1"/>
          </p:cNvSpPr>
          <p:nvPr/>
        </p:nvSpPr>
        <p:spPr bwMode="auto">
          <a:xfrm flipH="1">
            <a:off x="2267743" y="5329708"/>
            <a:ext cx="206127" cy="299963"/>
          </a:xfrm>
          <a:prstGeom prst="line">
            <a:avLst/>
          </a:prstGeom>
          <a:noFill/>
          <a:ln w="28575" cmpd="sng">
            <a:solidFill>
              <a:srgbClr val="C00000"/>
            </a:solidFill>
            <a:bevel/>
            <a:headEnd/>
            <a:tailEnd/>
          </a:ln>
        </p:spPr>
        <p:txBody>
          <a:bodyPr/>
          <a:lstStyle/>
          <a:p>
            <a:endParaRPr lang="zh-CN" altLang="zh-CN" sz="2400" b="1">
              <a:solidFill>
                <a:srgbClr val="000000"/>
              </a:solidFill>
              <a:latin typeface="楷体_GB2312" pitchFamily="49" charset="-122"/>
              <a:ea typeface="楷体_GB2312" pitchFamily="49" charset="-122"/>
              <a:sym typeface="Arial" pitchFamily="34" charset="0"/>
            </a:endParaRPr>
          </a:p>
        </p:txBody>
      </p:sp>
      <p:sp>
        <p:nvSpPr>
          <p:cNvPr id="14343" name="Line 18"/>
          <p:cNvSpPr>
            <a:spLocks noChangeShapeType="1"/>
          </p:cNvSpPr>
          <p:nvPr/>
        </p:nvSpPr>
        <p:spPr bwMode="auto">
          <a:xfrm>
            <a:off x="3074346" y="5313173"/>
            <a:ext cx="1152128" cy="288032"/>
          </a:xfrm>
          <a:prstGeom prst="line">
            <a:avLst/>
          </a:prstGeom>
          <a:noFill/>
          <a:ln w="28575" cmpd="sng">
            <a:solidFill>
              <a:srgbClr val="C00000"/>
            </a:solidFill>
            <a:bevel/>
            <a:headEnd/>
            <a:tailEnd/>
          </a:ln>
        </p:spPr>
        <p:txBody>
          <a:bodyPr/>
          <a:lstStyle/>
          <a:p>
            <a:endParaRPr lang="zh-CN" altLang="zh-CN" sz="2400" b="1">
              <a:solidFill>
                <a:srgbClr val="000000"/>
              </a:solidFill>
              <a:latin typeface="楷体_GB2312" pitchFamily="49" charset="-122"/>
              <a:ea typeface="楷体_GB2312" pitchFamily="49" charset="-122"/>
              <a:sym typeface="Arial" pitchFamily="34" charset="0"/>
            </a:endParaRPr>
          </a:p>
        </p:txBody>
      </p:sp>
      <p:sp>
        <p:nvSpPr>
          <p:cNvPr id="14344" name="矩形 17"/>
          <p:cNvSpPr>
            <a:spLocks noChangeArrowheads="1"/>
          </p:cNvSpPr>
          <p:nvPr/>
        </p:nvSpPr>
        <p:spPr bwMode="auto">
          <a:xfrm>
            <a:off x="6661150" y="3876103"/>
            <a:ext cx="1852613" cy="415925"/>
          </a:xfrm>
          <a:prstGeom prst="rect">
            <a:avLst/>
          </a:prstGeom>
          <a:noFill/>
          <a:ln w="19050" cmpd="sng">
            <a:solidFill>
              <a:srgbClr val="0000FF"/>
            </a:solidFill>
            <a:bevel/>
            <a:headEnd/>
            <a:tailEnd/>
          </a:ln>
        </p:spPr>
        <p:txBody>
          <a:bodyPr wrap="none">
            <a:spAutoFit/>
          </a:bodyPr>
          <a:lstStyle/>
          <a:p>
            <a:r>
              <a:rPr lang="en-US" sz="2000">
                <a:solidFill>
                  <a:srgbClr val="000000"/>
                </a:solidFill>
                <a:latin typeface="黑体" pitchFamily="2" charset="-122"/>
                <a:ea typeface="黑体" pitchFamily="2" charset="-122"/>
                <a:sym typeface="Arial" pitchFamily="34" charset="0"/>
              </a:rPr>
              <a:t>F</a:t>
            </a:r>
            <a:r>
              <a:rPr lang="zh-CN" altLang="en-US" sz="2000">
                <a:solidFill>
                  <a:srgbClr val="000000"/>
                </a:solidFill>
                <a:latin typeface="黑体" pitchFamily="2" charset="-122"/>
                <a:ea typeface="黑体" pitchFamily="2" charset="-122"/>
                <a:sym typeface="Arial" pitchFamily="34" charset="0"/>
              </a:rPr>
              <a:t>基体可锻</a:t>
            </a:r>
            <a:r>
              <a:rPr lang="zh-CN" altLang="en-US" sz="2000" b="0">
                <a:solidFill>
                  <a:srgbClr val="000000"/>
                </a:solidFill>
                <a:latin typeface="黑体" pitchFamily="2" charset="-122"/>
                <a:ea typeface="黑体" pitchFamily="2" charset="-122"/>
                <a:sym typeface="Arial" pitchFamily="34" charset="0"/>
              </a:rPr>
              <a:t>铸铁</a:t>
            </a:r>
            <a:endParaRPr lang="zh-CN" altLang="en-US" sz="1400">
              <a:solidFill>
                <a:srgbClr val="000000"/>
              </a:solidFill>
              <a:latin typeface="黑体" pitchFamily="2" charset="-122"/>
              <a:ea typeface="黑体" pitchFamily="2" charset="-122"/>
              <a:sym typeface="Arial" pitchFamily="34" charset="0"/>
            </a:endParaRPr>
          </a:p>
        </p:txBody>
      </p:sp>
      <p:sp>
        <p:nvSpPr>
          <p:cNvPr id="14345" name="矩形 18"/>
          <p:cNvSpPr>
            <a:spLocks noChangeArrowheads="1"/>
          </p:cNvSpPr>
          <p:nvPr/>
        </p:nvSpPr>
        <p:spPr bwMode="auto">
          <a:xfrm>
            <a:off x="4860032" y="5660900"/>
            <a:ext cx="1852613" cy="415925"/>
          </a:xfrm>
          <a:prstGeom prst="rect">
            <a:avLst/>
          </a:prstGeom>
          <a:noFill/>
          <a:ln w="19050" cmpd="sng">
            <a:solidFill>
              <a:srgbClr val="0000FF"/>
            </a:solidFill>
            <a:bevel/>
            <a:headEnd/>
            <a:tailEnd/>
          </a:ln>
        </p:spPr>
        <p:txBody>
          <a:bodyPr wrap="none">
            <a:spAutoFit/>
          </a:bodyPr>
          <a:lstStyle/>
          <a:p>
            <a:r>
              <a:rPr lang="en-US" sz="2000">
                <a:solidFill>
                  <a:srgbClr val="000000"/>
                </a:solidFill>
                <a:latin typeface="黑体" pitchFamily="2" charset="-122"/>
                <a:ea typeface="黑体" pitchFamily="2" charset="-122"/>
                <a:sym typeface="Arial" pitchFamily="34" charset="0"/>
              </a:rPr>
              <a:t>P</a:t>
            </a:r>
            <a:r>
              <a:rPr lang="zh-CN" altLang="en-US" sz="2000">
                <a:solidFill>
                  <a:srgbClr val="000000"/>
                </a:solidFill>
                <a:latin typeface="黑体" pitchFamily="2" charset="-122"/>
                <a:ea typeface="黑体" pitchFamily="2" charset="-122"/>
                <a:sym typeface="Arial" pitchFamily="34" charset="0"/>
              </a:rPr>
              <a:t>基体可锻铸铁</a:t>
            </a:r>
            <a:endParaRPr lang="zh-CN" altLang="en-US" sz="1400">
              <a:solidFill>
                <a:srgbClr val="000000"/>
              </a:solidFill>
              <a:latin typeface="黑体" pitchFamily="2" charset="-122"/>
              <a:ea typeface="黑体" pitchFamily="2" charset="-122"/>
              <a:sym typeface="Arial" pitchFamily="34" charset="0"/>
            </a:endParaRPr>
          </a:p>
        </p:txBody>
      </p:sp>
      <p:sp>
        <p:nvSpPr>
          <p:cNvPr id="14346" name="Rectangle 3"/>
          <p:cNvSpPr>
            <a:spLocks noRot="1" noChangeArrowheads="1"/>
          </p:cNvSpPr>
          <p:nvPr/>
        </p:nvSpPr>
        <p:spPr bwMode="auto">
          <a:xfrm>
            <a:off x="395288" y="4337918"/>
            <a:ext cx="3671887" cy="603250"/>
          </a:xfrm>
          <a:prstGeom prst="rect">
            <a:avLst/>
          </a:prstGeom>
          <a:noFill/>
          <a:ln w="9525" cmpd="sng">
            <a:noFill/>
            <a:miter lim="800000"/>
            <a:headEnd/>
            <a:tailEnd/>
          </a:ln>
        </p:spPr>
        <p:txBody>
          <a:bodyPr/>
          <a:lstStyle/>
          <a:p>
            <a:pPr marL="609600" indent="-609600" eaLnBrk="1" hangingPunct="1">
              <a:spcBef>
                <a:spcPct val="20000"/>
              </a:spcBef>
              <a:buClr>
                <a:schemeClr val="hlink"/>
              </a:buClr>
            </a:pPr>
            <a:r>
              <a:rPr lang="zh-CN" altLang="en-US" sz="2800" b="1" dirty="0" smtClean="0">
                <a:solidFill>
                  <a:srgbClr val="C00000"/>
                </a:solidFill>
                <a:latin typeface="黑体" pitchFamily="2" charset="-122"/>
                <a:ea typeface="黑体" pitchFamily="2" charset="-122"/>
                <a:sym typeface="Arial" pitchFamily="34" charset="0"/>
              </a:rPr>
              <a:t>（</a:t>
            </a:r>
            <a:r>
              <a:rPr lang="en-US" altLang="zh-CN" sz="2800" b="1" dirty="0" smtClean="0">
                <a:solidFill>
                  <a:srgbClr val="C00000"/>
                </a:solidFill>
                <a:latin typeface="黑体" pitchFamily="2" charset="-122"/>
                <a:ea typeface="黑体" pitchFamily="2" charset="-122"/>
                <a:sym typeface="Arial" pitchFamily="34" charset="0"/>
              </a:rPr>
              <a:t>2</a:t>
            </a:r>
            <a:r>
              <a:rPr lang="zh-CN" altLang="en-US" sz="2800" b="1" dirty="0" smtClean="0">
                <a:solidFill>
                  <a:srgbClr val="C00000"/>
                </a:solidFill>
                <a:latin typeface="黑体" pitchFamily="2" charset="-122"/>
                <a:ea typeface="黑体" pitchFamily="2" charset="-122"/>
                <a:sym typeface="Arial" pitchFamily="34" charset="0"/>
              </a:rPr>
              <a:t>）牌号</a:t>
            </a:r>
            <a:endParaRPr lang="zh-CN" altLang="en-US" b="1" dirty="0">
              <a:solidFill>
                <a:srgbClr val="C00000"/>
              </a:solidFill>
              <a:latin typeface="黑体" pitchFamily="2" charset="-122"/>
              <a:ea typeface="黑体" pitchFamily="2" charset="-122"/>
            </a:endParaRPr>
          </a:p>
        </p:txBody>
      </p:sp>
      <p:sp>
        <p:nvSpPr>
          <p:cNvPr id="14347" name="直接连接符 21"/>
          <p:cNvSpPr>
            <a:spLocks noChangeShapeType="1"/>
          </p:cNvSpPr>
          <p:nvPr/>
        </p:nvSpPr>
        <p:spPr bwMode="auto">
          <a:xfrm>
            <a:off x="2195736" y="5290021"/>
            <a:ext cx="504825" cy="0"/>
          </a:xfrm>
          <a:prstGeom prst="line">
            <a:avLst/>
          </a:prstGeom>
          <a:noFill/>
          <a:ln w="28575" cap="flat" cmpd="sng">
            <a:solidFill>
              <a:srgbClr val="C00000"/>
            </a:solidFill>
            <a:bevel/>
            <a:headEnd/>
            <a:tailEnd/>
          </a:ln>
        </p:spPr>
        <p:txBody>
          <a:bodyPr/>
          <a:lstStyle/>
          <a:p>
            <a:endParaRPr lang="zh-CN" altLang="en-US" sz="2400" b="1">
              <a:latin typeface="楷体_GB2312" pitchFamily="49" charset="-122"/>
              <a:ea typeface="楷体_GB2312" pitchFamily="49" charset="-122"/>
            </a:endParaRPr>
          </a:p>
        </p:txBody>
      </p:sp>
      <p:sp>
        <p:nvSpPr>
          <p:cNvPr id="14348" name="直接连接符 26"/>
          <p:cNvSpPr>
            <a:spLocks noChangeShapeType="1"/>
          </p:cNvSpPr>
          <p:nvPr/>
        </p:nvSpPr>
        <p:spPr bwMode="auto">
          <a:xfrm>
            <a:off x="2915816" y="5290021"/>
            <a:ext cx="360362" cy="0"/>
          </a:xfrm>
          <a:prstGeom prst="line">
            <a:avLst/>
          </a:prstGeom>
          <a:noFill/>
          <a:ln w="28575" cap="flat" cmpd="sng">
            <a:solidFill>
              <a:srgbClr val="C00000"/>
            </a:solidFill>
            <a:bevel/>
            <a:headEnd/>
            <a:tailEnd/>
          </a:ln>
        </p:spPr>
        <p:txBody>
          <a:bodyPr/>
          <a:lstStyle/>
          <a:p>
            <a:endParaRPr lang="zh-CN" altLang="en-US" sz="2400" b="1">
              <a:latin typeface="楷体_GB2312" pitchFamily="49" charset="-122"/>
              <a:ea typeface="楷体_GB2312" pitchFamily="49" charset="-122"/>
            </a:endParaRPr>
          </a:p>
        </p:txBody>
      </p:sp>
      <p:sp>
        <p:nvSpPr>
          <p:cNvPr id="14349" name="矩形 28"/>
          <p:cNvSpPr>
            <a:spLocks noChangeArrowheads="1"/>
          </p:cNvSpPr>
          <p:nvPr/>
        </p:nvSpPr>
        <p:spPr bwMode="auto">
          <a:xfrm>
            <a:off x="3636416" y="5617046"/>
            <a:ext cx="1143000" cy="476250"/>
          </a:xfrm>
          <a:prstGeom prst="rect">
            <a:avLst/>
          </a:prstGeom>
          <a:solidFill>
            <a:schemeClr val="bg1">
              <a:lumMod val="85000"/>
            </a:schemeClr>
          </a:solidFill>
          <a:ln w="19050" cmpd="sng">
            <a:solidFill>
              <a:srgbClr val="C00000"/>
            </a:solidFill>
            <a:bevel/>
            <a:headEnd/>
            <a:tailEnd/>
          </a:ln>
        </p:spPr>
        <p:txBody>
          <a:bodyPr wrap="square">
            <a:spAutoFit/>
          </a:bodyPr>
          <a:lstStyle/>
          <a:p>
            <a:r>
              <a:rPr lang="zh-CN" altLang="en-US" sz="2400" b="1" dirty="0">
                <a:solidFill>
                  <a:srgbClr val="0000FF"/>
                </a:solidFill>
                <a:latin typeface="楷体_GB2312" pitchFamily="49" charset="-122"/>
                <a:ea typeface="楷体_GB2312" pitchFamily="49" charset="-122"/>
                <a:sym typeface="华文细黑" pitchFamily="2" charset="-122"/>
              </a:rPr>
              <a:t>延伸率</a:t>
            </a:r>
          </a:p>
        </p:txBody>
      </p:sp>
      <p:pic>
        <p:nvPicPr>
          <p:cNvPr id="14350" name="Picture 2" descr="c:\DOCUME~1\yangping\APPLIC~1\360se6\USERDA~1\Temp\U_1895~1.JPG"/>
          <p:cNvPicPr>
            <a:picLocks noChangeAspect="1" noChangeArrowheads="1"/>
          </p:cNvPicPr>
          <p:nvPr/>
        </p:nvPicPr>
        <p:blipFill>
          <a:blip r:embed="rId2" cstate="print"/>
          <a:srcRect/>
          <a:stretch>
            <a:fillRect/>
          </a:stretch>
        </p:blipFill>
        <p:spPr bwMode="auto">
          <a:xfrm>
            <a:off x="5219700" y="1628775"/>
            <a:ext cx="2376488" cy="1511300"/>
          </a:xfrm>
          <a:prstGeom prst="rect">
            <a:avLst/>
          </a:prstGeom>
          <a:noFill/>
          <a:ln w="9525">
            <a:noFill/>
            <a:miter lim="800000"/>
            <a:headEnd/>
            <a:tailEnd/>
          </a:ln>
        </p:spPr>
      </p:pic>
      <p:pic>
        <p:nvPicPr>
          <p:cNvPr id="14351" name="Picture 4" descr="c:\DOCUME~1\yangping\APPLIC~1\360se6\USERDA~1\Temp\5-4HT9~1.JPG"/>
          <p:cNvPicPr>
            <a:picLocks noChangeAspect="1" noChangeArrowheads="1"/>
          </p:cNvPicPr>
          <p:nvPr/>
        </p:nvPicPr>
        <p:blipFill>
          <a:blip r:embed="rId3" cstate="print"/>
          <a:srcRect/>
          <a:stretch>
            <a:fillRect/>
          </a:stretch>
        </p:blipFill>
        <p:spPr bwMode="auto">
          <a:xfrm>
            <a:off x="6767513" y="4580408"/>
            <a:ext cx="2376487" cy="1512888"/>
          </a:xfrm>
          <a:prstGeom prst="rect">
            <a:avLst/>
          </a:prstGeom>
          <a:noFill/>
          <a:ln w="9525">
            <a:noFill/>
            <a:miter lim="800000"/>
            <a:headEnd/>
            <a:tailEnd/>
          </a:ln>
        </p:spPr>
      </p:pic>
      <p:pic>
        <p:nvPicPr>
          <p:cNvPr id="14352" name="Picture 6" descr="http://ocw.xjtu.edu.cn/jxtd/jingpin/uploads/media/multimedia/3microstructure/5_5_1.JPG">
            <a:hlinkClick r:id="rId4"/>
          </p:cNvPr>
          <p:cNvPicPr>
            <a:picLocks noChangeAspect="1" noChangeArrowheads="1"/>
          </p:cNvPicPr>
          <p:nvPr/>
        </p:nvPicPr>
        <p:blipFill>
          <a:blip r:embed="rId5" cstate="print"/>
          <a:srcRect t="3830" r="14951" b="13730"/>
          <a:stretch>
            <a:fillRect/>
          </a:stretch>
        </p:blipFill>
        <p:spPr bwMode="auto">
          <a:xfrm>
            <a:off x="4283075" y="3859980"/>
            <a:ext cx="2376488" cy="1511300"/>
          </a:xfrm>
          <a:prstGeom prst="rect">
            <a:avLst/>
          </a:prstGeom>
          <a:noFill/>
          <a:ln w="9525">
            <a:noFill/>
            <a:miter lim="800000"/>
            <a:headEnd/>
            <a:tailEnd/>
          </a:ln>
        </p:spPr>
      </p:pic>
      <p:pic>
        <p:nvPicPr>
          <p:cNvPr id="14353" name="Picture 9" descr="G团高"/>
          <p:cNvPicPr>
            <a:picLocks noChangeAspect="1" noChangeArrowheads="1"/>
          </p:cNvPicPr>
          <p:nvPr/>
        </p:nvPicPr>
        <p:blipFill>
          <a:blip r:embed="rId6" cstate="print"/>
          <a:srcRect l="8957" r="4443"/>
          <a:stretch>
            <a:fillRect/>
          </a:stretch>
        </p:blipFill>
        <p:spPr bwMode="auto">
          <a:xfrm>
            <a:off x="7272338" y="2205038"/>
            <a:ext cx="1871662" cy="1336675"/>
          </a:xfrm>
          <a:prstGeom prst="rect">
            <a:avLst/>
          </a:prstGeom>
          <a:noFill/>
          <a:ln w="9525" cmpd="sng">
            <a:noFill/>
            <a:miter lim="800000"/>
            <a:headEnd/>
            <a:tailEnd/>
          </a:ln>
        </p:spPr>
      </p:pic>
      <p:sp>
        <p:nvSpPr>
          <p:cNvPr id="14354" name="矩形 20"/>
          <p:cNvSpPr>
            <a:spLocks noChangeArrowheads="1"/>
          </p:cNvSpPr>
          <p:nvPr/>
        </p:nvSpPr>
        <p:spPr bwMode="auto">
          <a:xfrm>
            <a:off x="395288" y="2579420"/>
            <a:ext cx="4752975" cy="1569660"/>
          </a:xfrm>
          <a:prstGeom prst="rect">
            <a:avLst/>
          </a:prstGeom>
          <a:noFill/>
          <a:ln w="9525">
            <a:noFill/>
            <a:miter lim="800000"/>
            <a:headEnd/>
            <a:tailEnd/>
          </a:ln>
        </p:spPr>
        <p:txBody>
          <a:bodyPr>
            <a:spAutoFit/>
          </a:bodyPr>
          <a:lstStyle/>
          <a:p>
            <a:pPr marL="533400" indent="-533400">
              <a:spcBef>
                <a:spcPct val="20000"/>
              </a:spcBef>
              <a:buClr>
                <a:srgbClr val="7030A0"/>
              </a:buClr>
            </a:pPr>
            <a:r>
              <a:rPr lang="zh-CN" altLang="en-US" sz="2400" b="1" dirty="0">
                <a:solidFill>
                  <a:srgbClr val="0000FF"/>
                </a:solidFill>
                <a:latin typeface="楷体_GB2312" pitchFamily="49" charset="-122"/>
                <a:ea typeface="楷体_GB2312" pitchFamily="49" charset="-122"/>
                <a:sym typeface="楷体_GB2312" pitchFamily="49" charset="-122"/>
              </a:rPr>
              <a:t>团絮状</a:t>
            </a:r>
            <a:r>
              <a:rPr lang="en-US" sz="2400" b="1" dirty="0">
                <a:solidFill>
                  <a:srgbClr val="0000FF"/>
                </a:solidFill>
                <a:latin typeface="楷体_GB2312" pitchFamily="49" charset="-122"/>
                <a:ea typeface="楷体_GB2312" pitchFamily="49" charset="-122"/>
                <a:sym typeface="楷体_GB2312" pitchFamily="49" charset="-122"/>
              </a:rPr>
              <a:t>G</a:t>
            </a:r>
            <a:r>
              <a:rPr lang="zh-CN" altLang="en-US" sz="2400" b="1" dirty="0">
                <a:solidFill>
                  <a:srgbClr val="0000FF"/>
                </a:solidFill>
                <a:latin typeface="楷体_GB2312" pitchFamily="49" charset="-122"/>
                <a:ea typeface="楷体_GB2312" pitchFamily="49" charset="-122"/>
                <a:sym typeface="楷体_GB2312" pitchFamily="49" charset="-122"/>
              </a:rPr>
              <a:t>对基体的割裂作用大大减轻，应力集中也明显降低</a:t>
            </a:r>
            <a:r>
              <a:rPr lang="en-US" sz="2400" b="1" dirty="0">
                <a:solidFill>
                  <a:srgbClr val="0000FF"/>
                </a:solidFill>
                <a:latin typeface="楷体_GB2312" pitchFamily="49" charset="-122"/>
                <a:ea typeface="楷体_GB2312" pitchFamily="49" charset="-122"/>
                <a:sym typeface="楷体_GB2312" pitchFamily="49" charset="-122"/>
              </a:rPr>
              <a:t>——</a:t>
            </a:r>
            <a:r>
              <a:rPr lang="zh-CN" altLang="en-US" sz="2400" b="1" dirty="0">
                <a:solidFill>
                  <a:srgbClr val="0000FF"/>
                </a:solidFill>
                <a:latin typeface="楷体_GB2312" pitchFamily="49" charset="-122"/>
                <a:ea typeface="楷体_GB2312" pitchFamily="49" charset="-122"/>
                <a:sym typeface="楷体_GB2312" pitchFamily="49" charset="-122"/>
              </a:rPr>
              <a:t>强度，塑性比灰口铸铁显著提高。</a:t>
            </a:r>
            <a:endParaRPr lang="en-US" sz="2400" b="1" dirty="0">
              <a:solidFill>
                <a:srgbClr val="0000FF"/>
              </a:solidFill>
              <a:latin typeface="楷体_GB2312" pitchFamily="49" charset="-122"/>
              <a:ea typeface="楷体_GB2312" pitchFamily="49" charset="-122"/>
              <a:sym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339">
                                            <p:txEl>
                                              <p:pRg st="1" end="1"/>
                                            </p:txEl>
                                          </p:spTgt>
                                        </p:tgtEl>
                                        <p:attrNameLst>
                                          <p:attrName>style.visibility</p:attrName>
                                        </p:attrNameLst>
                                      </p:cBhvr>
                                      <p:to>
                                        <p:strVal val="visible"/>
                                      </p:to>
                                    </p:set>
                                    <p:animEffect>
                                      <p:cBhvr>
                                        <p:cTn id="7" dur="500"/>
                                        <p:tgtEl>
                                          <p:spTgt spid="14339">
                                            <p:txEl>
                                              <p:pRg st="1" end="1"/>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4339">
                                            <p:txEl>
                                              <p:pRg st="2" end="2"/>
                                            </p:txEl>
                                          </p:spTgt>
                                        </p:tgtEl>
                                        <p:attrNameLst>
                                          <p:attrName>style.visibility</p:attrName>
                                        </p:attrNameLst>
                                      </p:cBhvr>
                                      <p:to>
                                        <p:strVal val="visible"/>
                                      </p:to>
                                    </p:set>
                                    <p:animEffect>
                                      <p:cBhvr>
                                        <p:cTn id="10" dur="500"/>
                                        <p:tgtEl>
                                          <p:spTgt spid="14339">
                                            <p:txEl>
                                              <p:pRg st="2" end="2"/>
                                            </p:txEl>
                                          </p:spTgt>
                                        </p:tgtEl>
                                      </p:cBhvr>
                                    </p:animEffect>
                                  </p:childTnLst>
                                </p:cTn>
                              </p:par>
                            </p:childTnLst>
                          </p:cTn>
                        </p:par>
                        <p:par>
                          <p:cTn id="11" fill="hold">
                            <p:stCondLst>
                              <p:cond delay="500"/>
                            </p:stCondLst>
                            <p:childTnLst>
                              <p:par>
                                <p:cTn id="12" presetID="3" presetClass="entr" presetSubtype="10" fill="hold" nodeType="afterEffect">
                                  <p:stCondLst>
                                    <p:cond delay="0"/>
                                  </p:stCondLst>
                                  <p:childTnLst>
                                    <p:set>
                                      <p:cBhvr>
                                        <p:cTn id="13" dur="1" fill="hold">
                                          <p:stCondLst>
                                            <p:cond delay="0"/>
                                          </p:stCondLst>
                                        </p:cTn>
                                        <p:tgtEl>
                                          <p:spTgt spid="14350"/>
                                        </p:tgtEl>
                                        <p:attrNameLst>
                                          <p:attrName>style.visibility</p:attrName>
                                        </p:attrNameLst>
                                      </p:cBhvr>
                                      <p:to>
                                        <p:strVal val="visible"/>
                                      </p:to>
                                    </p:set>
                                    <p:animEffect>
                                      <p:cBhvr>
                                        <p:cTn id="14" dur="500"/>
                                        <p:tgtEl>
                                          <p:spTgt spid="14350"/>
                                        </p:tgtEl>
                                      </p:cBhvr>
                                    </p:animEffect>
                                  </p:childTnLst>
                                </p:cTn>
                              </p:par>
                            </p:childTnLst>
                          </p:cTn>
                        </p:par>
                        <p:par>
                          <p:cTn id="15" fill="hold">
                            <p:stCondLst>
                              <p:cond delay="1000"/>
                            </p:stCondLst>
                            <p:childTnLst>
                              <p:par>
                                <p:cTn id="16" presetID="3" presetClass="entr" presetSubtype="10" fill="hold" nodeType="afterEffect">
                                  <p:stCondLst>
                                    <p:cond delay="0"/>
                                  </p:stCondLst>
                                  <p:childTnLst>
                                    <p:set>
                                      <p:cBhvr>
                                        <p:cTn id="17" dur="1" fill="hold">
                                          <p:stCondLst>
                                            <p:cond delay="0"/>
                                          </p:stCondLst>
                                        </p:cTn>
                                        <p:tgtEl>
                                          <p:spTgt spid="14353"/>
                                        </p:tgtEl>
                                        <p:attrNameLst>
                                          <p:attrName>style.visibility</p:attrName>
                                        </p:attrNameLst>
                                      </p:cBhvr>
                                      <p:to>
                                        <p:strVal val="visible"/>
                                      </p:to>
                                    </p:set>
                                    <p:animEffect>
                                      <p:cBhvr>
                                        <p:cTn id="18" dur="500"/>
                                        <p:tgtEl>
                                          <p:spTgt spid="14353"/>
                                        </p:tgtEl>
                                      </p:cBhvr>
                                    </p:animEffect>
                                  </p:childTnLst>
                                </p:cTn>
                              </p:par>
                            </p:childTnLst>
                          </p:cTn>
                        </p:par>
                        <p:par>
                          <p:cTn id="19" fill="hold">
                            <p:stCondLst>
                              <p:cond delay="1500"/>
                            </p:stCondLst>
                            <p:childTnLst>
                              <p:par>
                                <p:cTn id="20" presetID="3" presetClass="entr" presetSubtype="10" fill="hold" grpId="0" nodeType="afterEffect">
                                  <p:stCondLst>
                                    <p:cond delay="0"/>
                                  </p:stCondLst>
                                  <p:childTnLst>
                                    <p:set>
                                      <p:cBhvr>
                                        <p:cTn id="21" dur="1" fill="hold">
                                          <p:stCondLst>
                                            <p:cond delay="0"/>
                                          </p:stCondLst>
                                        </p:cTn>
                                        <p:tgtEl>
                                          <p:spTgt spid="14354"/>
                                        </p:tgtEl>
                                        <p:attrNameLst>
                                          <p:attrName>style.visibility</p:attrName>
                                        </p:attrNameLst>
                                      </p:cBhvr>
                                      <p:to>
                                        <p:strVal val="visible"/>
                                      </p:to>
                                    </p:set>
                                    <p:animEffect>
                                      <p:cBhvr>
                                        <p:cTn id="22" dur="500"/>
                                        <p:tgtEl>
                                          <p:spTgt spid="14354"/>
                                        </p:tgtEl>
                                      </p:cBhvr>
                                    </p:animEffect>
                                  </p:childTnLst>
                                </p:cTn>
                              </p:par>
                            </p:childTnLst>
                          </p:cTn>
                        </p:par>
                        <p:par>
                          <p:cTn id="23" fill="hold">
                            <p:stCondLst>
                              <p:cond delay="2000"/>
                            </p:stCondLst>
                            <p:childTnLst>
                              <p:par>
                                <p:cTn id="24" presetID="3" presetClass="entr" presetSubtype="10" fill="hold" nodeType="afterEffect">
                                  <p:stCondLst>
                                    <p:cond delay="0"/>
                                  </p:stCondLst>
                                  <p:childTnLst>
                                    <p:set>
                                      <p:cBhvr>
                                        <p:cTn id="25" dur="1" fill="hold">
                                          <p:stCondLst>
                                            <p:cond delay="0"/>
                                          </p:stCondLst>
                                        </p:cTn>
                                        <p:tgtEl>
                                          <p:spTgt spid="14352"/>
                                        </p:tgtEl>
                                        <p:attrNameLst>
                                          <p:attrName>style.visibility</p:attrName>
                                        </p:attrNameLst>
                                      </p:cBhvr>
                                      <p:to>
                                        <p:strVal val="visible"/>
                                      </p:to>
                                    </p:set>
                                    <p:animEffect>
                                      <p:cBhvr>
                                        <p:cTn id="26" dur="500"/>
                                        <p:tgtEl>
                                          <p:spTgt spid="14352"/>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4344"/>
                                        </p:tgtEl>
                                        <p:attrNameLst>
                                          <p:attrName>style.visibility</p:attrName>
                                        </p:attrNameLst>
                                      </p:cBhvr>
                                      <p:to>
                                        <p:strVal val="visible"/>
                                      </p:to>
                                    </p:set>
                                    <p:animEffect>
                                      <p:cBhvr>
                                        <p:cTn id="29" dur="500"/>
                                        <p:tgtEl>
                                          <p:spTgt spid="14344"/>
                                        </p:tgtEl>
                                      </p:cBhvr>
                                    </p:animEffect>
                                  </p:childTnLst>
                                </p:cTn>
                              </p:par>
                            </p:childTnLst>
                          </p:cTn>
                        </p:par>
                        <p:par>
                          <p:cTn id="30" fill="hold">
                            <p:stCondLst>
                              <p:cond delay="2500"/>
                            </p:stCondLst>
                            <p:childTnLst>
                              <p:par>
                                <p:cTn id="31" presetID="3" presetClass="entr" presetSubtype="10" fill="hold" nodeType="afterEffect">
                                  <p:stCondLst>
                                    <p:cond delay="0"/>
                                  </p:stCondLst>
                                  <p:childTnLst>
                                    <p:set>
                                      <p:cBhvr>
                                        <p:cTn id="32" dur="1" fill="hold">
                                          <p:stCondLst>
                                            <p:cond delay="0"/>
                                          </p:stCondLst>
                                        </p:cTn>
                                        <p:tgtEl>
                                          <p:spTgt spid="14351"/>
                                        </p:tgtEl>
                                        <p:attrNameLst>
                                          <p:attrName>style.visibility</p:attrName>
                                        </p:attrNameLst>
                                      </p:cBhvr>
                                      <p:to>
                                        <p:strVal val="visible"/>
                                      </p:to>
                                    </p:set>
                                    <p:animEffect>
                                      <p:cBhvr>
                                        <p:cTn id="33" dur="500"/>
                                        <p:tgtEl>
                                          <p:spTgt spid="14351"/>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4345"/>
                                        </p:tgtEl>
                                        <p:attrNameLst>
                                          <p:attrName>style.visibility</p:attrName>
                                        </p:attrNameLst>
                                      </p:cBhvr>
                                      <p:to>
                                        <p:strVal val="visible"/>
                                      </p:to>
                                    </p:set>
                                    <p:animEffect>
                                      <p:cBhvr>
                                        <p:cTn id="36" dur="500"/>
                                        <p:tgtEl>
                                          <p:spTgt spid="14345"/>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14346"/>
                                        </p:tgtEl>
                                        <p:attrNameLst>
                                          <p:attrName>style.visibility</p:attrName>
                                        </p:attrNameLst>
                                      </p:cBhvr>
                                      <p:to>
                                        <p:strVal val="visible"/>
                                      </p:to>
                                    </p:set>
                                    <p:animEffect>
                                      <p:cBhvr>
                                        <p:cTn id="41" dur="500"/>
                                        <p:tgtEl>
                                          <p:spTgt spid="14346"/>
                                        </p:tgtEl>
                                      </p:cBhvr>
                                    </p:animEffect>
                                  </p:childTnLst>
                                </p:cTn>
                              </p:par>
                            </p:childTnLst>
                          </p:cTn>
                        </p:par>
                        <p:par>
                          <p:cTn id="42" fill="hold">
                            <p:stCondLst>
                              <p:cond delay="500"/>
                            </p:stCondLst>
                            <p:childTnLst>
                              <p:par>
                                <p:cTn id="43" presetID="3" presetClass="entr" presetSubtype="10" fill="hold" grpId="0" nodeType="afterEffect">
                                  <p:stCondLst>
                                    <p:cond delay="0"/>
                                  </p:stCondLst>
                                  <p:childTnLst>
                                    <p:set>
                                      <p:cBhvr>
                                        <p:cTn id="44" dur="1" fill="hold">
                                          <p:stCondLst>
                                            <p:cond delay="0"/>
                                          </p:stCondLst>
                                        </p:cTn>
                                        <p:tgtEl>
                                          <p:spTgt spid="14340"/>
                                        </p:tgtEl>
                                        <p:attrNameLst>
                                          <p:attrName>style.visibility</p:attrName>
                                        </p:attrNameLst>
                                      </p:cBhvr>
                                      <p:to>
                                        <p:strVal val="visible"/>
                                      </p:to>
                                    </p:set>
                                    <p:animEffect>
                                      <p:cBhvr>
                                        <p:cTn id="45" dur="500"/>
                                        <p:tgtEl>
                                          <p:spTgt spid="14340"/>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14347"/>
                                        </p:tgtEl>
                                        <p:attrNameLst>
                                          <p:attrName>style.visibility</p:attrName>
                                        </p:attrNameLst>
                                      </p:cBhvr>
                                      <p:to>
                                        <p:strVal val="visible"/>
                                      </p:to>
                                    </p:set>
                                    <p:animEffect>
                                      <p:cBhvr>
                                        <p:cTn id="50" dur="500"/>
                                        <p:tgtEl>
                                          <p:spTgt spid="14347"/>
                                        </p:tgtEl>
                                      </p:cBhvr>
                                    </p:animEffect>
                                  </p:childTnLst>
                                </p:cTn>
                              </p:par>
                            </p:childTnLst>
                          </p:cTn>
                        </p:par>
                        <p:par>
                          <p:cTn id="51" fill="hold">
                            <p:stCondLst>
                              <p:cond delay="500"/>
                            </p:stCondLst>
                            <p:childTnLst>
                              <p:par>
                                <p:cTn id="52" presetID="3" presetClass="entr" presetSubtype="10" fill="hold" grpId="0" nodeType="afterEffect">
                                  <p:stCondLst>
                                    <p:cond delay="0"/>
                                  </p:stCondLst>
                                  <p:childTnLst>
                                    <p:set>
                                      <p:cBhvr>
                                        <p:cTn id="53" dur="1" fill="hold">
                                          <p:stCondLst>
                                            <p:cond delay="0"/>
                                          </p:stCondLst>
                                        </p:cTn>
                                        <p:tgtEl>
                                          <p:spTgt spid="14342"/>
                                        </p:tgtEl>
                                        <p:attrNameLst>
                                          <p:attrName>style.visibility</p:attrName>
                                        </p:attrNameLst>
                                      </p:cBhvr>
                                      <p:to>
                                        <p:strVal val="visible"/>
                                      </p:to>
                                    </p:set>
                                    <p:animEffect>
                                      <p:cBhvr>
                                        <p:cTn id="54" dur="500"/>
                                        <p:tgtEl>
                                          <p:spTgt spid="14342"/>
                                        </p:tgtEl>
                                      </p:cBhvr>
                                    </p:animEffect>
                                  </p:childTnLst>
                                </p:cTn>
                              </p:par>
                            </p:childTnLst>
                          </p:cTn>
                        </p:par>
                        <p:par>
                          <p:cTn id="55" fill="hold">
                            <p:stCondLst>
                              <p:cond delay="1000"/>
                            </p:stCondLst>
                            <p:childTnLst>
                              <p:par>
                                <p:cTn id="56" presetID="3" presetClass="entr" presetSubtype="10" fill="hold" grpId="0" nodeType="afterEffect">
                                  <p:stCondLst>
                                    <p:cond delay="0"/>
                                  </p:stCondLst>
                                  <p:childTnLst>
                                    <p:set>
                                      <p:cBhvr>
                                        <p:cTn id="57" dur="1" fill="hold">
                                          <p:stCondLst>
                                            <p:cond delay="0"/>
                                          </p:stCondLst>
                                        </p:cTn>
                                        <p:tgtEl>
                                          <p:spTgt spid="14341"/>
                                        </p:tgtEl>
                                        <p:attrNameLst>
                                          <p:attrName>style.visibility</p:attrName>
                                        </p:attrNameLst>
                                      </p:cBhvr>
                                      <p:to>
                                        <p:strVal val="visible"/>
                                      </p:to>
                                    </p:set>
                                    <p:animEffect>
                                      <p:cBhvr>
                                        <p:cTn id="58" dur="500"/>
                                        <p:tgtEl>
                                          <p:spTgt spid="14341"/>
                                        </p:tgtEl>
                                      </p:cBhvr>
                                    </p:animEffect>
                                  </p:childTnLst>
                                </p:cTn>
                              </p:par>
                            </p:childTnLst>
                          </p:cTn>
                        </p:par>
                        <p:par>
                          <p:cTn id="59" fill="hold">
                            <p:stCondLst>
                              <p:cond delay="1500"/>
                            </p:stCondLst>
                            <p:childTnLst>
                              <p:par>
                                <p:cTn id="60" presetID="3" presetClass="entr" presetSubtype="10" fill="hold" grpId="0" nodeType="afterEffect">
                                  <p:stCondLst>
                                    <p:cond delay="0"/>
                                  </p:stCondLst>
                                  <p:childTnLst>
                                    <p:set>
                                      <p:cBhvr>
                                        <p:cTn id="61" dur="1" fill="hold">
                                          <p:stCondLst>
                                            <p:cond delay="0"/>
                                          </p:stCondLst>
                                        </p:cTn>
                                        <p:tgtEl>
                                          <p:spTgt spid="14348"/>
                                        </p:tgtEl>
                                        <p:attrNameLst>
                                          <p:attrName>style.visibility</p:attrName>
                                        </p:attrNameLst>
                                      </p:cBhvr>
                                      <p:to>
                                        <p:strVal val="visible"/>
                                      </p:to>
                                    </p:set>
                                    <p:animEffect>
                                      <p:cBhvr>
                                        <p:cTn id="62" dur="500"/>
                                        <p:tgtEl>
                                          <p:spTgt spid="14348"/>
                                        </p:tgtEl>
                                      </p:cBhvr>
                                    </p:animEffect>
                                  </p:childTnLst>
                                </p:cTn>
                              </p:par>
                            </p:childTnLst>
                          </p:cTn>
                        </p:par>
                        <p:par>
                          <p:cTn id="63" fill="hold">
                            <p:stCondLst>
                              <p:cond delay="2000"/>
                            </p:stCondLst>
                            <p:childTnLst>
                              <p:par>
                                <p:cTn id="64" presetID="3" presetClass="entr" presetSubtype="10" fill="hold" grpId="0" nodeType="afterEffect">
                                  <p:stCondLst>
                                    <p:cond delay="0"/>
                                  </p:stCondLst>
                                  <p:childTnLst>
                                    <p:set>
                                      <p:cBhvr>
                                        <p:cTn id="65" dur="1" fill="hold">
                                          <p:stCondLst>
                                            <p:cond delay="0"/>
                                          </p:stCondLst>
                                        </p:cTn>
                                        <p:tgtEl>
                                          <p:spTgt spid="14343"/>
                                        </p:tgtEl>
                                        <p:attrNameLst>
                                          <p:attrName>style.visibility</p:attrName>
                                        </p:attrNameLst>
                                      </p:cBhvr>
                                      <p:to>
                                        <p:strVal val="visible"/>
                                      </p:to>
                                    </p:set>
                                    <p:animEffect>
                                      <p:cBhvr>
                                        <p:cTn id="66" dur="500"/>
                                        <p:tgtEl>
                                          <p:spTgt spid="14343"/>
                                        </p:tgtEl>
                                      </p:cBhvr>
                                    </p:animEffect>
                                  </p:childTnLst>
                                </p:cTn>
                              </p:par>
                            </p:childTnLst>
                          </p:cTn>
                        </p:par>
                        <p:par>
                          <p:cTn id="67" fill="hold">
                            <p:stCondLst>
                              <p:cond delay="2500"/>
                            </p:stCondLst>
                            <p:childTnLst>
                              <p:par>
                                <p:cTn id="68" presetID="3" presetClass="entr" presetSubtype="10" fill="hold" grpId="0" nodeType="afterEffect">
                                  <p:stCondLst>
                                    <p:cond delay="0"/>
                                  </p:stCondLst>
                                  <p:childTnLst>
                                    <p:set>
                                      <p:cBhvr>
                                        <p:cTn id="69" dur="1" fill="hold">
                                          <p:stCondLst>
                                            <p:cond delay="0"/>
                                          </p:stCondLst>
                                        </p:cTn>
                                        <p:tgtEl>
                                          <p:spTgt spid="14349"/>
                                        </p:tgtEl>
                                        <p:attrNameLst>
                                          <p:attrName>style.visibility</p:attrName>
                                        </p:attrNameLst>
                                      </p:cBhvr>
                                      <p:to>
                                        <p:strVal val="visible"/>
                                      </p:to>
                                    </p:set>
                                    <p:animEffect>
                                      <p:cBhvr>
                                        <p:cTn id="70" dur="500"/>
                                        <p:tgtEl>
                                          <p:spTgt spid="14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uiExpand="1" build="p" bldLvl="0" autoUpdateAnimBg="0"/>
      <p:bldP spid="14340" grpId="0" bldLvl="0" autoUpdateAnimBg="0"/>
      <p:bldP spid="14341" grpId="0" bldLvl="0" animBg="1" autoUpdateAnimBg="0"/>
      <p:bldP spid="14342" grpId="0" bldLvl="0" animBg="1" autoUpdateAnimBg="0"/>
      <p:bldP spid="14343" grpId="0" bldLvl="0" animBg="1" autoUpdateAnimBg="0"/>
      <p:bldP spid="14344" grpId="0" bldLvl="0" animBg="1" autoUpdateAnimBg="0"/>
      <p:bldP spid="14345" grpId="0" bldLvl="0" animBg="1" autoUpdateAnimBg="0"/>
      <p:bldP spid="14346" grpId="0" bldLvl="0" autoUpdateAnimBg="0"/>
      <p:bldP spid="14347" grpId="0" animBg="1"/>
      <p:bldP spid="14348" grpId="0" animBg="1"/>
      <p:bldP spid="14349" grpId="0" bldLvl="0" animBg="1" autoUpdateAnimBg="0"/>
      <p:bldP spid="14354" grpId="0" uiExpand="1" bldLvl="0"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矩形 2"/>
          <p:cNvSpPr>
            <a:spLocks noChangeArrowheads="1"/>
          </p:cNvSpPr>
          <p:nvPr/>
        </p:nvSpPr>
        <p:spPr bwMode="auto">
          <a:xfrm>
            <a:off x="1331640" y="1524060"/>
            <a:ext cx="6408712" cy="2031325"/>
          </a:xfrm>
          <a:prstGeom prst="rect">
            <a:avLst/>
          </a:prstGeom>
          <a:solidFill>
            <a:schemeClr val="bg2">
              <a:lumMod val="20000"/>
              <a:lumOff val="80000"/>
            </a:schemeClr>
          </a:solidFill>
          <a:ln w="19050" cmpd="sng">
            <a:solidFill>
              <a:srgbClr val="C00000"/>
            </a:solidFill>
            <a:bevel/>
            <a:headEnd/>
            <a:tailEnd/>
          </a:ln>
        </p:spPr>
        <p:txBody>
          <a:bodyPr wrap="square">
            <a:spAutoFit/>
          </a:bodyPr>
          <a:lstStyle/>
          <a:p>
            <a:pPr marL="457200" indent="-457200" algn="ctr">
              <a:spcBef>
                <a:spcPts val="1200"/>
              </a:spcBef>
              <a:buSzPct val="100000"/>
            </a:pPr>
            <a:r>
              <a:rPr lang="zh-CN" altLang="en-US" sz="2400" b="1" dirty="0">
                <a:solidFill>
                  <a:srgbClr val="000000"/>
                </a:solidFill>
                <a:latin typeface="楷体_GB2312" pitchFamily="49" charset="-122"/>
                <a:ea typeface="楷体_GB2312" pitchFamily="49" charset="-122"/>
                <a:sym typeface="楷体_GB2312" pitchFamily="49" charset="-122"/>
              </a:rPr>
              <a:t>机械性能介于灰口铸铁与球墨铸铁之间</a:t>
            </a:r>
            <a:endParaRPr lang="en-US" sz="2400" b="1" dirty="0">
              <a:solidFill>
                <a:srgbClr val="000000"/>
              </a:solidFill>
              <a:latin typeface="楷体_GB2312" pitchFamily="49" charset="-122"/>
              <a:ea typeface="楷体_GB2312" pitchFamily="49" charset="-122"/>
              <a:sym typeface="楷体_GB2312" pitchFamily="49" charset="-122"/>
            </a:endParaRPr>
          </a:p>
          <a:p>
            <a:pPr marL="457200" indent="-457200" algn="ctr">
              <a:spcBef>
                <a:spcPts val="1200"/>
              </a:spcBef>
              <a:buSzPct val="100000"/>
            </a:pPr>
            <a:r>
              <a:rPr lang="zh-CN" altLang="en-US" sz="2400" b="1" dirty="0">
                <a:solidFill>
                  <a:srgbClr val="000000"/>
                </a:solidFill>
                <a:latin typeface="楷体_GB2312" pitchFamily="49" charset="-122"/>
                <a:ea typeface="楷体_GB2312" pitchFamily="49" charset="-122"/>
                <a:sym typeface="楷体_GB2312" pitchFamily="49" charset="-122"/>
              </a:rPr>
              <a:t>有较好的耐蚀性，</a:t>
            </a:r>
            <a:endParaRPr lang="en-US" sz="2400" b="1" dirty="0">
              <a:solidFill>
                <a:srgbClr val="000000"/>
              </a:solidFill>
              <a:latin typeface="楷体_GB2312" pitchFamily="49" charset="-122"/>
              <a:ea typeface="楷体_GB2312" pitchFamily="49" charset="-122"/>
              <a:sym typeface="楷体_GB2312" pitchFamily="49" charset="-122"/>
            </a:endParaRPr>
          </a:p>
          <a:p>
            <a:pPr marL="457200" indent="-457200" algn="ctr">
              <a:spcBef>
                <a:spcPts val="1200"/>
              </a:spcBef>
              <a:buSzPct val="100000"/>
            </a:pPr>
            <a:r>
              <a:rPr lang="zh-CN" altLang="en-US" sz="2400" b="1" dirty="0">
                <a:solidFill>
                  <a:srgbClr val="000000"/>
                </a:solidFill>
                <a:latin typeface="楷体_GB2312" pitchFamily="49" charset="-122"/>
                <a:ea typeface="楷体_GB2312" pitchFamily="49" charset="-122"/>
                <a:sym typeface="楷体_GB2312" pitchFamily="49" charset="-122"/>
              </a:rPr>
              <a:t>生产周期长，成本高</a:t>
            </a:r>
            <a:endParaRPr lang="en-US" sz="2400" b="1" dirty="0">
              <a:solidFill>
                <a:srgbClr val="000000"/>
              </a:solidFill>
              <a:latin typeface="楷体_GB2312" pitchFamily="49" charset="-122"/>
              <a:ea typeface="楷体_GB2312" pitchFamily="49" charset="-122"/>
              <a:sym typeface="楷体_GB2312" pitchFamily="49" charset="-122"/>
            </a:endParaRPr>
          </a:p>
          <a:p>
            <a:pPr marL="457200" indent="-457200" algn="ctr">
              <a:spcBef>
                <a:spcPts val="1200"/>
              </a:spcBef>
              <a:buSzPct val="100000"/>
            </a:pPr>
            <a:r>
              <a:rPr lang="zh-CN" altLang="en-US" sz="2400" b="1" dirty="0">
                <a:solidFill>
                  <a:srgbClr val="000000"/>
                </a:solidFill>
                <a:latin typeface="楷体_GB2312" pitchFamily="49" charset="-122"/>
                <a:ea typeface="楷体_GB2312" pitchFamily="49" charset="-122"/>
                <a:sym typeface="楷体_GB2312" pitchFamily="49" charset="-122"/>
              </a:rPr>
              <a:t>铸件壁厚＜</a:t>
            </a:r>
            <a:r>
              <a:rPr lang="en-US" sz="2400" b="1" dirty="0" err="1">
                <a:solidFill>
                  <a:srgbClr val="000000"/>
                </a:solidFill>
                <a:latin typeface="楷体_GB2312" pitchFamily="49" charset="-122"/>
                <a:ea typeface="楷体_GB2312" pitchFamily="49" charset="-122"/>
                <a:sym typeface="楷体_GB2312" pitchFamily="49" charset="-122"/>
              </a:rPr>
              <a:t>25mm</a:t>
            </a:r>
            <a:endParaRPr lang="zh-CN" altLang="en-US" sz="2000" b="1" dirty="0">
              <a:solidFill>
                <a:srgbClr val="000000"/>
              </a:solidFill>
              <a:latin typeface="楷体_GB2312" pitchFamily="49" charset="-122"/>
              <a:ea typeface="楷体_GB2312" pitchFamily="49" charset="-122"/>
              <a:sym typeface="黑体" pitchFamily="2" charset="-122"/>
            </a:endParaRPr>
          </a:p>
        </p:txBody>
      </p:sp>
      <p:sp>
        <p:nvSpPr>
          <p:cNvPr id="15364" name="标题 1"/>
          <p:cNvSpPr>
            <a:spLocks noChangeArrowheads="1"/>
          </p:cNvSpPr>
          <p:nvPr/>
        </p:nvSpPr>
        <p:spPr bwMode="auto">
          <a:xfrm>
            <a:off x="323850" y="525239"/>
            <a:ext cx="8540750" cy="671513"/>
          </a:xfrm>
          <a:prstGeom prst="rect">
            <a:avLst/>
          </a:prstGeom>
          <a:noFill/>
          <a:ln w="9525">
            <a:noFill/>
            <a:miter lim="800000"/>
            <a:headEnd/>
            <a:tailEnd/>
          </a:ln>
        </p:spPr>
        <p:txBody>
          <a:bodyPr/>
          <a:lstStyle/>
          <a:p>
            <a:pPr marL="742950" indent="-742950">
              <a:buClr>
                <a:srgbClr val="7030A0"/>
              </a:buClr>
            </a:pPr>
            <a:r>
              <a:rPr lang="zh-CN" altLang="en-US" sz="2800" b="1" dirty="0" smtClean="0">
                <a:solidFill>
                  <a:srgbClr val="C00000"/>
                </a:solidFill>
                <a:latin typeface="黑体" pitchFamily="2" charset="-122"/>
                <a:ea typeface="黑体" pitchFamily="2" charset="-122"/>
                <a:sym typeface="Arial" pitchFamily="34" charset="0"/>
              </a:rPr>
              <a:t>（</a:t>
            </a:r>
            <a:r>
              <a:rPr lang="en-US" altLang="zh-CN" sz="2800" b="1" dirty="0" smtClean="0">
                <a:solidFill>
                  <a:srgbClr val="C00000"/>
                </a:solidFill>
                <a:latin typeface="黑体" pitchFamily="2" charset="-122"/>
                <a:ea typeface="黑体" pitchFamily="2" charset="-122"/>
                <a:sym typeface="Arial" pitchFamily="34" charset="0"/>
              </a:rPr>
              <a:t>3</a:t>
            </a:r>
            <a:r>
              <a:rPr lang="zh-CN" altLang="en-US" sz="2800" b="1" dirty="0" smtClean="0">
                <a:solidFill>
                  <a:srgbClr val="C00000"/>
                </a:solidFill>
                <a:latin typeface="黑体" pitchFamily="2" charset="-122"/>
                <a:ea typeface="黑体" pitchFamily="2" charset="-122"/>
                <a:sym typeface="Arial" pitchFamily="34" charset="0"/>
              </a:rPr>
              <a:t>）性能</a:t>
            </a:r>
            <a:r>
              <a:rPr lang="zh-CN" altLang="en-US" sz="2800" b="1" dirty="0">
                <a:solidFill>
                  <a:srgbClr val="C00000"/>
                </a:solidFill>
                <a:latin typeface="黑体" pitchFamily="2" charset="-122"/>
                <a:ea typeface="黑体" pitchFamily="2" charset="-122"/>
                <a:sym typeface="Arial" pitchFamily="34" charset="0"/>
              </a:rPr>
              <a:t>特点与应用</a:t>
            </a:r>
          </a:p>
        </p:txBody>
      </p:sp>
      <p:sp>
        <p:nvSpPr>
          <p:cNvPr id="15365" name="矩形 6"/>
          <p:cNvSpPr>
            <a:spLocks noChangeArrowheads="1"/>
          </p:cNvSpPr>
          <p:nvPr/>
        </p:nvSpPr>
        <p:spPr bwMode="auto">
          <a:xfrm>
            <a:off x="1763688" y="4460339"/>
            <a:ext cx="5544616" cy="984885"/>
          </a:xfrm>
          <a:prstGeom prst="rect">
            <a:avLst/>
          </a:prstGeom>
          <a:solidFill>
            <a:schemeClr val="bg2">
              <a:lumMod val="20000"/>
              <a:lumOff val="80000"/>
            </a:schemeClr>
          </a:solidFill>
          <a:ln w="19050" cmpd="sng">
            <a:solidFill>
              <a:srgbClr val="C00000"/>
            </a:solidFill>
            <a:bevel/>
            <a:headEnd/>
            <a:tailEnd/>
          </a:ln>
        </p:spPr>
        <p:txBody>
          <a:bodyPr wrap="square">
            <a:spAutoFit/>
          </a:bodyPr>
          <a:lstStyle/>
          <a:p>
            <a:pPr marL="457200" indent="-457200" algn="ctr">
              <a:spcBef>
                <a:spcPts val="1200"/>
              </a:spcBef>
              <a:buSzPct val="100000"/>
            </a:pPr>
            <a:r>
              <a:rPr lang="zh-CN" altLang="en-US" sz="2400" b="1" dirty="0">
                <a:solidFill>
                  <a:srgbClr val="000000"/>
                </a:solidFill>
                <a:latin typeface="楷体_GB2312" pitchFamily="49" charset="-122"/>
                <a:ea typeface="楷体_GB2312" pitchFamily="49" charset="-122"/>
                <a:sym typeface="楷体_GB2312" pitchFamily="49" charset="-122"/>
              </a:rPr>
              <a:t>形状复杂，承受冲击</a:t>
            </a:r>
            <a:endParaRPr lang="en-US" sz="2400" b="1" dirty="0">
              <a:solidFill>
                <a:srgbClr val="000000"/>
              </a:solidFill>
              <a:latin typeface="楷体_GB2312" pitchFamily="49" charset="-122"/>
              <a:ea typeface="楷体_GB2312" pitchFamily="49" charset="-122"/>
              <a:sym typeface="楷体_GB2312" pitchFamily="49" charset="-122"/>
            </a:endParaRPr>
          </a:p>
          <a:p>
            <a:pPr marL="457200" indent="-457200" algn="ctr">
              <a:spcBef>
                <a:spcPts val="1200"/>
              </a:spcBef>
              <a:buSzPct val="100000"/>
            </a:pPr>
            <a:r>
              <a:rPr lang="zh-CN" altLang="en-US" sz="2400" b="1" dirty="0">
                <a:solidFill>
                  <a:srgbClr val="000000"/>
                </a:solidFill>
                <a:latin typeface="楷体_GB2312" pitchFamily="49" charset="-122"/>
                <a:ea typeface="楷体_GB2312" pitchFamily="49" charset="-122"/>
                <a:sym typeface="楷体_GB2312" pitchFamily="49" charset="-122"/>
              </a:rPr>
              <a:t>在潮湿空气、炉气和水等介质工作中</a:t>
            </a:r>
            <a:endParaRPr lang="zh-CN" altLang="en-US" b="1" dirty="0">
              <a:latin typeface="楷体_GB2312" pitchFamily="49" charset="-122"/>
              <a:ea typeface="楷体_GB2312" pitchFamily="49" charset="-122"/>
            </a:endParaRPr>
          </a:p>
        </p:txBody>
      </p:sp>
      <p:sp>
        <p:nvSpPr>
          <p:cNvPr id="14" name="下箭头 13"/>
          <p:cNvSpPr/>
          <p:nvPr/>
        </p:nvSpPr>
        <p:spPr bwMode="auto">
          <a:xfrm>
            <a:off x="3995936" y="3812267"/>
            <a:ext cx="1224136" cy="360040"/>
          </a:xfrm>
          <a:prstGeom prst="downArrow">
            <a:avLst/>
          </a:prstGeom>
          <a:solidFill>
            <a:schemeClr val="bg2">
              <a:lumMod val="20000"/>
              <a:lumOff val="80000"/>
            </a:schemeClr>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363"/>
                                        </p:tgtEl>
                                        <p:attrNameLst>
                                          <p:attrName>style.visibility</p:attrName>
                                        </p:attrNameLst>
                                      </p:cBhvr>
                                      <p:to>
                                        <p:strVal val="visible"/>
                                      </p:to>
                                    </p:set>
                                    <p:animEffect>
                                      <p:cBhvr>
                                        <p:cTn id="7" dur="500"/>
                                        <p:tgtEl>
                                          <p:spTgt spid="1536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15365"/>
                                        </p:tgtEl>
                                        <p:attrNameLst>
                                          <p:attrName>style.visibility</p:attrName>
                                        </p:attrNameLst>
                                      </p:cBhvr>
                                      <p:to>
                                        <p:strVal val="visible"/>
                                      </p:to>
                                    </p:set>
                                    <p:animEffect>
                                      <p:cBhvr>
                                        <p:cTn id="16" dur="500"/>
                                        <p:tgtEl>
                                          <p:spTgt spid="15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ldLvl="0" animBg="1" autoUpdateAnimBg="0"/>
      <p:bldP spid="15365" grpId="0" bldLvl="0" animBg="1" autoUpdateAnimBg="0"/>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rrowheads="1"/>
          </p:cNvSpPr>
          <p:nvPr>
            <p:ph type="title" idx="4294967295"/>
          </p:nvPr>
        </p:nvSpPr>
        <p:spPr>
          <a:xfrm>
            <a:off x="301625" y="381000"/>
            <a:ext cx="8540750" cy="742944"/>
          </a:xfrm>
          <a:prstGeom prst="rect">
            <a:avLst/>
          </a:prstGeom>
          <a:ln/>
        </p:spPr>
        <p:txBody>
          <a:bodyPr/>
          <a:lstStyle/>
          <a:p>
            <a:pPr algn="l"/>
            <a:r>
              <a:rPr lang="zh-CN" sz="3200" b="1" dirty="0" smtClean="0">
                <a:solidFill>
                  <a:schemeClr val="tx1"/>
                </a:solidFill>
                <a:ea typeface="黑体" pitchFamily="2" charset="-122"/>
              </a:rPr>
              <a:t>三</a:t>
            </a:r>
            <a:r>
              <a:rPr lang="zh-CN" altLang="en-US" sz="3200" b="1" dirty="0" smtClean="0">
                <a:solidFill>
                  <a:schemeClr val="tx1"/>
                </a:solidFill>
                <a:ea typeface="黑体" pitchFamily="2" charset="-122"/>
              </a:rPr>
              <a:t>、</a:t>
            </a:r>
            <a:r>
              <a:rPr lang="zh-CN" sz="3200" b="1" dirty="0" smtClean="0">
                <a:solidFill>
                  <a:schemeClr val="tx1"/>
                </a:solidFill>
                <a:ea typeface="黑体" pitchFamily="2" charset="-122"/>
              </a:rPr>
              <a:t>钢</a:t>
            </a:r>
            <a:r>
              <a:rPr lang="zh-CN" sz="3200" b="1" dirty="0">
                <a:solidFill>
                  <a:schemeClr val="tx1"/>
                </a:solidFill>
                <a:ea typeface="黑体" pitchFamily="2" charset="-122"/>
              </a:rPr>
              <a:t>的合金</a:t>
            </a:r>
            <a:r>
              <a:rPr lang="zh-CN" sz="3200" b="1" dirty="0" smtClean="0">
                <a:solidFill>
                  <a:schemeClr val="tx1"/>
                </a:solidFill>
                <a:ea typeface="黑体" pitchFamily="2" charset="-122"/>
              </a:rPr>
              <a:t>化</a:t>
            </a:r>
            <a:r>
              <a:rPr lang="zh-CN" altLang="en-US" sz="3200" b="1" dirty="0" smtClean="0">
                <a:solidFill>
                  <a:schemeClr val="tx1"/>
                </a:solidFill>
                <a:ea typeface="黑体" pitchFamily="2" charset="-122"/>
              </a:rPr>
              <a:t>与强韧化</a:t>
            </a:r>
            <a:endParaRPr lang="zh-CN" sz="4000" dirty="0">
              <a:solidFill>
                <a:schemeClr val="tx1"/>
              </a:solidFill>
            </a:endParaRPr>
          </a:p>
        </p:txBody>
      </p:sp>
      <p:sp>
        <p:nvSpPr>
          <p:cNvPr id="14339" name="Rectangle 3"/>
          <p:cNvSpPr>
            <a:spLocks noGrp="1" noRot="1" noChangeArrowheads="1"/>
          </p:cNvSpPr>
          <p:nvPr>
            <p:ph type="body" idx="4294967295"/>
          </p:nvPr>
        </p:nvSpPr>
        <p:spPr bwMode="auto">
          <a:xfrm>
            <a:off x="301625" y="1050198"/>
            <a:ext cx="8540750" cy="5043098"/>
          </a:xfrm>
          <a:prstGeom prst="rect">
            <a:avLst/>
          </a:prstGeom>
          <a:noFill/>
          <a:ln/>
        </p:spPr>
        <p:txBody>
          <a:bodyPr/>
          <a:lstStyle/>
          <a:p>
            <a:pPr marL="514350" indent="-514350">
              <a:lnSpc>
                <a:spcPct val="120000"/>
              </a:lnSpc>
              <a:spcBef>
                <a:spcPts val="600"/>
              </a:spcBef>
              <a:buClr>
                <a:srgbClr val="0000CC"/>
              </a:buClr>
              <a:buFont typeface="+mj-lt"/>
              <a:buAutoNum type="arabicPeriod"/>
            </a:pPr>
            <a:r>
              <a:rPr lang="zh-CN" altLang="zh-CN" sz="2800" b="1" dirty="0" smtClean="0">
                <a:solidFill>
                  <a:srgbClr val="0000CC"/>
                </a:solidFill>
              </a:rPr>
              <a:t>合金化主要目的</a:t>
            </a:r>
            <a:endParaRPr lang="en-US" altLang="zh-CN" sz="2800" b="1" dirty="0" smtClean="0">
              <a:solidFill>
                <a:srgbClr val="0000CC"/>
              </a:solidFill>
            </a:endParaRPr>
          </a:p>
          <a:p>
            <a:pPr lvl="1">
              <a:lnSpc>
                <a:spcPct val="120000"/>
              </a:lnSpc>
              <a:spcBef>
                <a:spcPts val="600"/>
              </a:spcBef>
            </a:pPr>
            <a:r>
              <a:rPr lang="zh-CN" altLang="zh-CN" sz="2400" b="1" dirty="0" smtClean="0">
                <a:latin typeface="黑体" pitchFamily="2" charset="-122"/>
                <a:ea typeface="黑体" pitchFamily="2" charset="-122"/>
              </a:rPr>
              <a:t>首要目的</a:t>
            </a:r>
            <a:r>
              <a:rPr lang="zh-CN" altLang="zh-CN" sz="2400" b="1" dirty="0" smtClean="0">
                <a:latin typeface="华文细黑" pitchFamily="2" charset="-122"/>
                <a:sym typeface="华文细黑" pitchFamily="2" charset="-122"/>
              </a:rPr>
              <a:t>——</a:t>
            </a:r>
            <a:r>
              <a:rPr lang="zh-CN" altLang="zh-CN" sz="2400" b="1" dirty="0" smtClean="0">
                <a:solidFill>
                  <a:srgbClr val="C00000"/>
                </a:solidFill>
              </a:rPr>
              <a:t>提高淬透性</a:t>
            </a:r>
            <a:endParaRPr lang="zh-CN" altLang="zh-CN" sz="2400" b="1" dirty="0" smtClean="0"/>
          </a:p>
          <a:p>
            <a:pPr lvl="2">
              <a:lnSpc>
                <a:spcPct val="120000"/>
              </a:lnSpc>
              <a:spcBef>
                <a:spcPts val="600"/>
              </a:spcBef>
              <a:buFont typeface="Wingdings" pitchFamily="2" charset="2"/>
              <a:buChar char="Ø"/>
            </a:pPr>
            <a:r>
              <a:rPr lang="zh-CN" altLang="zh-CN" b="1" dirty="0" smtClean="0"/>
              <a:t>影响Ｃ曲线右移和改变形状，保证淬火时容易获得马氏体。为进一步强韧化提供保障。</a:t>
            </a:r>
          </a:p>
          <a:p>
            <a:pPr lvl="1">
              <a:lnSpc>
                <a:spcPct val="120000"/>
              </a:lnSpc>
              <a:spcBef>
                <a:spcPts val="600"/>
              </a:spcBef>
              <a:spcAft>
                <a:spcPts val="600"/>
              </a:spcAft>
            </a:pPr>
            <a:r>
              <a:rPr lang="zh-CN" altLang="zh-CN" sz="2400" b="1" dirty="0" smtClean="0">
                <a:latin typeface="黑体" pitchFamily="2" charset="-122"/>
                <a:ea typeface="黑体" pitchFamily="2" charset="-122"/>
              </a:rPr>
              <a:t>第二目的</a:t>
            </a:r>
            <a:r>
              <a:rPr lang="zh-CN" altLang="zh-CN" sz="2400" b="1" dirty="0" smtClean="0">
                <a:latin typeface="华文细黑" pitchFamily="2" charset="-122"/>
                <a:sym typeface="华文细黑" pitchFamily="2" charset="-122"/>
              </a:rPr>
              <a:t>——</a:t>
            </a:r>
            <a:r>
              <a:rPr lang="zh-CN" altLang="zh-CN" sz="2400" b="1" dirty="0" smtClean="0">
                <a:solidFill>
                  <a:srgbClr val="C00000"/>
                </a:solidFill>
              </a:rPr>
              <a:t>提高钢的回火稳定性</a:t>
            </a:r>
            <a:endParaRPr lang="zh-CN" altLang="zh-CN" sz="2400" b="1" dirty="0" smtClean="0"/>
          </a:p>
          <a:p>
            <a:pPr lvl="2">
              <a:lnSpc>
                <a:spcPct val="120000"/>
              </a:lnSpc>
              <a:spcBef>
                <a:spcPts val="600"/>
              </a:spcBef>
              <a:buFont typeface="Wingdings" pitchFamily="2" charset="2"/>
              <a:buChar char="Ø"/>
            </a:pPr>
            <a:r>
              <a:rPr lang="zh-CN" altLang="en-US" b="1" dirty="0" smtClean="0"/>
              <a:t>推迟钢的回火过程</a:t>
            </a:r>
            <a:r>
              <a:rPr lang="en-US" altLang="zh-CN" dirty="0" smtClean="0"/>
              <a:t>→</a:t>
            </a:r>
            <a:r>
              <a:rPr lang="zh-CN" altLang="zh-CN" b="1" dirty="0" smtClean="0"/>
              <a:t>析出的碳化物更细小</a:t>
            </a:r>
            <a:r>
              <a:rPr lang="zh-CN" altLang="en-US" b="1" dirty="0" smtClean="0"/>
              <a:t>、</a:t>
            </a:r>
            <a:r>
              <a:rPr lang="zh-CN" altLang="zh-CN" b="1" dirty="0" smtClean="0"/>
              <a:t>均匀和稳定</a:t>
            </a:r>
            <a:r>
              <a:rPr lang="zh-CN" altLang="en-US" b="1" dirty="0" smtClean="0"/>
              <a:t>；</a:t>
            </a:r>
            <a:r>
              <a:rPr lang="en-US" altLang="zh-CN" dirty="0" smtClean="0"/>
              <a:t>→M'</a:t>
            </a:r>
            <a:r>
              <a:rPr lang="zh-CN" altLang="zh-CN" b="1" dirty="0" smtClean="0"/>
              <a:t>保持</a:t>
            </a:r>
            <a:r>
              <a:rPr lang="zh-CN" altLang="en-US" dirty="0" smtClean="0"/>
              <a:t>到</a:t>
            </a:r>
            <a:r>
              <a:rPr lang="zh-CN" altLang="zh-CN" b="1" dirty="0" smtClean="0"/>
              <a:t>较高的温度</a:t>
            </a:r>
            <a:endParaRPr lang="zh-CN" altLang="zh-CN" dirty="0" smtClean="0"/>
          </a:p>
          <a:p>
            <a:pPr lvl="1">
              <a:lnSpc>
                <a:spcPct val="120000"/>
              </a:lnSpc>
              <a:spcBef>
                <a:spcPts val="600"/>
              </a:spcBef>
            </a:pPr>
            <a:r>
              <a:rPr lang="zh-CN" altLang="zh-CN" sz="2400" b="1" dirty="0" smtClean="0">
                <a:latin typeface="黑体" pitchFamily="2" charset="-122"/>
                <a:ea typeface="黑体" pitchFamily="2" charset="-122"/>
              </a:rPr>
              <a:t>其它</a:t>
            </a:r>
            <a:endParaRPr lang="zh-CN" altLang="zh-CN" sz="2400" b="1" dirty="0" smtClean="0"/>
          </a:p>
          <a:p>
            <a:pPr lvl="2">
              <a:lnSpc>
                <a:spcPct val="120000"/>
              </a:lnSpc>
              <a:spcBef>
                <a:spcPts val="600"/>
              </a:spcBef>
              <a:buFont typeface="Wingdings" pitchFamily="2" charset="2"/>
              <a:buChar char="Ø"/>
            </a:pPr>
            <a:r>
              <a:rPr lang="zh-CN" altLang="zh-CN" b="1" dirty="0" smtClean="0"/>
              <a:t>有的合金能产生</a:t>
            </a:r>
            <a:r>
              <a:rPr lang="zh-CN" altLang="zh-CN" b="1" dirty="0" smtClean="0">
                <a:solidFill>
                  <a:srgbClr val="C00000"/>
                </a:solidFill>
              </a:rPr>
              <a:t>二次硬化</a:t>
            </a:r>
            <a:r>
              <a:rPr lang="zh-CN" altLang="zh-CN" b="1" dirty="0" smtClean="0"/>
              <a:t>、良好的</a:t>
            </a:r>
            <a:r>
              <a:rPr lang="zh-CN" altLang="zh-CN" b="1" dirty="0" smtClean="0">
                <a:solidFill>
                  <a:srgbClr val="C00000"/>
                </a:solidFill>
              </a:rPr>
              <a:t>高温性能</a:t>
            </a:r>
            <a:r>
              <a:rPr lang="zh-CN" altLang="zh-CN" b="1" dirty="0" smtClean="0"/>
              <a:t>、</a:t>
            </a:r>
            <a:r>
              <a:rPr lang="zh-CN" altLang="zh-CN" b="1" dirty="0" smtClean="0">
                <a:solidFill>
                  <a:srgbClr val="C00000"/>
                </a:solidFill>
              </a:rPr>
              <a:t>耐腐蚀性能</a:t>
            </a:r>
            <a:r>
              <a:rPr lang="zh-CN" altLang="zh-CN" b="1" dirty="0" smtClean="0"/>
              <a:t>等。</a:t>
            </a:r>
            <a:endParaRPr lang="zh-CN" dirty="0"/>
          </a:p>
        </p:txBody>
      </p:sp>
      <p:sp>
        <p:nvSpPr>
          <p:cNvPr id="4" name="矩形 3"/>
          <p:cNvSpPr/>
          <p:nvPr/>
        </p:nvSpPr>
        <p:spPr>
          <a:xfrm>
            <a:off x="6084168" y="3070701"/>
            <a:ext cx="2627784" cy="646331"/>
          </a:xfrm>
          <a:prstGeom prst="rect">
            <a:avLst/>
          </a:prstGeom>
          <a:solidFill>
            <a:schemeClr val="bg2">
              <a:lumMod val="20000"/>
              <a:lumOff val="80000"/>
            </a:schemeClr>
          </a:solidFill>
          <a:ln>
            <a:solidFill>
              <a:srgbClr val="C00000"/>
            </a:solidFill>
          </a:ln>
        </p:spPr>
        <p:txBody>
          <a:bodyPr wrap="square">
            <a:spAutoFit/>
          </a:bodyPr>
          <a:lstStyle/>
          <a:p>
            <a:pPr>
              <a:lnSpc>
                <a:spcPct val="90000"/>
              </a:lnSpc>
            </a:pPr>
            <a:r>
              <a:rPr lang="zh-CN" altLang="en-US" sz="2000" b="1" dirty="0" smtClean="0">
                <a:latin typeface="黑体" pitchFamily="2" charset="-122"/>
                <a:ea typeface="黑体" pitchFamily="2" charset="-122"/>
              </a:rPr>
              <a:t>淬火钢回火时抵抗强度、硬度下降的能力</a:t>
            </a:r>
            <a:endParaRPr lang="en-US" altLang="zh-CN" sz="2000" b="1" dirty="0" smtClean="0">
              <a:latin typeface="黑体" pitchFamily="2" charset="-122"/>
              <a:ea typeface="黑体" pitchFamily="2" charset="-122"/>
            </a:endParaRPr>
          </a:p>
        </p:txBody>
      </p:sp>
      <p:cxnSp>
        <p:nvCxnSpPr>
          <p:cNvPr id="6" name="直接连接符 5"/>
          <p:cNvCxnSpPr/>
          <p:nvPr/>
        </p:nvCxnSpPr>
        <p:spPr bwMode="auto">
          <a:xfrm flipV="1">
            <a:off x="4355976" y="3571328"/>
            <a:ext cx="1296144" cy="1688"/>
          </a:xfrm>
          <a:prstGeom prst="line">
            <a:avLst/>
          </a:prstGeom>
          <a:solidFill>
            <a:schemeClr val="accent1"/>
          </a:solidFill>
          <a:ln w="28575" cap="flat" cmpd="sng" algn="ctr">
            <a:solidFill>
              <a:srgbClr val="C00000"/>
            </a:solidFill>
            <a:prstDash val="solid"/>
            <a:round/>
            <a:headEnd type="none" w="med" len="med"/>
            <a:tailEnd type="none" w="med" len="med"/>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4339">
                                            <p:txEl>
                                              <p:pRg st="1" end="1"/>
                                            </p:txEl>
                                          </p:spTgt>
                                        </p:tgtEl>
                                        <p:attrNameLst>
                                          <p:attrName>style.visibility</p:attrName>
                                        </p:attrNameLst>
                                      </p:cBhvr>
                                      <p:to>
                                        <p:strVal val="visible"/>
                                      </p:to>
                                    </p:set>
                                    <p:animEffect transition="in" filter="box(in)">
                                      <p:cBhvr>
                                        <p:cTn id="7" dur="500"/>
                                        <p:tgtEl>
                                          <p:spTgt spid="14339">
                                            <p:txEl>
                                              <p:pRg st="1" end="1"/>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14339">
                                            <p:txEl>
                                              <p:pRg st="2" end="2"/>
                                            </p:txEl>
                                          </p:spTgt>
                                        </p:tgtEl>
                                        <p:attrNameLst>
                                          <p:attrName>style.visibility</p:attrName>
                                        </p:attrNameLst>
                                      </p:cBhvr>
                                      <p:to>
                                        <p:strVal val="visible"/>
                                      </p:to>
                                    </p:set>
                                    <p:animEffect transition="in" filter="box(in)">
                                      <p:cBhvr>
                                        <p:cTn id="10" dur="500"/>
                                        <p:tgtEl>
                                          <p:spTgt spid="14339">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14339">
                                            <p:txEl>
                                              <p:pRg st="3" end="3"/>
                                            </p:txEl>
                                          </p:spTgt>
                                        </p:tgtEl>
                                        <p:attrNameLst>
                                          <p:attrName>style.visibility</p:attrName>
                                        </p:attrNameLst>
                                      </p:cBhvr>
                                      <p:to>
                                        <p:strVal val="visible"/>
                                      </p:to>
                                    </p:set>
                                    <p:animEffect transition="in" filter="box(in)">
                                      <p:cBhvr>
                                        <p:cTn id="15" dur="500"/>
                                        <p:tgtEl>
                                          <p:spTgt spid="14339">
                                            <p:txEl>
                                              <p:pRg st="3" end="3"/>
                                            </p:txEl>
                                          </p:spTgt>
                                        </p:tgtEl>
                                      </p:cBhvr>
                                    </p:animEffect>
                                  </p:childTnLst>
                                </p:cTn>
                              </p:par>
                              <p:par>
                                <p:cTn id="16" presetID="4" presetClass="entr" presetSubtype="16" fill="hold" nodeType="withEffect">
                                  <p:stCondLst>
                                    <p:cond delay="0"/>
                                  </p:stCondLst>
                                  <p:childTnLst>
                                    <p:set>
                                      <p:cBhvr>
                                        <p:cTn id="17" dur="1" fill="hold">
                                          <p:stCondLst>
                                            <p:cond delay="0"/>
                                          </p:stCondLst>
                                        </p:cTn>
                                        <p:tgtEl>
                                          <p:spTgt spid="14339">
                                            <p:txEl>
                                              <p:pRg st="4" end="4"/>
                                            </p:txEl>
                                          </p:spTgt>
                                        </p:tgtEl>
                                        <p:attrNameLst>
                                          <p:attrName>style.visibility</p:attrName>
                                        </p:attrNameLst>
                                      </p:cBhvr>
                                      <p:to>
                                        <p:strVal val="visible"/>
                                      </p:to>
                                    </p:set>
                                    <p:animEffect transition="in" filter="box(in)">
                                      <p:cBhvr>
                                        <p:cTn id="18" dur="500"/>
                                        <p:tgtEl>
                                          <p:spTgt spid="14339">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blinds(horizontal)">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nodeType="clickEffect">
                                  <p:stCondLst>
                                    <p:cond delay="0"/>
                                  </p:stCondLst>
                                  <p:childTnLst>
                                    <p:set>
                                      <p:cBhvr>
                                        <p:cTn id="30" dur="1" fill="hold">
                                          <p:stCondLst>
                                            <p:cond delay="0"/>
                                          </p:stCondLst>
                                        </p:cTn>
                                        <p:tgtEl>
                                          <p:spTgt spid="14339">
                                            <p:txEl>
                                              <p:pRg st="5" end="5"/>
                                            </p:txEl>
                                          </p:spTgt>
                                        </p:tgtEl>
                                        <p:attrNameLst>
                                          <p:attrName>style.visibility</p:attrName>
                                        </p:attrNameLst>
                                      </p:cBhvr>
                                      <p:to>
                                        <p:strVal val="visible"/>
                                      </p:to>
                                    </p:set>
                                    <p:animEffect transition="in" filter="box(in)">
                                      <p:cBhvr>
                                        <p:cTn id="31" dur="500"/>
                                        <p:tgtEl>
                                          <p:spTgt spid="14339">
                                            <p:txEl>
                                              <p:pRg st="5" end="5"/>
                                            </p:txEl>
                                          </p:spTgt>
                                        </p:tgtEl>
                                      </p:cBhvr>
                                    </p:animEffect>
                                  </p:childTnLst>
                                </p:cTn>
                              </p:par>
                              <p:par>
                                <p:cTn id="32" presetID="4" presetClass="entr" presetSubtype="16" fill="hold" nodeType="withEffect">
                                  <p:stCondLst>
                                    <p:cond delay="0"/>
                                  </p:stCondLst>
                                  <p:childTnLst>
                                    <p:set>
                                      <p:cBhvr>
                                        <p:cTn id="33" dur="1" fill="hold">
                                          <p:stCondLst>
                                            <p:cond delay="0"/>
                                          </p:stCondLst>
                                        </p:cTn>
                                        <p:tgtEl>
                                          <p:spTgt spid="14339">
                                            <p:txEl>
                                              <p:pRg st="6" end="6"/>
                                            </p:txEl>
                                          </p:spTgt>
                                        </p:tgtEl>
                                        <p:attrNameLst>
                                          <p:attrName>style.visibility</p:attrName>
                                        </p:attrNameLst>
                                      </p:cBhvr>
                                      <p:to>
                                        <p:strVal val="visible"/>
                                      </p:to>
                                    </p:set>
                                    <p:animEffect transition="in" filter="box(in)">
                                      <p:cBhvr>
                                        <p:cTn id="34" dur="500"/>
                                        <p:tgtEl>
                                          <p:spTgt spid="1433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jpkc.cqu.edu.cn/ChongQ_2005_gccl/kj/img/t8-5.gif"/>
          <p:cNvPicPr>
            <a:picLocks noChangeAspect="1" noChangeArrowheads="1"/>
          </p:cNvPicPr>
          <p:nvPr/>
        </p:nvPicPr>
        <p:blipFill>
          <a:blip r:embed="rId2" cstate="print"/>
          <a:srcRect t="8759"/>
          <a:stretch>
            <a:fillRect/>
          </a:stretch>
        </p:blipFill>
        <p:spPr bwMode="auto">
          <a:xfrm>
            <a:off x="66197" y="404664"/>
            <a:ext cx="9080811" cy="4104456"/>
          </a:xfrm>
          <a:prstGeom prst="rect">
            <a:avLst/>
          </a:prstGeom>
          <a:noFill/>
          <a:ln w="9525">
            <a:noFill/>
            <a:miter lim="800000"/>
            <a:headEnd/>
            <a:tailEnd/>
          </a:ln>
        </p:spPr>
      </p:pic>
      <p:pic>
        <p:nvPicPr>
          <p:cNvPr id="15367" name="Picture 4" descr="c:\DOCUME~1\yangping\APPLIC~1\360se6\USERDA~1\Temp\252144~1.JPG"/>
          <p:cNvPicPr>
            <a:picLocks noChangeAspect="1" noChangeArrowheads="1"/>
          </p:cNvPicPr>
          <p:nvPr/>
        </p:nvPicPr>
        <p:blipFill>
          <a:blip r:embed="rId3" cstate="print"/>
          <a:srcRect l="4596" r="6468"/>
          <a:stretch>
            <a:fillRect/>
          </a:stretch>
        </p:blipFill>
        <p:spPr bwMode="auto">
          <a:xfrm>
            <a:off x="1907704" y="4588916"/>
            <a:ext cx="1944688" cy="1576388"/>
          </a:xfrm>
          <a:prstGeom prst="rect">
            <a:avLst/>
          </a:prstGeom>
          <a:noFill/>
          <a:ln w="9525">
            <a:noFill/>
            <a:miter lim="800000"/>
            <a:headEnd/>
            <a:tailEnd/>
          </a:ln>
        </p:spPr>
      </p:pic>
      <p:pic>
        <p:nvPicPr>
          <p:cNvPr id="15368" name="Picture 6" descr="c:\DOCUME~1\yangping\APPLIC~1\360se6\USERDA~1\Temp\090904~1.JPG"/>
          <p:cNvPicPr>
            <a:picLocks noChangeAspect="1" noChangeArrowheads="1"/>
          </p:cNvPicPr>
          <p:nvPr/>
        </p:nvPicPr>
        <p:blipFill>
          <a:blip r:embed="rId4" cstate="print"/>
          <a:srcRect l="9673" r="16164"/>
          <a:stretch>
            <a:fillRect/>
          </a:stretch>
        </p:blipFill>
        <p:spPr bwMode="auto">
          <a:xfrm>
            <a:off x="4211960" y="4581128"/>
            <a:ext cx="1657350" cy="1584325"/>
          </a:xfrm>
          <a:prstGeom prst="rect">
            <a:avLst/>
          </a:prstGeom>
          <a:noFill/>
          <a:ln w="9525">
            <a:noFill/>
            <a:miter lim="800000"/>
            <a:headEnd/>
            <a:tailEnd/>
          </a:ln>
        </p:spPr>
      </p:pic>
      <p:pic>
        <p:nvPicPr>
          <p:cNvPr id="15369" name="Picture 10" descr="c:\DOCUME~1\yangping\APPLIC~1\360se6\USERDA~1\Temp\U_1081~1.JPG"/>
          <p:cNvPicPr>
            <a:picLocks noChangeAspect="1" noChangeArrowheads="1"/>
          </p:cNvPicPr>
          <p:nvPr/>
        </p:nvPicPr>
        <p:blipFill>
          <a:blip r:embed="rId5" cstate="print"/>
          <a:srcRect l="17152" t="10471" r="14844" b="10999"/>
          <a:stretch>
            <a:fillRect/>
          </a:stretch>
        </p:blipFill>
        <p:spPr bwMode="auto">
          <a:xfrm>
            <a:off x="6228184" y="4581128"/>
            <a:ext cx="1689100" cy="1584325"/>
          </a:xfrm>
          <a:prstGeom prst="rect">
            <a:avLst/>
          </a:prstGeom>
          <a:noFill/>
          <a:ln w="9525">
            <a:noFill/>
            <a:miter lim="800000"/>
            <a:headEnd/>
            <a:tailEnd/>
          </a:ln>
        </p:spPr>
      </p:pic>
      <p:sp>
        <p:nvSpPr>
          <p:cNvPr id="15370" name="直接连接符 19"/>
          <p:cNvSpPr>
            <a:spLocks noChangeShapeType="1"/>
          </p:cNvSpPr>
          <p:nvPr/>
        </p:nvSpPr>
        <p:spPr bwMode="auto">
          <a:xfrm>
            <a:off x="8365143" y="1859338"/>
            <a:ext cx="440815" cy="1925"/>
          </a:xfrm>
          <a:prstGeom prst="line">
            <a:avLst/>
          </a:prstGeom>
          <a:noFill/>
          <a:ln w="28575" cap="flat" cmpd="sng">
            <a:solidFill>
              <a:srgbClr val="0000FF"/>
            </a:solidFill>
            <a:bevel/>
            <a:headEnd/>
            <a:tailEnd/>
          </a:ln>
        </p:spPr>
        <p:txBody>
          <a:bodyPr/>
          <a:lstStyle/>
          <a:p>
            <a:endParaRPr lang="zh-CN" altLang="en-US"/>
          </a:p>
        </p:txBody>
      </p:sp>
      <p:sp>
        <p:nvSpPr>
          <p:cNvPr id="15371" name="直接连接符 20"/>
          <p:cNvSpPr>
            <a:spLocks noChangeShapeType="1"/>
          </p:cNvSpPr>
          <p:nvPr/>
        </p:nvSpPr>
        <p:spPr bwMode="auto">
          <a:xfrm>
            <a:off x="6732240" y="2579418"/>
            <a:ext cx="881631" cy="0"/>
          </a:xfrm>
          <a:prstGeom prst="line">
            <a:avLst/>
          </a:prstGeom>
          <a:noFill/>
          <a:ln w="28575" cap="flat" cmpd="sng">
            <a:solidFill>
              <a:srgbClr val="0000FF"/>
            </a:solidFill>
            <a:bevel/>
            <a:headEnd/>
            <a:tailEnd/>
          </a:ln>
        </p:spPr>
        <p:txBody>
          <a:bodyPr/>
          <a:lstStyle/>
          <a:p>
            <a:endParaRPr lang="zh-CN" altLang="en-US"/>
          </a:p>
        </p:txBody>
      </p:sp>
      <p:sp>
        <p:nvSpPr>
          <p:cNvPr id="15372" name="直接连接符 22"/>
          <p:cNvSpPr>
            <a:spLocks noChangeShapeType="1"/>
          </p:cNvSpPr>
          <p:nvPr/>
        </p:nvSpPr>
        <p:spPr bwMode="auto">
          <a:xfrm>
            <a:off x="5255904" y="4005064"/>
            <a:ext cx="366266" cy="0"/>
          </a:xfrm>
          <a:prstGeom prst="line">
            <a:avLst/>
          </a:prstGeom>
          <a:noFill/>
          <a:ln w="28575" cap="flat" cmpd="sng">
            <a:solidFill>
              <a:srgbClr val="0000FF"/>
            </a:solidFill>
            <a:bevel/>
            <a:headEnd/>
            <a:tailEnd/>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370"/>
                                        </p:tgtEl>
                                        <p:attrNameLst>
                                          <p:attrName>style.visibility</p:attrName>
                                        </p:attrNameLst>
                                      </p:cBhvr>
                                      <p:to>
                                        <p:strVal val="visible"/>
                                      </p:to>
                                    </p:set>
                                    <p:animEffect>
                                      <p:cBhvr>
                                        <p:cTn id="7" dur="500"/>
                                        <p:tgtEl>
                                          <p:spTgt spid="15370"/>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5367"/>
                                        </p:tgtEl>
                                        <p:attrNameLst>
                                          <p:attrName>style.visibility</p:attrName>
                                        </p:attrNameLst>
                                      </p:cBhvr>
                                      <p:to>
                                        <p:strVal val="visible"/>
                                      </p:to>
                                    </p:set>
                                    <p:animEffect>
                                      <p:cBhvr>
                                        <p:cTn id="11" dur="500"/>
                                        <p:tgtEl>
                                          <p:spTgt spid="15367"/>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15371"/>
                                        </p:tgtEl>
                                        <p:attrNameLst>
                                          <p:attrName>style.visibility</p:attrName>
                                        </p:attrNameLst>
                                      </p:cBhvr>
                                      <p:to>
                                        <p:strVal val="visible"/>
                                      </p:to>
                                    </p:set>
                                    <p:animEffect>
                                      <p:cBhvr>
                                        <p:cTn id="15" dur="500"/>
                                        <p:tgtEl>
                                          <p:spTgt spid="15371"/>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15368"/>
                                        </p:tgtEl>
                                        <p:attrNameLst>
                                          <p:attrName>style.visibility</p:attrName>
                                        </p:attrNameLst>
                                      </p:cBhvr>
                                      <p:to>
                                        <p:strVal val="visible"/>
                                      </p:to>
                                    </p:set>
                                    <p:animEffect>
                                      <p:cBhvr>
                                        <p:cTn id="19" dur="500"/>
                                        <p:tgtEl>
                                          <p:spTgt spid="15368"/>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15372"/>
                                        </p:tgtEl>
                                        <p:attrNameLst>
                                          <p:attrName>style.visibility</p:attrName>
                                        </p:attrNameLst>
                                      </p:cBhvr>
                                      <p:to>
                                        <p:strVal val="visible"/>
                                      </p:to>
                                    </p:set>
                                    <p:animEffect>
                                      <p:cBhvr>
                                        <p:cTn id="23" dur="500"/>
                                        <p:tgtEl>
                                          <p:spTgt spid="15372"/>
                                        </p:tgtEl>
                                      </p:cBhvr>
                                    </p:animEffect>
                                  </p:childTnLst>
                                </p:cTn>
                              </p:par>
                            </p:childTnLst>
                          </p:cTn>
                        </p:par>
                        <p:par>
                          <p:cTn id="24" fill="hold">
                            <p:stCondLst>
                              <p:cond delay="2500"/>
                            </p:stCondLst>
                            <p:childTnLst>
                              <p:par>
                                <p:cTn id="25" presetID="3" presetClass="entr" presetSubtype="10" fill="hold" nodeType="afterEffect">
                                  <p:stCondLst>
                                    <p:cond delay="0"/>
                                  </p:stCondLst>
                                  <p:childTnLst>
                                    <p:set>
                                      <p:cBhvr>
                                        <p:cTn id="26" dur="1" fill="hold">
                                          <p:stCondLst>
                                            <p:cond delay="0"/>
                                          </p:stCondLst>
                                        </p:cTn>
                                        <p:tgtEl>
                                          <p:spTgt spid="15369"/>
                                        </p:tgtEl>
                                        <p:attrNameLst>
                                          <p:attrName>style.visibility</p:attrName>
                                        </p:attrNameLst>
                                      </p:cBhvr>
                                      <p:to>
                                        <p:strVal val="visible"/>
                                      </p:to>
                                    </p:set>
                                    <p:animEffect>
                                      <p:cBhvr>
                                        <p:cTn id="27" dur="500"/>
                                        <p:tgtEl>
                                          <p:spTgt spid="153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0" grpId="0" animBg="1"/>
      <p:bldP spid="15371" grpId="0" animBg="1"/>
      <p:bldP spid="15372"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rrowheads="1"/>
          </p:cNvSpPr>
          <p:nvPr>
            <p:ph type="title" idx="4294967295"/>
          </p:nvPr>
        </p:nvSpPr>
        <p:spPr>
          <a:xfrm>
            <a:off x="301625" y="381000"/>
            <a:ext cx="8540750" cy="600075"/>
          </a:xfrm>
          <a:prstGeom prst="rect">
            <a:avLst/>
          </a:prstGeom>
          <a:ln/>
        </p:spPr>
        <p:txBody>
          <a:bodyPr/>
          <a:lstStyle/>
          <a:p>
            <a:pPr marL="838200" indent="-838200" algn="l" eaLnBrk="1" hangingPunct="1">
              <a:buClr>
                <a:schemeClr val="folHlink"/>
              </a:buClr>
            </a:pPr>
            <a:r>
              <a:rPr lang="en-US" altLang="zh-CN" sz="2800" b="1" dirty="0" smtClean="0">
                <a:solidFill>
                  <a:srgbClr val="0000CC"/>
                </a:solidFill>
                <a:ea typeface="黑体" pitchFamily="2" charset="-122"/>
              </a:rPr>
              <a:t>4.  </a:t>
            </a:r>
            <a:r>
              <a:rPr lang="zh-CN" sz="2800" b="1" dirty="0" smtClean="0">
                <a:solidFill>
                  <a:srgbClr val="0000CC"/>
                </a:solidFill>
                <a:ea typeface="黑体" pitchFamily="2" charset="-122"/>
              </a:rPr>
              <a:t>蠕墨铸铁</a:t>
            </a:r>
            <a:endParaRPr lang="zh-CN" sz="2800" b="1" dirty="0">
              <a:solidFill>
                <a:srgbClr val="0000CC"/>
              </a:solidFill>
              <a:ea typeface="黑体" pitchFamily="2" charset="-122"/>
            </a:endParaRPr>
          </a:p>
        </p:txBody>
      </p:sp>
      <p:sp>
        <p:nvSpPr>
          <p:cNvPr id="16387" name="Rectangle 3"/>
          <p:cNvSpPr>
            <a:spLocks noGrp="1" noRot="1" noChangeArrowheads="1"/>
          </p:cNvSpPr>
          <p:nvPr>
            <p:ph type="body" idx="4294967295"/>
          </p:nvPr>
        </p:nvSpPr>
        <p:spPr>
          <a:xfrm>
            <a:off x="301625" y="980728"/>
            <a:ext cx="6502400" cy="503238"/>
          </a:xfrm>
          <a:ln/>
        </p:spPr>
        <p:txBody>
          <a:bodyPr/>
          <a:lstStyle/>
          <a:p>
            <a:pPr marL="609600" indent="-609600" eaLnBrk="1" hangingPunct="1">
              <a:lnSpc>
                <a:spcPct val="90000"/>
              </a:lnSpc>
              <a:buClr>
                <a:srgbClr val="7030A0"/>
              </a:buClr>
              <a:buNone/>
            </a:pPr>
            <a:r>
              <a:rPr lang="zh-CN" altLang="en-US" sz="2800" dirty="0" smtClean="0">
                <a:solidFill>
                  <a:srgbClr val="C00000"/>
                </a:solidFill>
              </a:rPr>
              <a:t>（</a:t>
            </a:r>
            <a:r>
              <a:rPr lang="en-US" altLang="zh-CN" sz="2800" dirty="0" smtClean="0">
                <a:solidFill>
                  <a:srgbClr val="C00000"/>
                </a:solidFill>
              </a:rPr>
              <a:t>1</a:t>
            </a:r>
            <a:r>
              <a:rPr lang="zh-CN" altLang="en-US" sz="2800" dirty="0" smtClean="0">
                <a:solidFill>
                  <a:srgbClr val="C00000"/>
                </a:solidFill>
              </a:rPr>
              <a:t>）组织</a:t>
            </a:r>
            <a:r>
              <a:rPr lang="zh-CN" altLang="en-US" sz="2800" dirty="0">
                <a:solidFill>
                  <a:srgbClr val="C00000"/>
                </a:solidFill>
              </a:rPr>
              <a:t>：</a:t>
            </a:r>
            <a:r>
              <a:rPr lang="zh-CN" altLang="en-US" sz="2400" dirty="0">
                <a:latin typeface="楷体_GB2312" pitchFamily="49" charset="-122"/>
                <a:ea typeface="楷体_GB2312" pitchFamily="49" charset="-122"/>
              </a:rPr>
              <a:t>钢基体  </a:t>
            </a:r>
            <a:r>
              <a:rPr lang="en-US" sz="2400" dirty="0">
                <a:latin typeface="楷体_GB2312" pitchFamily="49" charset="-122"/>
                <a:ea typeface="楷体_GB2312" pitchFamily="49" charset="-122"/>
              </a:rPr>
              <a:t>+</a:t>
            </a:r>
            <a:r>
              <a:rPr lang="zh-CN" altLang="en-US" sz="2400" dirty="0">
                <a:latin typeface="楷体_GB2312" pitchFamily="49" charset="-122"/>
                <a:ea typeface="楷体_GB2312" pitchFamily="49" charset="-122"/>
              </a:rPr>
              <a:t>蠕虫状</a:t>
            </a:r>
            <a:r>
              <a:rPr lang="en-US" sz="2400" dirty="0">
                <a:latin typeface="楷体_GB2312" pitchFamily="49" charset="-122"/>
                <a:ea typeface="楷体_GB2312" pitchFamily="49" charset="-122"/>
              </a:rPr>
              <a:t>G</a:t>
            </a:r>
          </a:p>
        </p:txBody>
      </p:sp>
      <p:sp>
        <p:nvSpPr>
          <p:cNvPr id="16388" name="矩形 17"/>
          <p:cNvSpPr>
            <a:spLocks noChangeArrowheads="1"/>
          </p:cNvSpPr>
          <p:nvPr/>
        </p:nvSpPr>
        <p:spPr bwMode="auto">
          <a:xfrm>
            <a:off x="885824" y="2432248"/>
            <a:ext cx="4972665" cy="420688"/>
          </a:xfrm>
          <a:prstGeom prst="rect">
            <a:avLst/>
          </a:prstGeom>
          <a:noFill/>
          <a:ln w="9525">
            <a:noFill/>
            <a:miter lim="800000"/>
            <a:headEnd/>
            <a:tailEnd/>
          </a:ln>
        </p:spPr>
        <p:txBody>
          <a:bodyPr wrap="square">
            <a:spAutoFit/>
          </a:bodyPr>
          <a:lstStyle/>
          <a:p>
            <a:pPr marL="533400" indent="-533400">
              <a:lnSpc>
                <a:spcPct val="90000"/>
              </a:lnSpc>
              <a:spcBef>
                <a:spcPct val="20000"/>
              </a:spcBef>
              <a:buClr>
                <a:srgbClr val="800080"/>
              </a:buClr>
            </a:pPr>
            <a:r>
              <a:rPr lang="zh-CN" altLang="en-US" sz="2400" b="1" dirty="0">
                <a:solidFill>
                  <a:srgbClr val="000000"/>
                </a:solidFill>
                <a:latin typeface="楷体_GB2312" pitchFamily="49" charset="-122"/>
                <a:ea typeface="楷体_GB2312" pitchFamily="49" charset="-122"/>
                <a:sym typeface="Arial" pitchFamily="34" charset="0"/>
              </a:rPr>
              <a:t>钢基体 ：</a:t>
            </a:r>
            <a:r>
              <a:rPr lang="en-US" sz="2400" b="1" i="1" dirty="0">
                <a:solidFill>
                  <a:srgbClr val="000000"/>
                </a:solidFill>
                <a:latin typeface="楷体_GB2312" pitchFamily="49" charset="-122"/>
                <a:ea typeface="楷体_GB2312" pitchFamily="49" charset="-122"/>
                <a:sym typeface="Arial" pitchFamily="34" charset="0"/>
              </a:rPr>
              <a:t>F</a:t>
            </a:r>
            <a:r>
              <a:rPr lang="zh-CN" altLang="en-US" sz="2400" b="1" i="1" dirty="0">
                <a:solidFill>
                  <a:srgbClr val="000000"/>
                </a:solidFill>
                <a:latin typeface="楷体_GB2312" pitchFamily="49" charset="-122"/>
                <a:ea typeface="楷体_GB2312" pitchFamily="49" charset="-122"/>
                <a:sym typeface="Arial" pitchFamily="34" charset="0"/>
              </a:rPr>
              <a:t>，</a:t>
            </a:r>
            <a:r>
              <a:rPr lang="en-US" sz="2400" b="1" dirty="0">
                <a:solidFill>
                  <a:srgbClr val="000000"/>
                </a:solidFill>
                <a:latin typeface="楷体_GB2312" pitchFamily="49" charset="-122"/>
                <a:ea typeface="楷体_GB2312" pitchFamily="49" charset="-122"/>
                <a:sym typeface="Arial" pitchFamily="34" charset="0"/>
              </a:rPr>
              <a:t> </a:t>
            </a:r>
            <a:r>
              <a:rPr lang="en-US" sz="2400" b="1" i="1" dirty="0" err="1">
                <a:solidFill>
                  <a:srgbClr val="000000"/>
                </a:solidFill>
                <a:latin typeface="楷体_GB2312" pitchFamily="49" charset="-122"/>
                <a:ea typeface="楷体_GB2312" pitchFamily="49" charset="-122"/>
                <a:sym typeface="Arial" pitchFamily="34" charset="0"/>
              </a:rPr>
              <a:t>F+P</a:t>
            </a:r>
            <a:r>
              <a:rPr lang="zh-CN" altLang="en-US" sz="2400" b="1" i="1" dirty="0">
                <a:solidFill>
                  <a:srgbClr val="000000"/>
                </a:solidFill>
                <a:latin typeface="楷体_GB2312" pitchFamily="49" charset="-122"/>
                <a:ea typeface="楷体_GB2312" pitchFamily="49" charset="-122"/>
                <a:sym typeface="Arial" pitchFamily="34" charset="0"/>
              </a:rPr>
              <a:t>，</a:t>
            </a:r>
            <a:r>
              <a:rPr lang="en-US" sz="2400" b="1" i="1" dirty="0">
                <a:solidFill>
                  <a:srgbClr val="000000"/>
                </a:solidFill>
                <a:latin typeface="楷体_GB2312" pitchFamily="49" charset="-122"/>
                <a:ea typeface="楷体_GB2312" pitchFamily="49" charset="-122"/>
                <a:sym typeface="Arial" pitchFamily="34" charset="0"/>
              </a:rPr>
              <a:t>P</a:t>
            </a:r>
            <a:endParaRPr lang="zh-CN" altLang="en-US" sz="2400" b="1" dirty="0">
              <a:solidFill>
                <a:srgbClr val="000000"/>
              </a:solidFill>
              <a:latin typeface="楷体_GB2312" pitchFamily="49" charset="-122"/>
              <a:ea typeface="楷体_GB2312" pitchFamily="49" charset="-122"/>
              <a:sym typeface="Arial" pitchFamily="34" charset="0"/>
            </a:endParaRPr>
          </a:p>
        </p:txBody>
      </p:sp>
      <p:sp>
        <p:nvSpPr>
          <p:cNvPr id="16389" name="Rectangle 14"/>
          <p:cNvSpPr>
            <a:spLocks noChangeArrowheads="1"/>
          </p:cNvSpPr>
          <p:nvPr/>
        </p:nvSpPr>
        <p:spPr bwMode="auto">
          <a:xfrm>
            <a:off x="1042988" y="5195416"/>
            <a:ext cx="3168650" cy="461665"/>
          </a:xfrm>
          <a:prstGeom prst="rect">
            <a:avLst/>
          </a:prstGeom>
          <a:noFill/>
          <a:ln w="9525" cmpd="sng">
            <a:noFill/>
            <a:miter lim="800000"/>
            <a:headEnd/>
            <a:tailEnd/>
          </a:ln>
        </p:spPr>
        <p:txBody>
          <a:bodyPr anchor="ctr">
            <a:spAutoFit/>
          </a:bodyPr>
          <a:lstStyle/>
          <a:p>
            <a:pPr marL="457200" indent="-457200"/>
            <a:r>
              <a:rPr lang="zh-CN" altLang="en-US" sz="2400" b="1" dirty="0">
                <a:solidFill>
                  <a:srgbClr val="000000"/>
                </a:solidFill>
                <a:latin typeface="楷体_GB2312" pitchFamily="49" charset="-122"/>
                <a:ea typeface="楷体_GB2312" pitchFamily="49" charset="-122"/>
                <a:sym typeface="华文细黑" pitchFamily="2" charset="-122"/>
              </a:rPr>
              <a:t>例：</a:t>
            </a:r>
            <a:r>
              <a:rPr lang="en-US" sz="2400" b="1" dirty="0" err="1">
                <a:solidFill>
                  <a:srgbClr val="000000"/>
                </a:solidFill>
                <a:latin typeface="楷体_GB2312" pitchFamily="49" charset="-122"/>
                <a:ea typeface="楷体_GB2312" pitchFamily="49" charset="-122"/>
                <a:sym typeface="华文细黑" pitchFamily="2" charset="-122"/>
              </a:rPr>
              <a:t>RuT380</a:t>
            </a:r>
            <a:endParaRPr lang="en-US" sz="2400" b="1" dirty="0">
              <a:solidFill>
                <a:srgbClr val="000000"/>
              </a:solidFill>
              <a:latin typeface="楷体_GB2312" pitchFamily="49" charset="-122"/>
              <a:ea typeface="楷体_GB2312" pitchFamily="49" charset="-122"/>
              <a:sym typeface="华文细黑" pitchFamily="2" charset="-122"/>
            </a:endParaRPr>
          </a:p>
        </p:txBody>
      </p:sp>
      <p:sp>
        <p:nvSpPr>
          <p:cNvPr id="16390" name="Rectangle 15"/>
          <p:cNvSpPr>
            <a:spLocks noChangeArrowheads="1"/>
          </p:cNvSpPr>
          <p:nvPr/>
        </p:nvSpPr>
        <p:spPr bwMode="auto">
          <a:xfrm>
            <a:off x="755576" y="5806008"/>
            <a:ext cx="3313113" cy="461963"/>
          </a:xfrm>
          <a:prstGeom prst="rect">
            <a:avLst/>
          </a:prstGeom>
          <a:solidFill>
            <a:srgbClr val="D5FFFF"/>
          </a:solidFill>
          <a:ln w="19050" cmpd="sng">
            <a:solidFill>
              <a:srgbClr val="C00000"/>
            </a:solidFill>
            <a:miter lim="800000"/>
            <a:headEnd/>
            <a:tailEnd/>
          </a:ln>
        </p:spPr>
        <p:txBody>
          <a:bodyPr>
            <a:spAutoFit/>
          </a:bodyPr>
          <a:lstStyle/>
          <a:p>
            <a:r>
              <a:rPr lang="zh-CN" altLang="en-US" sz="2400" b="1">
                <a:solidFill>
                  <a:srgbClr val="0000FF"/>
                </a:solidFill>
                <a:latin typeface="楷体_GB2312" pitchFamily="49" charset="-122"/>
                <a:ea typeface="楷体_GB2312" pitchFamily="49" charset="-122"/>
                <a:sym typeface="华文细黑" pitchFamily="2" charset="-122"/>
              </a:rPr>
              <a:t>最低抗拉强度</a:t>
            </a:r>
            <a:r>
              <a:rPr lang="en-US" sz="2400" b="1">
                <a:solidFill>
                  <a:srgbClr val="000000"/>
                </a:solidFill>
                <a:latin typeface="楷体_GB2312" pitchFamily="49" charset="-122"/>
                <a:ea typeface="楷体_GB2312" pitchFamily="49" charset="-122"/>
                <a:sym typeface="Arial" pitchFamily="34" charset="0"/>
              </a:rPr>
              <a:t>(MN/m</a:t>
            </a:r>
            <a:r>
              <a:rPr lang="en-US" sz="2400" b="1" baseline="30000">
                <a:solidFill>
                  <a:srgbClr val="000000"/>
                </a:solidFill>
                <a:latin typeface="楷体_GB2312" pitchFamily="49" charset="-122"/>
                <a:ea typeface="楷体_GB2312" pitchFamily="49" charset="-122"/>
                <a:sym typeface="Arial" pitchFamily="34" charset="0"/>
              </a:rPr>
              <a:t>2</a:t>
            </a:r>
            <a:r>
              <a:rPr lang="en-US" sz="2400" b="1">
                <a:solidFill>
                  <a:srgbClr val="000000"/>
                </a:solidFill>
                <a:latin typeface="楷体_GB2312" pitchFamily="49" charset="-122"/>
                <a:ea typeface="楷体_GB2312" pitchFamily="49" charset="-122"/>
                <a:sym typeface="Arial" pitchFamily="34" charset="0"/>
              </a:rPr>
              <a:t>)</a:t>
            </a:r>
            <a:endParaRPr lang="zh-CN" altLang="en-US" sz="2400" b="1">
              <a:solidFill>
                <a:srgbClr val="0000FF"/>
              </a:solidFill>
              <a:latin typeface="楷体_GB2312" pitchFamily="49" charset="-122"/>
              <a:ea typeface="楷体_GB2312" pitchFamily="49" charset="-122"/>
              <a:sym typeface="华文细黑" pitchFamily="2" charset="-122"/>
            </a:endParaRPr>
          </a:p>
        </p:txBody>
      </p:sp>
      <p:sp>
        <p:nvSpPr>
          <p:cNvPr id="16391" name="Line 17"/>
          <p:cNvSpPr>
            <a:spLocks noChangeShapeType="1"/>
          </p:cNvSpPr>
          <p:nvPr/>
        </p:nvSpPr>
        <p:spPr bwMode="auto">
          <a:xfrm>
            <a:off x="2483768" y="5589984"/>
            <a:ext cx="576064" cy="216024"/>
          </a:xfrm>
          <a:prstGeom prst="line">
            <a:avLst/>
          </a:prstGeom>
          <a:noFill/>
          <a:ln w="28575" cmpd="sng">
            <a:solidFill>
              <a:srgbClr val="C00000"/>
            </a:solidFill>
            <a:bevel/>
            <a:headEnd/>
            <a:tailEnd/>
          </a:ln>
        </p:spPr>
        <p:txBody>
          <a:bodyPr/>
          <a:lstStyle/>
          <a:p>
            <a:endParaRPr lang="zh-CN" altLang="zh-CN" sz="2400" b="1">
              <a:solidFill>
                <a:srgbClr val="000000"/>
              </a:solidFill>
              <a:latin typeface="楷体_GB2312" pitchFamily="49" charset="-122"/>
              <a:ea typeface="楷体_GB2312" pitchFamily="49" charset="-122"/>
              <a:sym typeface="Arial" pitchFamily="34" charset="0"/>
            </a:endParaRPr>
          </a:p>
        </p:txBody>
      </p:sp>
      <p:sp>
        <p:nvSpPr>
          <p:cNvPr id="16392" name="Rectangle 3"/>
          <p:cNvSpPr>
            <a:spLocks noRot="1" noChangeArrowheads="1"/>
          </p:cNvSpPr>
          <p:nvPr/>
        </p:nvSpPr>
        <p:spPr bwMode="auto">
          <a:xfrm>
            <a:off x="395288" y="4724375"/>
            <a:ext cx="1871662" cy="504825"/>
          </a:xfrm>
          <a:prstGeom prst="rect">
            <a:avLst/>
          </a:prstGeom>
          <a:noFill/>
          <a:ln w="9525" cmpd="sng">
            <a:noFill/>
            <a:miter lim="800000"/>
            <a:headEnd/>
            <a:tailEnd/>
          </a:ln>
        </p:spPr>
        <p:txBody>
          <a:bodyPr/>
          <a:lstStyle/>
          <a:p>
            <a:pPr marL="609600" indent="-609600" eaLnBrk="1" hangingPunct="1">
              <a:spcBef>
                <a:spcPct val="20000"/>
              </a:spcBef>
              <a:buClr>
                <a:schemeClr val="hlink"/>
              </a:buClr>
            </a:pPr>
            <a:r>
              <a:rPr lang="zh-CN" altLang="en-US" sz="2800" b="1" dirty="0" smtClean="0">
                <a:solidFill>
                  <a:srgbClr val="C00000"/>
                </a:solidFill>
                <a:ea typeface="黑体" pitchFamily="2" charset="-122"/>
                <a:sym typeface="Arial" pitchFamily="34" charset="0"/>
              </a:rPr>
              <a:t>（</a:t>
            </a:r>
            <a:r>
              <a:rPr lang="en-US" altLang="zh-CN" sz="2800" b="1" dirty="0" smtClean="0">
                <a:solidFill>
                  <a:srgbClr val="C00000"/>
                </a:solidFill>
                <a:ea typeface="黑体" pitchFamily="2" charset="-122"/>
                <a:sym typeface="Arial" pitchFamily="34" charset="0"/>
              </a:rPr>
              <a:t>2</a:t>
            </a:r>
            <a:r>
              <a:rPr lang="zh-CN" altLang="en-US" sz="2800" b="1" dirty="0" smtClean="0">
                <a:solidFill>
                  <a:srgbClr val="C00000"/>
                </a:solidFill>
                <a:ea typeface="黑体" pitchFamily="2" charset="-122"/>
                <a:sym typeface="Arial" pitchFamily="34" charset="0"/>
              </a:rPr>
              <a:t>）牌号</a:t>
            </a:r>
            <a:endParaRPr lang="zh-CN" altLang="en-US" b="1" dirty="0">
              <a:solidFill>
                <a:srgbClr val="C00000"/>
              </a:solidFill>
            </a:endParaRPr>
          </a:p>
        </p:txBody>
      </p:sp>
      <p:sp>
        <p:nvSpPr>
          <p:cNvPr id="16393" name="直接连接符 24"/>
          <p:cNvSpPr>
            <a:spLocks noChangeShapeType="1"/>
          </p:cNvSpPr>
          <p:nvPr/>
        </p:nvSpPr>
        <p:spPr bwMode="auto">
          <a:xfrm>
            <a:off x="2123728" y="5581597"/>
            <a:ext cx="504825" cy="1588"/>
          </a:xfrm>
          <a:prstGeom prst="line">
            <a:avLst/>
          </a:prstGeom>
          <a:noFill/>
          <a:ln w="28575" cap="flat" cmpd="sng">
            <a:solidFill>
              <a:srgbClr val="C00000"/>
            </a:solidFill>
            <a:bevel/>
            <a:headEnd/>
            <a:tailEnd/>
          </a:ln>
        </p:spPr>
        <p:txBody>
          <a:bodyPr/>
          <a:lstStyle/>
          <a:p>
            <a:endParaRPr lang="zh-CN" altLang="en-US" sz="2400" b="1">
              <a:latin typeface="楷体_GB2312" pitchFamily="49" charset="-122"/>
              <a:ea typeface="楷体_GB2312" pitchFamily="49" charset="-122"/>
            </a:endParaRPr>
          </a:p>
        </p:txBody>
      </p:sp>
      <p:pic>
        <p:nvPicPr>
          <p:cNvPr id="16394" name="Picture 2" descr="c:\DOCUME~1\yangping\APPLIC~1\360se6\USERDA~1\Temp\200924~1.JPG"/>
          <p:cNvPicPr>
            <a:picLocks noChangeAspect="1" noChangeArrowheads="1"/>
          </p:cNvPicPr>
          <p:nvPr/>
        </p:nvPicPr>
        <p:blipFill>
          <a:blip r:embed="rId2" cstate="print"/>
          <a:srcRect/>
          <a:stretch>
            <a:fillRect/>
          </a:stretch>
        </p:blipFill>
        <p:spPr bwMode="auto">
          <a:xfrm rot="16200000">
            <a:off x="7049294" y="-200818"/>
            <a:ext cx="1704975" cy="2484437"/>
          </a:xfrm>
          <a:prstGeom prst="rect">
            <a:avLst/>
          </a:prstGeom>
          <a:noFill/>
          <a:ln w="9525">
            <a:noFill/>
            <a:miter lim="800000"/>
            <a:headEnd/>
            <a:tailEnd/>
          </a:ln>
        </p:spPr>
      </p:pic>
      <p:pic>
        <p:nvPicPr>
          <p:cNvPr id="16395" name="Picture 4" descr="c:\DOCUME~1\yangping\APPLIC~1\360se6\USERDA~1\Temp\200924~2.JPG"/>
          <p:cNvPicPr>
            <a:picLocks noChangeAspect="1" noChangeArrowheads="1"/>
          </p:cNvPicPr>
          <p:nvPr/>
        </p:nvPicPr>
        <p:blipFill>
          <a:blip r:embed="rId3" cstate="print"/>
          <a:srcRect/>
          <a:stretch>
            <a:fillRect/>
          </a:stretch>
        </p:blipFill>
        <p:spPr bwMode="auto">
          <a:xfrm>
            <a:off x="3097262" y="2923778"/>
            <a:ext cx="2482850" cy="1657350"/>
          </a:xfrm>
          <a:prstGeom prst="rect">
            <a:avLst/>
          </a:prstGeom>
          <a:noFill/>
          <a:ln w="9525">
            <a:noFill/>
            <a:miter lim="800000"/>
            <a:headEnd/>
            <a:tailEnd/>
          </a:ln>
        </p:spPr>
      </p:pic>
      <p:pic>
        <p:nvPicPr>
          <p:cNvPr id="16396" name="Picture 8" descr="c:\DOCUME~1\yangping\APPLIC~1\360se6\USERDA~1\Temp\rm1.jpg"/>
          <p:cNvPicPr>
            <a:picLocks noChangeAspect="1" noChangeArrowheads="1"/>
          </p:cNvPicPr>
          <p:nvPr/>
        </p:nvPicPr>
        <p:blipFill>
          <a:blip r:embed="rId4" cstate="print"/>
          <a:srcRect l="9235" t="7199" r="45906" b="16000"/>
          <a:stretch>
            <a:fillRect/>
          </a:stretch>
        </p:blipFill>
        <p:spPr bwMode="auto">
          <a:xfrm>
            <a:off x="6659563" y="2244328"/>
            <a:ext cx="2482850" cy="2336800"/>
          </a:xfrm>
          <a:prstGeom prst="rect">
            <a:avLst/>
          </a:prstGeom>
          <a:noFill/>
          <a:ln w="9525">
            <a:noFill/>
            <a:miter lim="800000"/>
            <a:headEnd/>
            <a:tailEnd/>
          </a:ln>
        </p:spPr>
      </p:pic>
      <p:sp>
        <p:nvSpPr>
          <p:cNvPr id="16397" name="矩形 27"/>
          <p:cNvSpPr>
            <a:spLocks noChangeArrowheads="1"/>
          </p:cNvSpPr>
          <p:nvPr/>
        </p:nvSpPr>
        <p:spPr bwMode="auto">
          <a:xfrm>
            <a:off x="900113" y="1496764"/>
            <a:ext cx="7344295" cy="830997"/>
          </a:xfrm>
          <a:prstGeom prst="rect">
            <a:avLst/>
          </a:prstGeom>
          <a:noFill/>
          <a:ln w="9525">
            <a:noFill/>
            <a:miter lim="800000"/>
            <a:headEnd/>
            <a:tailEnd/>
          </a:ln>
        </p:spPr>
        <p:txBody>
          <a:bodyPr wrap="square">
            <a:spAutoFit/>
          </a:bodyPr>
          <a:lstStyle/>
          <a:p>
            <a:r>
              <a:rPr lang="zh-CN" altLang="en-US" sz="2400" b="1" dirty="0">
                <a:solidFill>
                  <a:srgbClr val="000000"/>
                </a:solidFill>
                <a:latin typeface="楷体_GB2312" pitchFamily="49" charset="-122"/>
                <a:ea typeface="楷体_GB2312" pitchFamily="49" charset="-122"/>
                <a:sym typeface="黑体" pitchFamily="2" charset="-122"/>
              </a:rPr>
              <a:t>铸造时向铁水中加入的蠕化剂</a:t>
            </a:r>
            <a:endParaRPr lang="zh-CN" altLang="en-US" sz="2800" b="1" dirty="0">
              <a:solidFill>
                <a:srgbClr val="000000"/>
              </a:solidFill>
              <a:latin typeface="楷体_GB2312" pitchFamily="49" charset="-122"/>
              <a:ea typeface="楷体_GB2312" pitchFamily="49" charset="-122"/>
              <a:sym typeface="黑体" pitchFamily="2" charset="-122"/>
            </a:endParaRPr>
          </a:p>
          <a:p>
            <a:r>
              <a:rPr lang="zh-CN" altLang="en-US" sz="2400" b="1" dirty="0">
                <a:solidFill>
                  <a:srgbClr val="000000"/>
                </a:solidFill>
                <a:latin typeface="楷体_GB2312" pitchFamily="49" charset="-122"/>
                <a:ea typeface="楷体_GB2312" pitchFamily="49" charset="-122"/>
                <a:sym typeface="黑体" pitchFamily="2" charset="-122"/>
              </a:rPr>
              <a:t>蠕化剂：稀土镁钛合金、稀土镁、硅铁或硅钙合金。</a:t>
            </a:r>
          </a:p>
        </p:txBody>
      </p:sp>
      <p:sp>
        <p:nvSpPr>
          <p:cNvPr id="16398" name="矩形 15"/>
          <p:cNvSpPr>
            <a:spLocks noChangeArrowheads="1"/>
          </p:cNvSpPr>
          <p:nvPr/>
        </p:nvSpPr>
        <p:spPr bwMode="auto">
          <a:xfrm>
            <a:off x="1907704" y="3861048"/>
            <a:ext cx="1097037" cy="707886"/>
          </a:xfrm>
          <a:prstGeom prst="rect">
            <a:avLst/>
          </a:prstGeom>
          <a:noFill/>
          <a:ln w="19050" cmpd="sng">
            <a:solidFill>
              <a:srgbClr val="0000FF"/>
            </a:solidFill>
            <a:bevel/>
            <a:headEnd/>
            <a:tailEnd/>
          </a:ln>
        </p:spPr>
        <p:txBody>
          <a:bodyPr wrap="square">
            <a:spAutoFit/>
          </a:bodyPr>
          <a:lstStyle/>
          <a:p>
            <a:pPr algn="r"/>
            <a:r>
              <a:rPr lang="en-US" sz="2000" dirty="0">
                <a:solidFill>
                  <a:srgbClr val="000000"/>
                </a:solidFill>
                <a:latin typeface="黑体" pitchFamily="2" charset="-122"/>
                <a:ea typeface="黑体" pitchFamily="2" charset="-122"/>
                <a:sym typeface="Arial" pitchFamily="34" charset="0"/>
              </a:rPr>
              <a:t>F</a:t>
            </a:r>
            <a:r>
              <a:rPr lang="zh-CN" altLang="en-US" sz="2000" dirty="0">
                <a:solidFill>
                  <a:srgbClr val="000000"/>
                </a:solidFill>
                <a:latin typeface="黑体" pitchFamily="2" charset="-122"/>
                <a:ea typeface="黑体" pitchFamily="2" charset="-122"/>
                <a:sym typeface="Arial" pitchFamily="34" charset="0"/>
              </a:rPr>
              <a:t>基体球墨铸铁</a:t>
            </a:r>
            <a:endParaRPr lang="zh-CN" altLang="en-US" sz="1400" dirty="0">
              <a:solidFill>
                <a:srgbClr val="000000"/>
              </a:solidFill>
              <a:latin typeface="黑体" pitchFamily="2" charset="-122"/>
              <a:ea typeface="黑体" pitchFamily="2" charset="-122"/>
              <a:sym typeface="Arial" pitchFamily="34" charset="0"/>
            </a:endParaRPr>
          </a:p>
        </p:txBody>
      </p:sp>
      <p:sp>
        <p:nvSpPr>
          <p:cNvPr id="16399" name="矩形 28"/>
          <p:cNvSpPr>
            <a:spLocks noChangeArrowheads="1"/>
          </p:cNvSpPr>
          <p:nvPr/>
        </p:nvSpPr>
        <p:spPr bwMode="auto">
          <a:xfrm>
            <a:off x="5724128" y="3861048"/>
            <a:ext cx="1224136" cy="707886"/>
          </a:xfrm>
          <a:prstGeom prst="rect">
            <a:avLst/>
          </a:prstGeom>
          <a:noFill/>
          <a:ln w="19050" cmpd="sng">
            <a:solidFill>
              <a:srgbClr val="0000FF"/>
            </a:solidFill>
            <a:bevel/>
            <a:headEnd/>
            <a:tailEnd/>
          </a:ln>
        </p:spPr>
        <p:txBody>
          <a:bodyPr wrap="square">
            <a:spAutoFit/>
          </a:bodyPr>
          <a:lstStyle/>
          <a:p>
            <a:pPr algn="r"/>
            <a:r>
              <a:rPr lang="en-US" sz="2000" dirty="0" err="1">
                <a:solidFill>
                  <a:srgbClr val="000000"/>
                </a:solidFill>
                <a:latin typeface="黑体" pitchFamily="2" charset="-122"/>
                <a:ea typeface="黑体" pitchFamily="2" charset="-122"/>
                <a:sym typeface="Arial" pitchFamily="34" charset="0"/>
              </a:rPr>
              <a:t>F+P</a:t>
            </a:r>
            <a:r>
              <a:rPr lang="zh-CN" altLang="en-US" sz="2000" dirty="0">
                <a:solidFill>
                  <a:srgbClr val="000000"/>
                </a:solidFill>
                <a:latin typeface="黑体" pitchFamily="2" charset="-122"/>
                <a:ea typeface="黑体" pitchFamily="2" charset="-122"/>
                <a:sym typeface="Arial" pitchFamily="34" charset="0"/>
              </a:rPr>
              <a:t>基体球墨铸铁</a:t>
            </a:r>
            <a:endParaRPr lang="zh-CN" altLang="en-US" sz="1400" dirty="0">
              <a:solidFill>
                <a:srgbClr val="000000"/>
              </a:solidFill>
              <a:latin typeface="黑体" pitchFamily="2" charset="-122"/>
              <a:ea typeface="黑体" pitchFamily="2" charset="-122"/>
              <a:sym typeface="Arial" pitchFamily="34" charset="0"/>
            </a:endParaRPr>
          </a:p>
        </p:txBody>
      </p:sp>
      <p:sp>
        <p:nvSpPr>
          <p:cNvPr id="16400" name="矩形 29"/>
          <p:cNvSpPr>
            <a:spLocks noChangeArrowheads="1"/>
          </p:cNvSpPr>
          <p:nvPr/>
        </p:nvSpPr>
        <p:spPr bwMode="auto">
          <a:xfrm>
            <a:off x="4716016" y="4739658"/>
            <a:ext cx="3888557" cy="707886"/>
          </a:xfrm>
          <a:prstGeom prst="rect">
            <a:avLst/>
          </a:prstGeom>
          <a:solidFill>
            <a:schemeClr val="bg2">
              <a:lumMod val="20000"/>
              <a:lumOff val="80000"/>
            </a:schemeClr>
          </a:solidFill>
          <a:ln w="19050" cmpd="sng">
            <a:solidFill>
              <a:srgbClr val="C00000"/>
            </a:solidFill>
            <a:bevel/>
            <a:headEnd/>
            <a:tailEnd/>
          </a:ln>
        </p:spPr>
        <p:txBody>
          <a:bodyPr wrap="square">
            <a:spAutoFit/>
          </a:bodyPr>
          <a:lstStyle/>
          <a:p>
            <a:pPr algn="ctr"/>
            <a:r>
              <a:rPr lang="zh-CN" altLang="en-US" sz="2000" b="1">
                <a:solidFill>
                  <a:srgbClr val="000000"/>
                </a:solidFill>
                <a:latin typeface="黑体" pitchFamily="2" charset="-122"/>
                <a:ea typeface="黑体" pitchFamily="2" charset="-122"/>
                <a:sym typeface="黑体" pitchFamily="2" charset="-122"/>
              </a:rPr>
              <a:t>石墨形态</a:t>
            </a:r>
            <a:r>
              <a:rPr lang="en-US" sz="2000" b="1">
                <a:solidFill>
                  <a:srgbClr val="000000"/>
                </a:solidFill>
                <a:latin typeface="黑体" pitchFamily="2" charset="-122"/>
                <a:ea typeface="黑体" pitchFamily="2" charset="-122"/>
                <a:sym typeface="黑体" pitchFamily="2" charset="-122"/>
              </a:rPr>
              <a:t>——</a:t>
            </a:r>
            <a:r>
              <a:rPr lang="zh-CN" altLang="en-US" sz="2000" b="1">
                <a:solidFill>
                  <a:srgbClr val="000000"/>
                </a:solidFill>
                <a:latin typeface="黑体" pitchFamily="2" charset="-122"/>
                <a:ea typeface="黑体" pitchFamily="2" charset="-122"/>
                <a:sym typeface="黑体" pitchFamily="2" charset="-122"/>
              </a:rPr>
              <a:t>介于灰口铸铁与球墨铸铁之间的中间状态</a:t>
            </a:r>
          </a:p>
        </p:txBody>
      </p:sp>
      <p:sp>
        <p:nvSpPr>
          <p:cNvPr id="16401" name="下箭头 30"/>
          <p:cNvSpPr>
            <a:spLocks/>
          </p:cNvSpPr>
          <p:nvPr/>
        </p:nvSpPr>
        <p:spPr bwMode="auto">
          <a:xfrm>
            <a:off x="6588224" y="5517232"/>
            <a:ext cx="504825" cy="215900"/>
          </a:xfrm>
          <a:prstGeom prst="downArrow">
            <a:avLst>
              <a:gd name="adj1" fmla="val 50000"/>
              <a:gd name="adj2" fmla="val 50000"/>
            </a:avLst>
          </a:prstGeom>
          <a:solidFill>
            <a:schemeClr val="bg2">
              <a:lumMod val="20000"/>
              <a:lumOff val="80000"/>
            </a:schemeClr>
          </a:solidFill>
          <a:ln w="19050" cap="flat" cmpd="sng">
            <a:solidFill>
              <a:srgbClr val="C00000"/>
            </a:solidFill>
            <a:bevel/>
            <a:headEnd/>
            <a:tailEnd/>
          </a:ln>
        </p:spPr>
        <p:txBody>
          <a:bodyPr/>
          <a:lstStyle/>
          <a:p>
            <a:pPr eaLnBrk="1" hangingPunct="1"/>
            <a:endParaRPr lang="zh-CN" altLang="zh-CN" sz="1800" b="1" i="1">
              <a:solidFill>
                <a:srgbClr val="0000CC"/>
              </a:solidFill>
              <a:sym typeface="Arial" pitchFamily="34" charset="0"/>
            </a:endParaRPr>
          </a:p>
        </p:txBody>
      </p:sp>
      <p:sp>
        <p:nvSpPr>
          <p:cNvPr id="16402" name="矩形 31"/>
          <p:cNvSpPr>
            <a:spLocks noChangeArrowheads="1"/>
          </p:cNvSpPr>
          <p:nvPr/>
        </p:nvSpPr>
        <p:spPr bwMode="auto">
          <a:xfrm>
            <a:off x="5292080" y="5790750"/>
            <a:ext cx="2944812" cy="476250"/>
          </a:xfrm>
          <a:prstGeom prst="rect">
            <a:avLst/>
          </a:prstGeom>
          <a:solidFill>
            <a:schemeClr val="bg2">
              <a:lumMod val="20000"/>
              <a:lumOff val="80000"/>
            </a:schemeClr>
          </a:solidFill>
          <a:ln w="19050" cmpd="sng">
            <a:solidFill>
              <a:srgbClr val="C00000"/>
            </a:solidFill>
            <a:bevel/>
            <a:headEnd/>
            <a:tailEnd/>
          </a:ln>
        </p:spPr>
        <p:txBody>
          <a:bodyPr wrap="none">
            <a:spAutoFit/>
          </a:bodyPr>
          <a:lstStyle/>
          <a:p>
            <a:r>
              <a:rPr lang="zh-CN" altLang="en-US" sz="2400" b="1" dirty="0">
                <a:solidFill>
                  <a:srgbClr val="0000CC"/>
                </a:solidFill>
                <a:latin typeface="黑体" pitchFamily="2" charset="-122"/>
                <a:ea typeface="黑体" pitchFamily="2" charset="-122"/>
                <a:sym typeface="黑体" pitchFamily="2" charset="-122"/>
              </a:rPr>
              <a:t>性能也介于两者之间</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animEffect>
                                      <p:cBhvr>
                                        <p:cTn id="7" dur="500"/>
                                        <p:tgtEl>
                                          <p:spTgt spid="16387">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6397"/>
                                        </p:tgtEl>
                                        <p:attrNameLst>
                                          <p:attrName>style.visibility</p:attrName>
                                        </p:attrNameLst>
                                      </p:cBhvr>
                                      <p:to>
                                        <p:strVal val="visible"/>
                                      </p:to>
                                    </p:set>
                                    <p:animEffect>
                                      <p:cBhvr>
                                        <p:cTn id="10" dur="500"/>
                                        <p:tgtEl>
                                          <p:spTgt spid="16397"/>
                                        </p:tgtEl>
                                      </p:cBhvr>
                                    </p:animEffect>
                                  </p:childTnLst>
                                </p:cTn>
                              </p:par>
                            </p:childTnLst>
                          </p:cTn>
                        </p:par>
                        <p:par>
                          <p:cTn id="11" fill="hold">
                            <p:stCondLst>
                              <p:cond delay="500"/>
                            </p:stCondLst>
                            <p:childTnLst>
                              <p:par>
                                <p:cTn id="12" presetID="3" presetClass="entr" presetSubtype="10" fill="hold" nodeType="afterEffect">
                                  <p:stCondLst>
                                    <p:cond delay="0"/>
                                  </p:stCondLst>
                                  <p:childTnLst>
                                    <p:set>
                                      <p:cBhvr>
                                        <p:cTn id="13" dur="1" fill="hold">
                                          <p:stCondLst>
                                            <p:cond delay="0"/>
                                          </p:stCondLst>
                                        </p:cTn>
                                        <p:tgtEl>
                                          <p:spTgt spid="16395"/>
                                        </p:tgtEl>
                                        <p:attrNameLst>
                                          <p:attrName>style.visibility</p:attrName>
                                        </p:attrNameLst>
                                      </p:cBhvr>
                                      <p:to>
                                        <p:strVal val="visible"/>
                                      </p:to>
                                    </p:set>
                                    <p:animEffect>
                                      <p:cBhvr>
                                        <p:cTn id="14" dur="500"/>
                                        <p:tgtEl>
                                          <p:spTgt spid="16395"/>
                                        </p:tgtEl>
                                      </p:cBhvr>
                                    </p:animEffect>
                                  </p:childTnLst>
                                </p:cTn>
                              </p:par>
                              <p:par>
                                <p:cTn id="15" presetID="3" presetClass="entr" presetSubtype="10" fill="hold" nodeType="withEffect">
                                  <p:stCondLst>
                                    <p:cond delay="0"/>
                                  </p:stCondLst>
                                  <p:childTnLst>
                                    <p:set>
                                      <p:cBhvr>
                                        <p:cTn id="16" dur="1" fill="hold">
                                          <p:stCondLst>
                                            <p:cond delay="0"/>
                                          </p:stCondLst>
                                        </p:cTn>
                                        <p:tgtEl>
                                          <p:spTgt spid="16394"/>
                                        </p:tgtEl>
                                        <p:attrNameLst>
                                          <p:attrName>style.visibility</p:attrName>
                                        </p:attrNameLst>
                                      </p:cBhvr>
                                      <p:to>
                                        <p:strVal val="visible"/>
                                      </p:to>
                                    </p:set>
                                    <p:animEffect>
                                      <p:cBhvr>
                                        <p:cTn id="17" dur="500"/>
                                        <p:tgtEl>
                                          <p:spTgt spid="1639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6388"/>
                                        </p:tgtEl>
                                        <p:attrNameLst>
                                          <p:attrName>style.visibility</p:attrName>
                                        </p:attrNameLst>
                                      </p:cBhvr>
                                      <p:to>
                                        <p:strVal val="visible"/>
                                      </p:to>
                                    </p:set>
                                    <p:animEffect>
                                      <p:cBhvr>
                                        <p:cTn id="22" dur="500"/>
                                        <p:tgtEl>
                                          <p:spTgt spid="16388"/>
                                        </p:tgtEl>
                                      </p:cBhvr>
                                    </p:animEffect>
                                  </p:childTnLst>
                                </p:cTn>
                              </p:par>
                            </p:childTnLst>
                          </p:cTn>
                        </p:par>
                        <p:par>
                          <p:cTn id="23" fill="hold">
                            <p:stCondLst>
                              <p:cond delay="500"/>
                            </p:stCondLst>
                            <p:childTnLst>
                              <p:par>
                                <p:cTn id="24" presetID="3" presetClass="entr" presetSubtype="10" fill="hold" grpId="0" nodeType="afterEffect">
                                  <p:stCondLst>
                                    <p:cond delay="0"/>
                                  </p:stCondLst>
                                  <p:childTnLst>
                                    <p:set>
                                      <p:cBhvr>
                                        <p:cTn id="25" dur="1" fill="hold">
                                          <p:stCondLst>
                                            <p:cond delay="0"/>
                                          </p:stCondLst>
                                        </p:cTn>
                                        <p:tgtEl>
                                          <p:spTgt spid="16398"/>
                                        </p:tgtEl>
                                        <p:attrNameLst>
                                          <p:attrName>style.visibility</p:attrName>
                                        </p:attrNameLst>
                                      </p:cBhvr>
                                      <p:to>
                                        <p:strVal val="visible"/>
                                      </p:to>
                                    </p:set>
                                    <p:animEffect>
                                      <p:cBhvr>
                                        <p:cTn id="26" dur="500"/>
                                        <p:tgtEl>
                                          <p:spTgt spid="16398"/>
                                        </p:tgtEl>
                                      </p:cBhvr>
                                    </p:animEffect>
                                  </p:childTnLst>
                                </p:cTn>
                              </p:par>
                            </p:childTnLst>
                          </p:cTn>
                        </p:par>
                        <p:par>
                          <p:cTn id="27" fill="hold">
                            <p:stCondLst>
                              <p:cond delay="1000"/>
                            </p:stCondLst>
                            <p:childTnLst>
                              <p:par>
                                <p:cTn id="28" presetID="3" presetClass="entr" presetSubtype="10" fill="hold" nodeType="afterEffect">
                                  <p:stCondLst>
                                    <p:cond delay="0"/>
                                  </p:stCondLst>
                                  <p:childTnLst>
                                    <p:set>
                                      <p:cBhvr>
                                        <p:cTn id="29" dur="1" fill="hold">
                                          <p:stCondLst>
                                            <p:cond delay="0"/>
                                          </p:stCondLst>
                                        </p:cTn>
                                        <p:tgtEl>
                                          <p:spTgt spid="16396"/>
                                        </p:tgtEl>
                                        <p:attrNameLst>
                                          <p:attrName>style.visibility</p:attrName>
                                        </p:attrNameLst>
                                      </p:cBhvr>
                                      <p:to>
                                        <p:strVal val="visible"/>
                                      </p:to>
                                    </p:set>
                                    <p:animEffect>
                                      <p:cBhvr>
                                        <p:cTn id="30" dur="500"/>
                                        <p:tgtEl>
                                          <p:spTgt spid="16396"/>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6399"/>
                                        </p:tgtEl>
                                        <p:attrNameLst>
                                          <p:attrName>style.visibility</p:attrName>
                                        </p:attrNameLst>
                                      </p:cBhvr>
                                      <p:to>
                                        <p:strVal val="visible"/>
                                      </p:to>
                                    </p:set>
                                    <p:animEffect>
                                      <p:cBhvr>
                                        <p:cTn id="33" dur="500"/>
                                        <p:tgtEl>
                                          <p:spTgt spid="16399"/>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6400"/>
                                        </p:tgtEl>
                                        <p:attrNameLst>
                                          <p:attrName>style.visibility</p:attrName>
                                        </p:attrNameLst>
                                      </p:cBhvr>
                                      <p:to>
                                        <p:strVal val="visible"/>
                                      </p:to>
                                    </p:set>
                                    <p:animEffect>
                                      <p:cBhvr>
                                        <p:cTn id="38" dur="500"/>
                                        <p:tgtEl>
                                          <p:spTgt spid="16400"/>
                                        </p:tgtEl>
                                      </p:cBhvr>
                                    </p:animEffect>
                                  </p:childTnLst>
                                </p:cTn>
                              </p:par>
                            </p:childTnLst>
                          </p:cTn>
                        </p:par>
                        <p:par>
                          <p:cTn id="39" fill="hold">
                            <p:stCondLst>
                              <p:cond delay="500"/>
                            </p:stCondLst>
                            <p:childTnLst>
                              <p:par>
                                <p:cTn id="40" presetID="3" presetClass="entr" presetSubtype="10" fill="hold" grpId="0" nodeType="afterEffect">
                                  <p:stCondLst>
                                    <p:cond delay="0"/>
                                  </p:stCondLst>
                                  <p:childTnLst>
                                    <p:set>
                                      <p:cBhvr>
                                        <p:cTn id="41" dur="1" fill="hold">
                                          <p:stCondLst>
                                            <p:cond delay="0"/>
                                          </p:stCondLst>
                                        </p:cTn>
                                        <p:tgtEl>
                                          <p:spTgt spid="16401"/>
                                        </p:tgtEl>
                                        <p:attrNameLst>
                                          <p:attrName>style.visibility</p:attrName>
                                        </p:attrNameLst>
                                      </p:cBhvr>
                                      <p:to>
                                        <p:strVal val="visible"/>
                                      </p:to>
                                    </p:set>
                                    <p:animEffect>
                                      <p:cBhvr>
                                        <p:cTn id="42" dur="500"/>
                                        <p:tgtEl>
                                          <p:spTgt spid="16401"/>
                                        </p:tgtEl>
                                      </p:cBhvr>
                                    </p:animEffect>
                                  </p:childTnLst>
                                </p:cTn>
                              </p:par>
                            </p:childTnLst>
                          </p:cTn>
                        </p:par>
                        <p:par>
                          <p:cTn id="43" fill="hold">
                            <p:stCondLst>
                              <p:cond delay="1000"/>
                            </p:stCondLst>
                            <p:childTnLst>
                              <p:par>
                                <p:cTn id="44" presetID="3" presetClass="entr" presetSubtype="10" fill="hold" grpId="0" nodeType="afterEffect">
                                  <p:stCondLst>
                                    <p:cond delay="0"/>
                                  </p:stCondLst>
                                  <p:childTnLst>
                                    <p:set>
                                      <p:cBhvr>
                                        <p:cTn id="45" dur="1" fill="hold">
                                          <p:stCondLst>
                                            <p:cond delay="0"/>
                                          </p:stCondLst>
                                        </p:cTn>
                                        <p:tgtEl>
                                          <p:spTgt spid="16402"/>
                                        </p:tgtEl>
                                        <p:attrNameLst>
                                          <p:attrName>style.visibility</p:attrName>
                                        </p:attrNameLst>
                                      </p:cBhvr>
                                      <p:to>
                                        <p:strVal val="visible"/>
                                      </p:to>
                                    </p:set>
                                    <p:animEffect>
                                      <p:cBhvr>
                                        <p:cTn id="46" dur="500"/>
                                        <p:tgtEl>
                                          <p:spTgt spid="16402"/>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16392"/>
                                        </p:tgtEl>
                                        <p:attrNameLst>
                                          <p:attrName>style.visibility</p:attrName>
                                        </p:attrNameLst>
                                      </p:cBhvr>
                                      <p:to>
                                        <p:strVal val="visible"/>
                                      </p:to>
                                    </p:set>
                                    <p:animEffect>
                                      <p:cBhvr>
                                        <p:cTn id="51" dur="500"/>
                                        <p:tgtEl>
                                          <p:spTgt spid="16392"/>
                                        </p:tgtEl>
                                      </p:cBhvr>
                                    </p:animEffect>
                                  </p:childTnLst>
                                </p:cTn>
                              </p:par>
                            </p:childTnLst>
                          </p:cTn>
                        </p:par>
                        <p:par>
                          <p:cTn id="52" fill="hold">
                            <p:stCondLst>
                              <p:cond delay="500"/>
                            </p:stCondLst>
                            <p:childTnLst>
                              <p:par>
                                <p:cTn id="53" presetID="3" presetClass="entr" presetSubtype="10" fill="hold" grpId="0" nodeType="afterEffect">
                                  <p:stCondLst>
                                    <p:cond delay="0"/>
                                  </p:stCondLst>
                                  <p:childTnLst>
                                    <p:set>
                                      <p:cBhvr>
                                        <p:cTn id="54" dur="1" fill="hold">
                                          <p:stCondLst>
                                            <p:cond delay="0"/>
                                          </p:stCondLst>
                                        </p:cTn>
                                        <p:tgtEl>
                                          <p:spTgt spid="16389"/>
                                        </p:tgtEl>
                                        <p:attrNameLst>
                                          <p:attrName>style.visibility</p:attrName>
                                        </p:attrNameLst>
                                      </p:cBhvr>
                                      <p:to>
                                        <p:strVal val="visible"/>
                                      </p:to>
                                    </p:set>
                                    <p:animEffect>
                                      <p:cBhvr>
                                        <p:cTn id="55" dur="500"/>
                                        <p:tgtEl>
                                          <p:spTgt spid="16389"/>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16393"/>
                                        </p:tgtEl>
                                        <p:attrNameLst>
                                          <p:attrName>style.visibility</p:attrName>
                                        </p:attrNameLst>
                                      </p:cBhvr>
                                      <p:to>
                                        <p:strVal val="visible"/>
                                      </p:to>
                                    </p:set>
                                    <p:animEffect>
                                      <p:cBhvr>
                                        <p:cTn id="60" dur="500"/>
                                        <p:tgtEl>
                                          <p:spTgt spid="16393"/>
                                        </p:tgtEl>
                                      </p:cBhvr>
                                    </p:animEffect>
                                  </p:childTnLst>
                                </p:cTn>
                              </p:par>
                            </p:childTnLst>
                          </p:cTn>
                        </p:par>
                        <p:par>
                          <p:cTn id="61" fill="hold">
                            <p:stCondLst>
                              <p:cond delay="500"/>
                            </p:stCondLst>
                            <p:childTnLst>
                              <p:par>
                                <p:cTn id="62" presetID="3" presetClass="entr" presetSubtype="10" fill="hold" grpId="0" nodeType="afterEffect">
                                  <p:stCondLst>
                                    <p:cond delay="0"/>
                                  </p:stCondLst>
                                  <p:childTnLst>
                                    <p:set>
                                      <p:cBhvr>
                                        <p:cTn id="63" dur="1" fill="hold">
                                          <p:stCondLst>
                                            <p:cond delay="0"/>
                                          </p:stCondLst>
                                        </p:cTn>
                                        <p:tgtEl>
                                          <p:spTgt spid="16391"/>
                                        </p:tgtEl>
                                        <p:attrNameLst>
                                          <p:attrName>style.visibility</p:attrName>
                                        </p:attrNameLst>
                                      </p:cBhvr>
                                      <p:to>
                                        <p:strVal val="visible"/>
                                      </p:to>
                                    </p:set>
                                    <p:animEffect>
                                      <p:cBhvr>
                                        <p:cTn id="64" dur="500"/>
                                        <p:tgtEl>
                                          <p:spTgt spid="16391"/>
                                        </p:tgtEl>
                                      </p:cBhvr>
                                    </p:animEffect>
                                  </p:childTnLst>
                                </p:cTn>
                              </p:par>
                            </p:childTnLst>
                          </p:cTn>
                        </p:par>
                        <p:par>
                          <p:cTn id="65" fill="hold">
                            <p:stCondLst>
                              <p:cond delay="1000"/>
                            </p:stCondLst>
                            <p:childTnLst>
                              <p:par>
                                <p:cTn id="66" presetID="3" presetClass="entr" presetSubtype="10" fill="hold" grpId="0" nodeType="afterEffect">
                                  <p:stCondLst>
                                    <p:cond delay="0"/>
                                  </p:stCondLst>
                                  <p:childTnLst>
                                    <p:set>
                                      <p:cBhvr>
                                        <p:cTn id="67" dur="1" fill="hold">
                                          <p:stCondLst>
                                            <p:cond delay="0"/>
                                          </p:stCondLst>
                                        </p:cTn>
                                        <p:tgtEl>
                                          <p:spTgt spid="16390"/>
                                        </p:tgtEl>
                                        <p:attrNameLst>
                                          <p:attrName>style.visibility</p:attrName>
                                        </p:attrNameLst>
                                      </p:cBhvr>
                                      <p:to>
                                        <p:strVal val="visible"/>
                                      </p:to>
                                    </p:set>
                                    <p:animEffect>
                                      <p:cBhvr>
                                        <p:cTn id="68" dur="500"/>
                                        <p:tgtEl>
                                          <p:spTgt spid="16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bldLvl="0" autoUpdateAnimBg="0"/>
      <p:bldP spid="16388" grpId="0" bldLvl="0" autoUpdateAnimBg="0"/>
      <p:bldP spid="16389" grpId="0" bldLvl="0" autoUpdateAnimBg="0"/>
      <p:bldP spid="16390" grpId="0" bldLvl="0" animBg="1" autoUpdateAnimBg="0"/>
      <p:bldP spid="16391" grpId="0" bldLvl="0" animBg="1" autoUpdateAnimBg="0"/>
      <p:bldP spid="16392" grpId="0" bldLvl="0" autoUpdateAnimBg="0"/>
      <p:bldP spid="16393" grpId="0" animBg="1"/>
      <p:bldP spid="16397" grpId="0" bldLvl="0" autoUpdateAnimBg="0"/>
      <p:bldP spid="16398" grpId="0" bldLvl="0" animBg="1" autoUpdateAnimBg="0"/>
      <p:bldP spid="16399" grpId="0" bldLvl="0" animBg="1" autoUpdateAnimBg="0"/>
      <p:bldP spid="16400" grpId="0" bldLvl="0" animBg="1" autoUpdateAnimBg="0"/>
      <p:bldP spid="16401" grpId="0" bldLvl="0" animBg="1" autoUpdateAnimBg="0"/>
      <p:bldP spid="16402" grpId="0" bldLvl="0" animBg="1"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矩形 2"/>
          <p:cNvSpPr>
            <a:spLocks noChangeArrowheads="1"/>
          </p:cNvSpPr>
          <p:nvPr/>
        </p:nvSpPr>
        <p:spPr bwMode="auto">
          <a:xfrm>
            <a:off x="252413" y="1508591"/>
            <a:ext cx="8568059" cy="1516954"/>
          </a:xfrm>
          <a:prstGeom prst="rect">
            <a:avLst/>
          </a:prstGeom>
          <a:solidFill>
            <a:schemeClr val="bg2">
              <a:lumMod val="20000"/>
              <a:lumOff val="80000"/>
            </a:schemeClr>
          </a:solidFill>
          <a:ln w="19050" cmpd="sng">
            <a:solidFill>
              <a:srgbClr val="C00000"/>
            </a:solidFill>
            <a:bevel/>
            <a:headEnd/>
            <a:tailEnd/>
          </a:ln>
        </p:spPr>
        <p:txBody>
          <a:bodyPr wrap="square">
            <a:spAutoFit/>
          </a:bodyPr>
          <a:lstStyle/>
          <a:p>
            <a:pPr marL="457200" indent="-457200" algn="ctr">
              <a:lnSpc>
                <a:spcPct val="120000"/>
              </a:lnSpc>
              <a:spcBef>
                <a:spcPts val="600"/>
              </a:spcBef>
            </a:pPr>
            <a:r>
              <a:rPr lang="zh-CN" altLang="en-US" sz="2400" b="1" dirty="0">
                <a:solidFill>
                  <a:srgbClr val="000000"/>
                </a:solidFill>
                <a:latin typeface="楷体_GB2312" pitchFamily="49" charset="-122"/>
                <a:ea typeface="楷体" charset="-122"/>
                <a:sym typeface="楷体_GB2312" pitchFamily="49" charset="-122"/>
              </a:rPr>
              <a:t>机械性能介于灰口铸铁与球墨铸铁之间</a:t>
            </a:r>
            <a:endParaRPr lang="en-US" sz="2400" b="1" dirty="0">
              <a:solidFill>
                <a:srgbClr val="000000"/>
              </a:solidFill>
              <a:latin typeface="楷体_GB2312" pitchFamily="49" charset="-122"/>
              <a:ea typeface="楷体" charset="-122"/>
              <a:sym typeface="楷体_GB2312" pitchFamily="49" charset="-122"/>
            </a:endParaRPr>
          </a:p>
          <a:p>
            <a:pPr marL="457200" indent="-457200" algn="ctr">
              <a:lnSpc>
                <a:spcPct val="120000"/>
              </a:lnSpc>
              <a:spcBef>
                <a:spcPts val="600"/>
              </a:spcBef>
            </a:pPr>
            <a:r>
              <a:rPr lang="zh-CN" altLang="en-US" sz="2400" b="1" dirty="0">
                <a:solidFill>
                  <a:srgbClr val="000000"/>
                </a:solidFill>
                <a:latin typeface="楷体_GB2312" pitchFamily="49" charset="-122"/>
                <a:ea typeface="楷体" charset="-122"/>
                <a:sym typeface="楷体_GB2312" pitchFamily="49" charset="-122"/>
              </a:rPr>
              <a:t>具有较好的抗热疲劳性能、耐磨性</a:t>
            </a:r>
            <a:endParaRPr lang="en-US" sz="2400" b="1" dirty="0">
              <a:solidFill>
                <a:srgbClr val="000000"/>
              </a:solidFill>
              <a:latin typeface="楷体_GB2312" pitchFamily="49" charset="-122"/>
              <a:ea typeface="楷体" charset="-122"/>
              <a:sym typeface="楷体_GB2312" pitchFamily="49" charset="-122"/>
            </a:endParaRPr>
          </a:p>
          <a:p>
            <a:pPr marL="457200" indent="-457200" algn="ctr">
              <a:lnSpc>
                <a:spcPct val="120000"/>
              </a:lnSpc>
              <a:spcBef>
                <a:spcPts val="600"/>
              </a:spcBef>
            </a:pPr>
            <a:r>
              <a:rPr lang="zh-CN" altLang="en-US" sz="2400" b="1" dirty="0">
                <a:solidFill>
                  <a:srgbClr val="000000"/>
                </a:solidFill>
                <a:latin typeface="楷体_GB2312" pitchFamily="49" charset="-122"/>
                <a:ea typeface="楷体" charset="-122"/>
                <a:sym typeface="楷体_GB2312" pitchFamily="49" charset="-122"/>
              </a:rPr>
              <a:t>铸造性能、减震能力和导热性能接近于灰口铸铁（优于球铁）</a:t>
            </a:r>
          </a:p>
        </p:txBody>
      </p:sp>
      <p:sp>
        <p:nvSpPr>
          <p:cNvPr id="17412" name="标题 1"/>
          <p:cNvSpPr>
            <a:spLocks noChangeArrowheads="1"/>
          </p:cNvSpPr>
          <p:nvPr/>
        </p:nvSpPr>
        <p:spPr bwMode="auto">
          <a:xfrm>
            <a:off x="323850" y="512534"/>
            <a:ext cx="8540750" cy="671513"/>
          </a:xfrm>
          <a:prstGeom prst="rect">
            <a:avLst/>
          </a:prstGeom>
          <a:noFill/>
          <a:ln w="9525">
            <a:noFill/>
            <a:miter lim="800000"/>
            <a:headEnd/>
            <a:tailEnd/>
          </a:ln>
        </p:spPr>
        <p:txBody>
          <a:bodyPr/>
          <a:lstStyle/>
          <a:p>
            <a:pPr marL="742950" indent="-742950">
              <a:buClr>
                <a:srgbClr val="7030A0"/>
              </a:buClr>
            </a:pPr>
            <a:r>
              <a:rPr lang="zh-CN" altLang="en-US" sz="2800" b="1" dirty="0" smtClean="0">
                <a:solidFill>
                  <a:srgbClr val="C00000"/>
                </a:solidFill>
                <a:latin typeface="黑体" pitchFamily="2" charset="-122"/>
                <a:ea typeface="黑体" pitchFamily="2" charset="-122"/>
                <a:sym typeface="Arial" pitchFamily="34" charset="0"/>
              </a:rPr>
              <a:t>（</a:t>
            </a:r>
            <a:r>
              <a:rPr lang="en-US" altLang="zh-CN" sz="2800" b="1" dirty="0" smtClean="0">
                <a:solidFill>
                  <a:srgbClr val="C00000"/>
                </a:solidFill>
                <a:latin typeface="黑体" pitchFamily="2" charset="-122"/>
                <a:ea typeface="黑体" pitchFamily="2" charset="-122"/>
                <a:sym typeface="Arial" pitchFamily="34" charset="0"/>
              </a:rPr>
              <a:t>3</a:t>
            </a:r>
            <a:r>
              <a:rPr lang="zh-CN" altLang="en-US" sz="2800" b="1" dirty="0" smtClean="0">
                <a:solidFill>
                  <a:srgbClr val="C00000"/>
                </a:solidFill>
                <a:latin typeface="黑体" pitchFamily="2" charset="-122"/>
                <a:ea typeface="黑体" pitchFamily="2" charset="-122"/>
                <a:sym typeface="Arial" pitchFamily="34" charset="0"/>
              </a:rPr>
              <a:t>）性能</a:t>
            </a:r>
            <a:r>
              <a:rPr lang="zh-CN" altLang="en-US" sz="2800" b="1" dirty="0">
                <a:solidFill>
                  <a:srgbClr val="C00000"/>
                </a:solidFill>
                <a:latin typeface="黑体" pitchFamily="2" charset="-122"/>
                <a:ea typeface="黑体" pitchFamily="2" charset="-122"/>
                <a:sym typeface="Arial" pitchFamily="34" charset="0"/>
              </a:rPr>
              <a:t>特点与应用</a:t>
            </a:r>
          </a:p>
        </p:txBody>
      </p:sp>
      <p:sp>
        <p:nvSpPr>
          <p:cNvPr id="17413" name="矩形 6"/>
          <p:cNvSpPr>
            <a:spLocks noChangeArrowheads="1"/>
          </p:cNvSpPr>
          <p:nvPr/>
        </p:nvSpPr>
        <p:spPr bwMode="auto">
          <a:xfrm>
            <a:off x="1619672" y="3933056"/>
            <a:ext cx="6120680" cy="1011624"/>
          </a:xfrm>
          <a:prstGeom prst="rect">
            <a:avLst/>
          </a:prstGeom>
          <a:solidFill>
            <a:schemeClr val="bg2">
              <a:lumMod val="20000"/>
              <a:lumOff val="80000"/>
            </a:schemeClr>
          </a:solidFill>
          <a:ln w="19050" cmpd="sng">
            <a:solidFill>
              <a:srgbClr val="C00000"/>
            </a:solidFill>
            <a:bevel/>
            <a:headEnd/>
            <a:tailEnd/>
          </a:ln>
        </p:spPr>
        <p:txBody>
          <a:bodyPr wrap="square">
            <a:spAutoFit/>
          </a:bodyPr>
          <a:lstStyle/>
          <a:p>
            <a:pPr marL="457200" indent="-457200" algn="ctr">
              <a:lnSpc>
                <a:spcPct val="120000"/>
              </a:lnSpc>
              <a:spcBef>
                <a:spcPts val="600"/>
              </a:spcBef>
            </a:pPr>
            <a:r>
              <a:rPr lang="zh-CN" altLang="en-US" sz="2400" b="1" dirty="0">
                <a:solidFill>
                  <a:srgbClr val="000000"/>
                </a:solidFill>
                <a:latin typeface="楷体_GB2312" pitchFamily="49" charset="-122"/>
                <a:ea typeface="楷体" charset="-122"/>
                <a:sym typeface="楷体_GB2312" pitchFamily="49" charset="-122"/>
              </a:rPr>
              <a:t>形状复杂，要求组织致密、强度高</a:t>
            </a:r>
            <a:endParaRPr lang="en-US" sz="2400" b="1" dirty="0">
              <a:solidFill>
                <a:srgbClr val="000000"/>
              </a:solidFill>
              <a:latin typeface="楷体_GB2312" pitchFamily="49" charset="-122"/>
              <a:ea typeface="楷体" charset="-122"/>
              <a:sym typeface="楷体_GB2312" pitchFamily="49" charset="-122"/>
            </a:endParaRPr>
          </a:p>
          <a:p>
            <a:pPr marL="457200" indent="-457200" algn="ctr">
              <a:lnSpc>
                <a:spcPct val="120000"/>
              </a:lnSpc>
              <a:spcBef>
                <a:spcPts val="600"/>
              </a:spcBef>
            </a:pPr>
            <a:r>
              <a:rPr lang="zh-CN" altLang="en-US" sz="2400" b="1" dirty="0">
                <a:solidFill>
                  <a:srgbClr val="000000"/>
                </a:solidFill>
                <a:latin typeface="楷体_GB2312" pitchFamily="49" charset="-122"/>
                <a:ea typeface="楷体" charset="-122"/>
                <a:sym typeface="楷体_GB2312" pitchFamily="49" charset="-122"/>
              </a:rPr>
              <a:t>承受交变热负荷</a:t>
            </a:r>
            <a:endParaRPr lang="zh-CN" altLang="en-US" b="1" dirty="0">
              <a:ea typeface="楷体" charset="-122"/>
            </a:endParaRPr>
          </a:p>
        </p:txBody>
      </p:sp>
      <p:sp>
        <p:nvSpPr>
          <p:cNvPr id="13" name="下箭头 12"/>
          <p:cNvSpPr/>
          <p:nvPr/>
        </p:nvSpPr>
        <p:spPr bwMode="auto">
          <a:xfrm>
            <a:off x="4211960" y="3356992"/>
            <a:ext cx="1080120" cy="288032"/>
          </a:xfrm>
          <a:prstGeom prst="downArrow">
            <a:avLst/>
          </a:prstGeom>
          <a:solidFill>
            <a:schemeClr val="bg2">
              <a:lumMod val="20000"/>
              <a:lumOff val="80000"/>
            </a:schemeClr>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411"/>
                                        </p:tgtEl>
                                        <p:attrNameLst>
                                          <p:attrName>style.visibility</p:attrName>
                                        </p:attrNameLst>
                                      </p:cBhvr>
                                      <p:to>
                                        <p:strVal val="visible"/>
                                      </p:to>
                                    </p:set>
                                    <p:animEffect>
                                      <p:cBhvr>
                                        <p:cTn id="7" dur="500"/>
                                        <p:tgtEl>
                                          <p:spTgt spid="174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17413"/>
                                        </p:tgtEl>
                                        <p:attrNameLst>
                                          <p:attrName>style.visibility</p:attrName>
                                        </p:attrNameLst>
                                      </p:cBhvr>
                                      <p:to>
                                        <p:strVal val="visible"/>
                                      </p:to>
                                    </p:set>
                                    <p:animEffect>
                                      <p:cBhvr>
                                        <p:cTn id="16" dur="500"/>
                                        <p:tgtEl>
                                          <p:spTgt spid="17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ldLvl="0" animBg="1" autoUpdateAnimBg="0"/>
      <p:bldP spid="17413" grpId="0" bldLvl="0" animBg="1" autoUpdateAnimBg="0"/>
      <p:bldP spid="13"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ttp://jpkc.cqu.edu.cn/ChongQ_2005_gccl/kj/img/t8-4.gif"/>
          <p:cNvPicPr>
            <a:picLocks noChangeAspect="1" noChangeArrowheads="1"/>
          </p:cNvPicPr>
          <p:nvPr/>
        </p:nvPicPr>
        <p:blipFill>
          <a:blip r:embed="rId2" cstate="print"/>
          <a:srcRect t="12813"/>
          <a:stretch>
            <a:fillRect/>
          </a:stretch>
        </p:blipFill>
        <p:spPr bwMode="auto">
          <a:xfrm>
            <a:off x="58056" y="476672"/>
            <a:ext cx="9037842" cy="3312368"/>
          </a:xfrm>
          <a:prstGeom prst="rect">
            <a:avLst/>
          </a:prstGeom>
          <a:noFill/>
          <a:ln w="9525">
            <a:noFill/>
            <a:miter lim="800000"/>
            <a:headEnd/>
            <a:tailEnd/>
          </a:ln>
        </p:spPr>
      </p:pic>
      <p:sp>
        <p:nvSpPr>
          <p:cNvPr id="17415" name="直接连接符 19"/>
          <p:cNvSpPr>
            <a:spLocks noChangeShapeType="1"/>
          </p:cNvSpPr>
          <p:nvPr/>
        </p:nvSpPr>
        <p:spPr bwMode="auto">
          <a:xfrm>
            <a:off x="6156176" y="2060848"/>
            <a:ext cx="576263" cy="0"/>
          </a:xfrm>
          <a:prstGeom prst="line">
            <a:avLst/>
          </a:prstGeom>
          <a:noFill/>
          <a:ln w="28575" cap="flat" cmpd="sng">
            <a:solidFill>
              <a:srgbClr val="0000FF"/>
            </a:solidFill>
            <a:bevel/>
            <a:headEnd/>
            <a:tailEnd/>
          </a:ln>
        </p:spPr>
        <p:txBody>
          <a:bodyPr/>
          <a:lstStyle/>
          <a:p>
            <a:endParaRPr lang="zh-CN" altLang="en-US"/>
          </a:p>
        </p:txBody>
      </p:sp>
      <p:sp>
        <p:nvSpPr>
          <p:cNvPr id="17416" name="直接连接符 20"/>
          <p:cNvSpPr>
            <a:spLocks noChangeShapeType="1"/>
          </p:cNvSpPr>
          <p:nvPr/>
        </p:nvSpPr>
        <p:spPr bwMode="auto">
          <a:xfrm>
            <a:off x="6588224" y="3284984"/>
            <a:ext cx="647700" cy="1587"/>
          </a:xfrm>
          <a:prstGeom prst="line">
            <a:avLst/>
          </a:prstGeom>
          <a:noFill/>
          <a:ln w="28575" cap="flat" cmpd="sng">
            <a:solidFill>
              <a:srgbClr val="0000FF"/>
            </a:solidFill>
            <a:bevel/>
            <a:headEnd/>
            <a:tailEnd/>
          </a:ln>
        </p:spPr>
        <p:txBody>
          <a:bodyPr/>
          <a:lstStyle/>
          <a:p>
            <a:endParaRPr lang="zh-CN" altLang="en-US"/>
          </a:p>
        </p:txBody>
      </p:sp>
      <p:sp>
        <p:nvSpPr>
          <p:cNvPr id="17417" name="直接连接符 22"/>
          <p:cNvSpPr>
            <a:spLocks noChangeShapeType="1"/>
          </p:cNvSpPr>
          <p:nvPr/>
        </p:nvSpPr>
        <p:spPr bwMode="auto">
          <a:xfrm>
            <a:off x="8172400" y="2852936"/>
            <a:ext cx="360363" cy="0"/>
          </a:xfrm>
          <a:prstGeom prst="line">
            <a:avLst/>
          </a:prstGeom>
          <a:noFill/>
          <a:ln w="28575" cap="flat" cmpd="sng">
            <a:solidFill>
              <a:srgbClr val="0000FF"/>
            </a:solidFill>
            <a:bevel/>
            <a:headEnd/>
            <a:tailEnd/>
          </a:ln>
        </p:spPr>
        <p:txBody>
          <a:bodyPr/>
          <a:lstStyle/>
          <a:p>
            <a:endParaRPr lang="zh-CN" altLang="en-US"/>
          </a:p>
        </p:txBody>
      </p:sp>
      <p:pic>
        <p:nvPicPr>
          <p:cNvPr id="17418" name="Picture 6" descr="c:\DOCUME~1\yangping\APPLIC~1\360se6\USERDA~1\Temp\13-33-~1.JPG"/>
          <p:cNvPicPr>
            <a:picLocks noChangeAspect="1" noChangeArrowheads="1"/>
          </p:cNvPicPr>
          <p:nvPr/>
        </p:nvPicPr>
        <p:blipFill>
          <a:blip r:embed="rId3" cstate="print"/>
          <a:srcRect/>
          <a:stretch>
            <a:fillRect/>
          </a:stretch>
        </p:blipFill>
        <p:spPr bwMode="auto">
          <a:xfrm>
            <a:off x="3383360" y="4150668"/>
            <a:ext cx="2592388" cy="1296987"/>
          </a:xfrm>
          <a:prstGeom prst="rect">
            <a:avLst/>
          </a:prstGeom>
          <a:noFill/>
          <a:ln w="9525">
            <a:noFill/>
            <a:miter lim="800000"/>
            <a:headEnd/>
            <a:tailEnd/>
          </a:ln>
        </p:spPr>
      </p:pic>
      <p:pic>
        <p:nvPicPr>
          <p:cNvPr id="17419" name="Picture 8" descr="c:\DOCUME~1\yangping\APPLIC~1\360se6\USERDA~1\Temp\201307~1.JPG"/>
          <p:cNvPicPr>
            <a:picLocks noChangeAspect="1" noChangeArrowheads="1"/>
          </p:cNvPicPr>
          <p:nvPr/>
        </p:nvPicPr>
        <p:blipFill>
          <a:blip r:embed="rId4" cstate="print"/>
          <a:srcRect l="56361" t="15273" r="5655" b="21727"/>
          <a:stretch>
            <a:fillRect/>
          </a:stretch>
        </p:blipFill>
        <p:spPr bwMode="auto">
          <a:xfrm>
            <a:off x="6335688" y="4150668"/>
            <a:ext cx="1892300" cy="1943100"/>
          </a:xfrm>
          <a:prstGeom prst="rect">
            <a:avLst/>
          </a:prstGeom>
          <a:noFill/>
          <a:ln w="9525">
            <a:noFill/>
            <a:miter lim="800000"/>
            <a:headEnd/>
            <a:tailEnd/>
          </a:ln>
        </p:spPr>
      </p:pic>
      <p:pic>
        <p:nvPicPr>
          <p:cNvPr id="17420" name="Picture 10" descr="c:\DOCUME~1\yangping\APPLIC~1\360se6\USERDA~1\Temp\EI5O3G~1.JPG"/>
          <p:cNvPicPr>
            <a:picLocks noChangeAspect="1" noChangeArrowheads="1"/>
          </p:cNvPicPr>
          <p:nvPr/>
        </p:nvPicPr>
        <p:blipFill>
          <a:blip r:embed="rId5" cstate="print"/>
          <a:srcRect/>
          <a:stretch>
            <a:fillRect/>
          </a:stretch>
        </p:blipFill>
        <p:spPr bwMode="auto">
          <a:xfrm>
            <a:off x="827584" y="4149080"/>
            <a:ext cx="2016125" cy="19446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415"/>
                                        </p:tgtEl>
                                        <p:attrNameLst>
                                          <p:attrName>style.visibility</p:attrName>
                                        </p:attrNameLst>
                                      </p:cBhvr>
                                      <p:to>
                                        <p:strVal val="visible"/>
                                      </p:to>
                                    </p:set>
                                    <p:animEffect>
                                      <p:cBhvr>
                                        <p:cTn id="7" dur="500"/>
                                        <p:tgtEl>
                                          <p:spTgt spid="17415"/>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7419"/>
                                        </p:tgtEl>
                                        <p:attrNameLst>
                                          <p:attrName>style.visibility</p:attrName>
                                        </p:attrNameLst>
                                      </p:cBhvr>
                                      <p:to>
                                        <p:strVal val="visible"/>
                                      </p:to>
                                    </p:set>
                                    <p:animEffect>
                                      <p:cBhvr>
                                        <p:cTn id="11" dur="500"/>
                                        <p:tgtEl>
                                          <p:spTgt spid="17419"/>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17417"/>
                                        </p:tgtEl>
                                        <p:attrNameLst>
                                          <p:attrName>style.visibility</p:attrName>
                                        </p:attrNameLst>
                                      </p:cBhvr>
                                      <p:to>
                                        <p:strVal val="visible"/>
                                      </p:to>
                                    </p:set>
                                    <p:animEffect>
                                      <p:cBhvr>
                                        <p:cTn id="15" dur="500"/>
                                        <p:tgtEl>
                                          <p:spTgt spid="17417"/>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17420"/>
                                        </p:tgtEl>
                                        <p:attrNameLst>
                                          <p:attrName>style.visibility</p:attrName>
                                        </p:attrNameLst>
                                      </p:cBhvr>
                                      <p:to>
                                        <p:strVal val="visible"/>
                                      </p:to>
                                    </p:set>
                                    <p:animEffect>
                                      <p:cBhvr>
                                        <p:cTn id="19" dur="500"/>
                                        <p:tgtEl>
                                          <p:spTgt spid="17420"/>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17416"/>
                                        </p:tgtEl>
                                        <p:attrNameLst>
                                          <p:attrName>style.visibility</p:attrName>
                                        </p:attrNameLst>
                                      </p:cBhvr>
                                      <p:to>
                                        <p:strVal val="visible"/>
                                      </p:to>
                                    </p:set>
                                    <p:animEffect>
                                      <p:cBhvr>
                                        <p:cTn id="23" dur="500"/>
                                        <p:tgtEl>
                                          <p:spTgt spid="17416"/>
                                        </p:tgtEl>
                                      </p:cBhvr>
                                    </p:animEffect>
                                  </p:childTnLst>
                                </p:cTn>
                              </p:par>
                            </p:childTnLst>
                          </p:cTn>
                        </p:par>
                        <p:par>
                          <p:cTn id="24" fill="hold">
                            <p:stCondLst>
                              <p:cond delay="2500"/>
                            </p:stCondLst>
                            <p:childTnLst>
                              <p:par>
                                <p:cTn id="25" presetID="3" presetClass="entr" presetSubtype="10" fill="hold" nodeType="afterEffect">
                                  <p:stCondLst>
                                    <p:cond delay="0"/>
                                  </p:stCondLst>
                                  <p:childTnLst>
                                    <p:set>
                                      <p:cBhvr>
                                        <p:cTn id="26" dur="1" fill="hold">
                                          <p:stCondLst>
                                            <p:cond delay="0"/>
                                          </p:stCondLst>
                                        </p:cTn>
                                        <p:tgtEl>
                                          <p:spTgt spid="17418"/>
                                        </p:tgtEl>
                                        <p:attrNameLst>
                                          <p:attrName>style.visibility</p:attrName>
                                        </p:attrNameLst>
                                      </p:cBhvr>
                                      <p:to>
                                        <p:strVal val="visible"/>
                                      </p:to>
                                    </p:set>
                                    <p:animEffect>
                                      <p:cBhvr>
                                        <p:cTn id="27" dur="500"/>
                                        <p:tgtEl>
                                          <p:spTgt spid="174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5" grpId="0" animBg="1"/>
      <p:bldP spid="17416" grpId="0" animBg="1"/>
      <p:bldP spid="17417"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rrowheads="1"/>
          </p:cNvSpPr>
          <p:nvPr>
            <p:ph type="title"/>
          </p:nvPr>
        </p:nvSpPr>
        <p:spPr>
          <a:xfrm>
            <a:off x="301625" y="453008"/>
            <a:ext cx="8540750" cy="671736"/>
          </a:xfrm>
        </p:spPr>
        <p:txBody>
          <a:bodyPr/>
          <a:lstStyle/>
          <a:p>
            <a:pPr eaLnBrk="1" hangingPunct="1"/>
            <a:r>
              <a:rPr lang="zh-CN" altLang="en-US" sz="3200" b="1" dirty="0" smtClean="0"/>
              <a:t>本节主要</a:t>
            </a:r>
            <a:r>
              <a:rPr lang="zh-CN" altLang="en-US" sz="3200" b="1" dirty="0" smtClean="0"/>
              <a:t>内容</a:t>
            </a:r>
          </a:p>
        </p:txBody>
      </p:sp>
      <p:sp>
        <p:nvSpPr>
          <p:cNvPr id="91139" name="Rectangle 3"/>
          <p:cNvSpPr>
            <a:spLocks noGrp="1" noRot="1" noChangeArrowheads="1"/>
          </p:cNvSpPr>
          <p:nvPr>
            <p:ph type="body" idx="1"/>
          </p:nvPr>
        </p:nvSpPr>
        <p:spPr>
          <a:xfrm>
            <a:off x="373633" y="1196753"/>
            <a:ext cx="8374831" cy="4104456"/>
          </a:xfrm>
        </p:spPr>
        <p:txBody>
          <a:bodyPr/>
          <a:lstStyle/>
          <a:p>
            <a:pPr eaLnBrk="1" hangingPunct="1">
              <a:lnSpc>
                <a:spcPct val="150000"/>
              </a:lnSpc>
              <a:spcBef>
                <a:spcPts val="0"/>
              </a:spcBef>
            </a:pPr>
            <a:r>
              <a:rPr lang="zh-CN" altLang="en-US" sz="2800" dirty="0" smtClean="0"/>
              <a:t>铸铁材料</a:t>
            </a:r>
            <a:r>
              <a:rPr lang="zh-CN" altLang="en-US" sz="2800" dirty="0" smtClean="0"/>
              <a:t>概述</a:t>
            </a:r>
            <a:endParaRPr lang="zh-CN" altLang="en-US" sz="2800" b="1" dirty="0" smtClean="0"/>
          </a:p>
          <a:p>
            <a:pPr lvl="1" eaLnBrk="1" hangingPunct="1">
              <a:lnSpc>
                <a:spcPct val="150000"/>
              </a:lnSpc>
              <a:spcBef>
                <a:spcPts val="0"/>
              </a:spcBef>
            </a:pPr>
            <a:r>
              <a:rPr lang="zh-CN" altLang="en-US" sz="2400" dirty="0" smtClean="0">
                <a:latin typeface="黑体" pitchFamily="2" charset="-122"/>
                <a:ea typeface="黑体" pitchFamily="2" charset="-122"/>
              </a:rPr>
              <a:t>碳</a:t>
            </a:r>
            <a:r>
              <a:rPr lang="en-US" altLang="zh-CN" sz="2400" dirty="0" smtClean="0">
                <a:latin typeface="黑体" pitchFamily="2" charset="-122"/>
                <a:ea typeface="黑体" pitchFamily="2" charset="-122"/>
              </a:rPr>
              <a:t>(C)</a:t>
            </a:r>
            <a:r>
              <a:rPr lang="zh-CN" altLang="en-US" sz="2400" dirty="0" smtClean="0">
                <a:latin typeface="黑体" pitchFamily="2" charset="-122"/>
                <a:ea typeface="黑体" pitchFamily="2" charset="-122"/>
              </a:rPr>
              <a:t>在铸铁中的存在</a:t>
            </a:r>
            <a:r>
              <a:rPr lang="zh-CN" altLang="en-US" sz="2400" dirty="0" smtClean="0">
                <a:latin typeface="黑体" pitchFamily="2" charset="-122"/>
                <a:ea typeface="黑体" pitchFamily="2" charset="-122"/>
              </a:rPr>
              <a:t>形式</a:t>
            </a:r>
            <a:endParaRPr lang="en-US" altLang="zh-CN" sz="2400" dirty="0" smtClean="0">
              <a:latin typeface="黑体" pitchFamily="2" charset="-122"/>
              <a:ea typeface="黑体" pitchFamily="2" charset="-122"/>
            </a:endParaRPr>
          </a:p>
          <a:p>
            <a:pPr lvl="1" eaLnBrk="1" hangingPunct="1">
              <a:lnSpc>
                <a:spcPct val="150000"/>
              </a:lnSpc>
              <a:spcBef>
                <a:spcPts val="0"/>
              </a:spcBef>
            </a:pPr>
            <a:r>
              <a:rPr lang="zh-CN" altLang="en-US" sz="2400" dirty="0" smtClean="0">
                <a:ea typeface="黑体" pitchFamily="2" charset="-122"/>
              </a:rPr>
              <a:t>铸铁的组织组成与</a:t>
            </a:r>
            <a:r>
              <a:rPr lang="zh-CN" altLang="en-US" sz="2400" dirty="0" smtClean="0">
                <a:ea typeface="黑体" pitchFamily="2" charset="-122"/>
              </a:rPr>
              <a:t>分类</a:t>
            </a:r>
            <a:endParaRPr lang="en-US" altLang="zh-CN" sz="2400" dirty="0" smtClean="0">
              <a:ea typeface="黑体" pitchFamily="2" charset="-122"/>
            </a:endParaRPr>
          </a:p>
          <a:p>
            <a:pPr lvl="1" eaLnBrk="1" hangingPunct="1">
              <a:lnSpc>
                <a:spcPct val="150000"/>
              </a:lnSpc>
              <a:spcBef>
                <a:spcPts val="0"/>
              </a:spcBef>
            </a:pPr>
            <a:r>
              <a:rPr lang="zh-CN" altLang="zh-CN" sz="2400" dirty="0" smtClean="0">
                <a:solidFill>
                  <a:srgbClr val="0000CC"/>
                </a:solidFill>
                <a:ea typeface="黑体" pitchFamily="2" charset="-122"/>
              </a:rPr>
              <a:t>石墨形态对铸铁性能的</a:t>
            </a:r>
            <a:r>
              <a:rPr lang="zh-CN" altLang="zh-CN" sz="2400" dirty="0" smtClean="0">
                <a:solidFill>
                  <a:srgbClr val="0000CC"/>
                </a:solidFill>
                <a:ea typeface="黑体" pitchFamily="2" charset="-122"/>
              </a:rPr>
              <a:t>影响</a:t>
            </a:r>
            <a:endParaRPr lang="zh-CN" altLang="en-US" sz="2400" dirty="0" smtClean="0">
              <a:solidFill>
                <a:srgbClr val="0000CC"/>
              </a:solidFill>
            </a:endParaRPr>
          </a:p>
          <a:p>
            <a:pPr eaLnBrk="1" hangingPunct="1">
              <a:lnSpc>
                <a:spcPct val="150000"/>
              </a:lnSpc>
              <a:spcBef>
                <a:spcPts val="0"/>
              </a:spcBef>
            </a:pPr>
            <a:r>
              <a:rPr lang="zh-CN" altLang="zh-CN" sz="2800" dirty="0" smtClean="0"/>
              <a:t>常用铸铁</a:t>
            </a:r>
            <a:r>
              <a:rPr lang="zh-CN" altLang="en-US" sz="2800" dirty="0" smtClean="0"/>
              <a:t>材料</a:t>
            </a:r>
            <a:endParaRPr lang="zh-CN" altLang="en-US" sz="2800" b="1" dirty="0" smtClean="0"/>
          </a:p>
          <a:p>
            <a:pPr lvl="1" eaLnBrk="1" hangingPunct="1">
              <a:lnSpc>
                <a:spcPct val="150000"/>
              </a:lnSpc>
              <a:spcBef>
                <a:spcPts val="0"/>
              </a:spcBef>
            </a:pPr>
            <a:r>
              <a:rPr lang="zh-CN" altLang="en-US" sz="2400" dirty="0" smtClean="0">
                <a:solidFill>
                  <a:srgbClr val="0000CC"/>
                </a:solidFill>
                <a:ea typeface="黑体" pitchFamily="2" charset="-122"/>
              </a:rPr>
              <a:t>灰口铸铁、</a:t>
            </a:r>
            <a:r>
              <a:rPr lang="zh-CN" altLang="zh-CN" sz="2400" dirty="0" smtClean="0">
                <a:solidFill>
                  <a:srgbClr val="0000CC"/>
                </a:solidFill>
                <a:ea typeface="黑体" pitchFamily="2" charset="-122"/>
              </a:rPr>
              <a:t>球墨铸铁</a:t>
            </a:r>
            <a:r>
              <a:rPr lang="zh-CN" altLang="en-US" sz="2400" dirty="0" smtClean="0">
                <a:ea typeface="黑体" pitchFamily="2" charset="-122"/>
              </a:rPr>
              <a:t>、</a:t>
            </a:r>
            <a:r>
              <a:rPr lang="zh-CN" altLang="zh-CN" sz="2400" dirty="0" smtClean="0">
                <a:ea typeface="黑体" pitchFamily="2" charset="-122"/>
              </a:rPr>
              <a:t>可锻铸铁</a:t>
            </a:r>
            <a:r>
              <a:rPr lang="zh-CN" altLang="en-US" sz="2400" dirty="0" smtClean="0">
                <a:ea typeface="黑体" pitchFamily="2" charset="-122"/>
              </a:rPr>
              <a:t>、</a:t>
            </a:r>
            <a:r>
              <a:rPr lang="zh-CN" altLang="zh-CN" sz="2400" dirty="0" smtClean="0">
                <a:ea typeface="黑体" pitchFamily="2" charset="-122"/>
              </a:rPr>
              <a:t>蠕墨铸铁</a:t>
            </a:r>
            <a:endParaRPr lang="zh-CN" altLang="en-US" sz="2400" dirty="0" smtClean="0">
              <a:ea typeface="黑体" pitchFamily="2" charset="-122"/>
            </a:endParaRPr>
          </a:p>
          <a:p>
            <a:pPr lvl="2" eaLnBrk="1" hangingPunct="1">
              <a:lnSpc>
                <a:spcPct val="150000"/>
              </a:lnSpc>
              <a:spcBef>
                <a:spcPts val="0"/>
              </a:spcBef>
              <a:buFont typeface="Wingdings" pitchFamily="2" charset="2"/>
              <a:buChar char="Ø"/>
            </a:pPr>
            <a:r>
              <a:rPr lang="zh-CN" altLang="en-US" dirty="0" smtClean="0">
                <a:solidFill>
                  <a:srgbClr val="0000CC"/>
                </a:solidFill>
                <a:sym typeface="黑体" pitchFamily="2" charset="-122"/>
              </a:rPr>
              <a:t>组织、</a:t>
            </a:r>
            <a:r>
              <a:rPr lang="zh-CN" altLang="en-US" dirty="0" smtClean="0">
                <a:solidFill>
                  <a:srgbClr val="0000CC"/>
                </a:solidFill>
                <a:sym typeface="Arial" pitchFamily="34" charset="0"/>
              </a:rPr>
              <a:t>牌号、</a:t>
            </a:r>
            <a:r>
              <a:rPr lang="zh-CN" altLang="en-US" dirty="0" smtClean="0">
                <a:solidFill>
                  <a:srgbClr val="0000CC"/>
                </a:solidFill>
              </a:rPr>
              <a:t>热处理</a:t>
            </a:r>
            <a:r>
              <a:rPr lang="zh-CN" altLang="en-US" dirty="0" smtClean="0">
                <a:solidFill>
                  <a:srgbClr val="0000CC"/>
                </a:solidFill>
                <a:sym typeface="黑体" pitchFamily="2" charset="-122"/>
              </a:rPr>
              <a:t>、</a:t>
            </a:r>
            <a:r>
              <a:rPr lang="zh-CN" altLang="zh-CN" dirty="0" smtClean="0">
                <a:solidFill>
                  <a:srgbClr val="0000CC"/>
                </a:solidFill>
                <a:sym typeface="黑体" pitchFamily="2" charset="-122"/>
              </a:rPr>
              <a:t>性能</a:t>
            </a:r>
            <a:r>
              <a:rPr lang="zh-CN" altLang="zh-CN" dirty="0" smtClean="0">
                <a:solidFill>
                  <a:srgbClr val="0000CC"/>
                </a:solidFill>
                <a:sym typeface="黑体" pitchFamily="2" charset="-122"/>
              </a:rPr>
              <a:t>特点与</a:t>
            </a:r>
            <a:r>
              <a:rPr lang="zh-CN" altLang="zh-CN" dirty="0" smtClean="0">
                <a:solidFill>
                  <a:srgbClr val="0000CC"/>
                </a:solidFill>
                <a:sym typeface="黑体" pitchFamily="2" charset="-122"/>
              </a:rPr>
              <a:t>应用</a:t>
            </a:r>
            <a:endParaRPr lang="zh-CN" altLang="en-US" dirty="0" smtClean="0">
              <a:solidFill>
                <a:srgbClr val="0000CC"/>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animEffect transition="in" filter="blinds(horizontal)">
                                      <p:cBhvr>
                                        <p:cTn id="7" dur="500"/>
                                        <p:tgtEl>
                                          <p:spTgt spid="91139">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1139">
                                            <p:txEl>
                                              <p:pRg st="1" end="1"/>
                                            </p:txEl>
                                          </p:spTgt>
                                        </p:tgtEl>
                                        <p:attrNameLst>
                                          <p:attrName>style.visibility</p:attrName>
                                        </p:attrNameLst>
                                      </p:cBhvr>
                                      <p:to>
                                        <p:strVal val="visible"/>
                                      </p:to>
                                    </p:set>
                                    <p:animEffect transition="in" filter="blinds(horizontal)">
                                      <p:cBhvr>
                                        <p:cTn id="10" dur="500"/>
                                        <p:tgtEl>
                                          <p:spTgt spid="91139">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1139">
                                            <p:txEl>
                                              <p:pRg st="2" end="2"/>
                                            </p:txEl>
                                          </p:spTgt>
                                        </p:tgtEl>
                                        <p:attrNameLst>
                                          <p:attrName>style.visibility</p:attrName>
                                        </p:attrNameLst>
                                      </p:cBhvr>
                                      <p:to>
                                        <p:strVal val="visible"/>
                                      </p:to>
                                    </p:set>
                                    <p:animEffect transition="in" filter="blinds(horizontal)">
                                      <p:cBhvr>
                                        <p:cTn id="13" dur="500"/>
                                        <p:tgtEl>
                                          <p:spTgt spid="91139">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91139">
                                            <p:txEl>
                                              <p:pRg st="3" end="3"/>
                                            </p:txEl>
                                          </p:spTgt>
                                        </p:tgtEl>
                                        <p:attrNameLst>
                                          <p:attrName>style.visibility</p:attrName>
                                        </p:attrNameLst>
                                      </p:cBhvr>
                                      <p:to>
                                        <p:strVal val="visible"/>
                                      </p:to>
                                    </p:set>
                                    <p:animEffect transition="in" filter="blinds(horizontal)">
                                      <p:cBhvr>
                                        <p:cTn id="16" dur="500"/>
                                        <p:tgtEl>
                                          <p:spTgt spid="9113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91139">
                                            <p:txEl>
                                              <p:pRg st="4" end="4"/>
                                            </p:txEl>
                                          </p:spTgt>
                                        </p:tgtEl>
                                        <p:attrNameLst>
                                          <p:attrName>style.visibility</p:attrName>
                                        </p:attrNameLst>
                                      </p:cBhvr>
                                      <p:to>
                                        <p:strVal val="visible"/>
                                      </p:to>
                                    </p:set>
                                    <p:animEffect transition="in" filter="blinds(horizontal)">
                                      <p:cBhvr>
                                        <p:cTn id="21" dur="500"/>
                                        <p:tgtEl>
                                          <p:spTgt spid="91139">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91139">
                                            <p:txEl>
                                              <p:pRg st="5" end="5"/>
                                            </p:txEl>
                                          </p:spTgt>
                                        </p:tgtEl>
                                        <p:attrNameLst>
                                          <p:attrName>style.visibility</p:attrName>
                                        </p:attrNameLst>
                                      </p:cBhvr>
                                      <p:to>
                                        <p:strVal val="visible"/>
                                      </p:to>
                                    </p:set>
                                    <p:animEffect transition="in" filter="blinds(horizontal)">
                                      <p:cBhvr>
                                        <p:cTn id="24" dur="500"/>
                                        <p:tgtEl>
                                          <p:spTgt spid="91139">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91139">
                                            <p:txEl>
                                              <p:pRg st="6" end="6"/>
                                            </p:txEl>
                                          </p:spTgt>
                                        </p:tgtEl>
                                        <p:attrNameLst>
                                          <p:attrName>style.visibility</p:attrName>
                                        </p:attrNameLst>
                                      </p:cBhvr>
                                      <p:to>
                                        <p:strVal val="visible"/>
                                      </p:to>
                                    </p:set>
                                    <p:animEffect transition="in" filter="blinds(horizontal)">
                                      <p:cBhvr>
                                        <p:cTn id="27" dur="500"/>
                                        <p:tgtEl>
                                          <p:spTgt spid="9113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4"/>
          <p:cNvSpPr>
            <a:spLocks noGrp="1" noRot="1" noChangeArrowheads="1"/>
          </p:cNvSpPr>
          <p:nvPr>
            <p:ph type="title"/>
          </p:nvPr>
        </p:nvSpPr>
        <p:spPr>
          <a:xfrm>
            <a:off x="457200" y="692696"/>
            <a:ext cx="8229600" cy="724942"/>
          </a:xfrm>
          <a:prstGeom prst="rect">
            <a:avLst/>
          </a:prstGeom>
          <a:ln/>
        </p:spPr>
        <p:txBody>
          <a:bodyPr/>
          <a:lstStyle/>
          <a:p>
            <a:pPr algn="l" eaLnBrk="1" hangingPunct="1"/>
            <a:r>
              <a:rPr lang="zh-CN" altLang="en-US" sz="4000" dirty="0" smtClean="0"/>
              <a:t>内容</a:t>
            </a:r>
            <a:endParaRPr lang="zh-CN" sz="4000" dirty="0"/>
          </a:p>
        </p:txBody>
      </p:sp>
      <p:sp>
        <p:nvSpPr>
          <p:cNvPr id="8195" name="Rectangle 5"/>
          <p:cNvSpPr>
            <a:spLocks noGrp="1" noRot="1" noChangeArrowheads="1"/>
          </p:cNvSpPr>
          <p:nvPr>
            <p:ph type="subTitle" idx="4294967295"/>
          </p:nvPr>
        </p:nvSpPr>
        <p:spPr>
          <a:xfrm>
            <a:off x="539552" y="1700808"/>
            <a:ext cx="7560840" cy="3816424"/>
          </a:xfrm>
          <a:ln/>
        </p:spPr>
        <p:txBody>
          <a:bodyPr/>
          <a:lstStyle/>
          <a:p>
            <a:pPr marL="0" indent="0" eaLnBrk="1" hangingPunct="1">
              <a:lnSpc>
                <a:spcPct val="150000"/>
              </a:lnSpc>
              <a:spcBef>
                <a:spcPts val="1200"/>
              </a:spcBef>
              <a:buFont typeface="Wingdings" pitchFamily="2" charset="2"/>
              <a:buNone/>
            </a:pPr>
            <a:r>
              <a:rPr lang="en-US" altLang="zh-CN" dirty="0" smtClean="0">
                <a:ea typeface="华文细黑" pitchFamily="2" charset="-122"/>
              </a:rPr>
              <a:t>7.1  </a:t>
            </a:r>
            <a:r>
              <a:rPr lang="zh-CN" dirty="0" smtClean="0">
                <a:ea typeface="华文细黑" pitchFamily="2" charset="-122"/>
              </a:rPr>
              <a:t>工业</a:t>
            </a:r>
            <a:r>
              <a:rPr lang="zh-CN" dirty="0">
                <a:ea typeface="华文细黑" pitchFamily="2" charset="-122"/>
              </a:rPr>
              <a:t>用钢</a:t>
            </a:r>
          </a:p>
          <a:p>
            <a:pPr marL="0" indent="0" eaLnBrk="1" hangingPunct="1">
              <a:lnSpc>
                <a:spcPct val="150000"/>
              </a:lnSpc>
              <a:spcBef>
                <a:spcPts val="1200"/>
              </a:spcBef>
              <a:buFont typeface="Wingdings" pitchFamily="2" charset="2"/>
              <a:buNone/>
            </a:pPr>
            <a:r>
              <a:rPr lang="en-US" altLang="zh-CN" dirty="0" smtClean="0">
                <a:ea typeface="华文细黑" pitchFamily="2" charset="-122"/>
              </a:rPr>
              <a:t>7.2  </a:t>
            </a:r>
            <a:r>
              <a:rPr lang="zh-CN" dirty="0" smtClean="0">
                <a:ea typeface="华文细黑" pitchFamily="2" charset="-122"/>
              </a:rPr>
              <a:t>铸铁</a:t>
            </a:r>
            <a:r>
              <a:rPr lang="zh-CN" dirty="0">
                <a:ea typeface="华文细黑" pitchFamily="2" charset="-122"/>
              </a:rPr>
              <a:t>材料</a:t>
            </a:r>
          </a:p>
          <a:p>
            <a:pPr marL="0" indent="0" eaLnBrk="1" hangingPunct="1">
              <a:lnSpc>
                <a:spcPct val="150000"/>
              </a:lnSpc>
              <a:spcBef>
                <a:spcPts val="1200"/>
              </a:spcBef>
              <a:buFont typeface="Wingdings" pitchFamily="2" charset="2"/>
              <a:buNone/>
            </a:pPr>
            <a:r>
              <a:rPr lang="en-US" altLang="zh-CN" dirty="0" smtClean="0">
                <a:solidFill>
                  <a:srgbClr val="0000CC"/>
                </a:solidFill>
                <a:ea typeface="华文细黑" pitchFamily="2" charset="-122"/>
              </a:rPr>
              <a:t>7.3  </a:t>
            </a:r>
            <a:r>
              <a:rPr lang="zh-CN" dirty="0" smtClean="0">
                <a:solidFill>
                  <a:srgbClr val="0000CC"/>
                </a:solidFill>
                <a:ea typeface="华文细黑" pitchFamily="2" charset="-122"/>
              </a:rPr>
              <a:t>有色金属</a:t>
            </a:r>
            <a:r>
              <a:rPr lang="zh-CN" dirty="0">
                <a:solidFill>
                  <a:srgbClr val="0000CC"/>
                </a:solidFill>
                <a:ea typeface="华文细黑" pitchFamily="2" charset="-122"/>
              </a:rPr>
              <a:t>材料</a:t>
            </a:r>
            <a:endParaRPr lang="zh-CN" dirty="0">
              <a:solidFill>
                <a:srgbClr val="0000CC"/>
              </a:solidFill>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rrowheads="1"/>
          </p:cNvSpPr>
          <p:nvPr>
            <p:ph type="title" idx="4294967295"/>
          </p:nvPr>
        </p:nvSpPr>
        <p:spPr>
          <a:xfrm>
            <a:off x="323528" y="381000"/>
            <a:ext cx="8217222" cy="887760"/>
          </a:xfrm>
          <a:prstGeom prst="rect">
            <a:avLst/>
          </a:prstGeom>
          <a:ln/>
        </p:spPr>
        <p:txBody>
          <a:bodyPr/>
          <a:lstStyle/>
          <a:p>
            <a:pPr eaLnBrk="1" hangingPunct="1"/>
            <a:r>
              <a:rPr lang="en-US" sz="4000" b="1" dirty="0" smtClean="0">
                <a:latin typeface="黑体" pitchFamily="2" charset="-122"/>
                <a:ea typeface="黑体" pitchFamily="2" charset="-122"/>
              </a:rPr>
              <a:t>7.3  </a:t>
            </a:r>
            <a:r>
              <a:rPr lang="zh-CN" altLang="en-US" sz="4000" b="1" dirty="0" smtClean="0">
                <a:latin typeface="黑体" pitchFamily="2" charset="-122"/>
                <a:ea typeface="黑体" pitchFamily="2" charset="-122"/>
              </a:rPr>
              <a:t>有色金属</a:t>
            </a:r>
            <a:r>
              <a:rPr lang="zh-CN" altLang="en-US" sz="4000" b="1" dirty="0">
                <a:latin typeface="黑体" pitchFamily="2" charset="-122"/>
                <a:ea typeface="黑体" pitchFamily="2" charset="-122"/>
              </a:rPr>
              <a:t>材料</a:t>
            </a:r>
          </a:p>
        </p:txBody>
      </p:sp>
      <p:sp>
        <p:nvSpPr>
          <p:cNvPr id="6147" name="Rectangle 3"/>
          <p:cNvSpPr>
            <a:spLocks noGrp="1" noRot="1" noChangeArrowheads="1"/>
          </p:cNvSpPr>
          <p:nvPr>
            <p:ph type="body" idx="4294967295"/>
          </p:nvPr>
        </p:nvSpPr>
        <p:spPr>
          <a:xfrm>
            <a:off x="323528" y="1340768"/>
            <a:ext cx="8540750" cy="4465637"/>
          </a:xfrm>
          <a:ln/>
        </p:spPr>
        <p:txBody>
          <a:bodyPr/>
          <a:lstStyle/>
          <a:p>
            <a:pPr eaLnBrk="1" hangingPunct="1">
              <a:lnSpc>
                <a:spcPct val="120000"/>
              </a:lnSpc>
              <a:spcBef>
                <a:spcPts val="600"/>
              </a:spcBef>
              <a:buFont typeface="Wingdings" pitchFamily="2" charset="2"/>
              <a:buNone/>
            </a:pPr>
            <a:r>
              <a:rPr lang="zh-CN" altLang="en-US" sz="2800" dirty="0">
                <a:latin typeface="楷体_GB2312" pitchFamily="49" charset="-122"/>
                <a:ea typeface="楷体_GB2312" pitchFamily="49" charset="-122"/>
                <a:sym typeface="楷体_GB2312" pitchFamily="49" charset="-122"/>
              </a:rPr>
              <a:t>非铁金属与合金</a:t>
            </a:r>
            <a:r>
              <a:rPr lang="en-US" sz="2800" dirty="0">
                <a:latin typeface="楷体_GB2312" pitchFamily="49" charset="-122"/>
                <a:ea typeface="楷体_GB2312" pitchFamily="49" charset="-122"/>
              </a:rPr>
              <a:t>(Nonferrous metals and alloys)</a:t>
            </a:r>
            <a:r>
              <a:rPr lang="zh-CN" altLang="en-US" sz="2800" dirty="0">
                <a:latin typeface="楷体_GB2312" pitchFamily="49" charset="-122"/>
                <a:ea typeface="楷体_GB2312" pitchFamily="49" charset="-122"/>
                <a:sym typeface="楷体_GB2312" pitchFamily="49" charset="-122"/>
              </a:rPr>
              <a:t>也称为有色金属与合金，包括钢铁材料以外的所有金属与合金</a:t>
            </a:r>
            <a:r>
              <a:rPr lang="zh-CN" altLang="en-US" sz="2800" dirty="0" smtClean="0">
                <a:latin typeface="楷体_GB2312" pitchFamily="49" charset="-122"/>
                <a:ea typeface="楷体_GB2312" pitchFamily="49" charset="-122"/>
                <a:sym typeface="楷体_GB2312" pitchFamily="49" charset="-122"/>
              </a:rPr>
              <a:t>。</a:t>
            </a:r>
            <a:endParaRPr lang="zh-CN" altLang="en-US" dirty="0">
              <a:latin typeface="楷体" charset="-122"/>
              <a:ea typeface="楷体" charset="-122"/>
              <a:sym typeface="楷体_GB2312" pitchFamily="49" charset="-122"/>
            </a:endParaRPr>
          </a:p>
          <a:p>
            <a:pPr eaLnBrk="1" hangingPunct="1">
              <a:lnSpc>
                <a:spcPct val="120000"/>
              </a:lnSpc>
              <a:spcBef>
                <a:spcPts val="600"/>
              </a:spcBef>
            </a:pPr>
            <a:r>
              <a:rPr lang="zh-CN" altLang="en-US" dirty="0"/>
              <a:t>铝及铝合金</a:t>
            </a:r>
            <a:r>
              <a:rPr lang="en-US" dirty="0"/>
              <a:t>  </a:t>
            </a:r>
            <a:endParaRPr lang="zh-CN" altLang="en-US" dirty="0"/>
          </a:p>
          <a:p>
            <a:pPr eaLnBrk="1" hangingPunct="1">
              <a:lnSpc>
                <a:spcPct val="120000"/>
              </a:lnSpc>
              <a:spcBef>
                <a:spcPts val="600"/>
              </a:spcBef>
            </a:pPr>
            <a:r>
              <a:rPr lang="zh-CN" altLang="en-US" dirty="0" smtClean="0"/>
              <a:t>轴承合金</a:t>
            </a:r>
          </a:p>
          <a:p>
            <a:pPr eaLnBrk="1" hangingPunct="1">
              <a:lnSpc>
                <a:spcPct val="120000"/>
              </a:lnSpc>
              <a:spcBef>
                <a:spcPts val="600"/>
              </a:spcBef>
            </a:pPr>
            <a:r>
              <a:rPr lang="zh-CN" altLang="en-US" dirty="0" smtClean="0"/>
              <a:t>铜</a:t>
            </a:r>
            <a:r>
              <a:rPr lang="zh-CN" altLang="en-US" dirty="0"/>
              <a:t>及铜合金</a:t>
            </a:r>
          </a:p>
          <a:p>
            <a:pPr eaLnBrk="1" hangingPunct="1">
              <a:lnSpc>
                <a:spcPct val="120000"/>
              </a:lnSpc>
              <a:spcBef>
                <a:spcPts val="600"/>
              </a:spcBef>
            </a:pPr>
            <a:r>
              <a:rPr lang="zh-CN" altLang="en-US" dirty="0"/>
              <a:t>钛及</a:t>
            </a:r>
            <a:r>
              <a:rPr lang="zh-CN" altLang="en-US" dirty="0" smtClean="0"/>
              <a:t>钛合金</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147">
                                            <p:txEl>
                                              <p:pRg st="1" end="1"/>
                                            </p:txEl>
                                          </p:spTgt>
                                        </p:tgtEl>
                                        <p:attrNameLst>
                                          <p:attrName>style.visibility</p:attrName>
                                        </p:attrNameLst>
                                      </p:cBhvr>
                                      <p:to>
                                        <p:strVal val="visible"/>
                                      </p:to>
                                    </p:set>
                                    <p:animEffect>
                                      <p:cBhvr>
                                        <p:cTn id="7" dur="500"/>
                                        <p:tgtEl>
                                          <p:spTgt spid="6147">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147">
                                            <p:txEl>
                                              <p:pRg st="3" end="3"/>
                                            </p:txEl>
                                          </p:spTgt>
                                        </p:tgtEl>
                                        <p:attrNameLst>
                                          <p:attrName>style.visibility</p:attrName>
                                        </p:attrNameLst>
                                      </p:cBhvr>
                                      <p:to>
                                        <p:strVal val="visible"/>
                                      </p:to>
                                    </p:set>
                                    <p:animEffect>
                                      <p:cBhvr>
                                        <p:cTn id="10" dur="500"/>
                                        <p:tgtEl>
                                          <p:spTgt spid="6147">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6147">
                                            <p:txEl>
                                              <p:pRg st="2" end="2"/>
                                            </p:txEl>
                                          </p:spTgt>
                                        </p:tgtEl>
                                        <p:attrNameLst>
                                          <p:attrName>style.visibility</p:attrName>
                                        </p:attrNameLst>
                                      </p:cBhvr>
                                      <p:to>
                                        <p:strVal val="visible"/>
                                      </p:to>
                                    </p:set>
                                    <p:animEffect>
                                      <p:cBhvr>
                                        <p:cTn id="13" dur="500"/>
                                        <p:tgtEl>
                                          <p:spTgt spid="6147">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6147">
                                            <p:txEl>
                                              <p:pRg st="4" end="4"/>
                                            </p:txEl>
                                          </p:spTgt>
                                        </p:tgtEl>
                                        <p:attrNameLst>
                                          <p:attrName>style.visibility</p:attrName>
                                        </p:attrNameLst>
                                      </p:cBhvr>
                                      <p:to>
                                        <p:strVal val="visible"/>
                                      </p:to>
                                    </p:set>
                                    <p:animEffect>
                                      <p:cBhvr>
                                        <p:cTn id="16" dur="500"/>
                                        <p:tgtEl>
                                          <p:spTgt spid="614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a:spLocks noGrp="1" noRot="1" noChangeArrowheads="1"/>
          </p:cNvSpPr>
          <p:nvPr>
            <p:ph type="body" idx="4294967295"/>
          </p:nvPr>
        </p:nvSpPr>
        <p:spPr>
          <a:xfrm>
            <a:off x="279722" y="407441"/>
            <a:ext cx="8540750" cy="5757863"/>
          </a:xfrm>
          <a:ln/>
        </p:spPr>
        <p:txBody>
          <a:bodyPr/>
          <a:lstStyle/>
          <a:p>
            <a:pPr marL="609600" indent="-609600" eaLnBrk="1" hangingPunct="1">
              <a:lnSpc>
                <a:spcPct val="120000"/>
              </a:lnSpc>
              <a:spcBef>
                <a:spcPts val="0"/>
              </a:spcBef>
              <a:buFont typeface="Wingdings" pitchFamily="2" charset="2"/>
              <a:buNone/>
            </a:pPr>
            <a:r>
              <a:rPr lang="zh-CN" altLang="en-US" dirty="0"/>
              <a:t>一、铝及铝合金</a:t>
            </a:r>
          </a:p>
          <a:p>
            <a:pPr marL="609600" indent="-609600" eaLnBrk="1" hangingPunct="1">
              <a:lnSpc>
                <a:spcPct val="120000"/>
              </a:lnSpc>
              <a:spcBef>
                <a:spcPts val="0"/>
              </a:spcBef>
              <a:buNone/>
            </a:pPr>
            <a:r>
              <a:rPr lang="en-US" altLang="zh-CN" sz="2800" dirty="0" smtClean="0">
                <a:solidFill>
                  <a:srgbClr val="0000CC"/>
                </a:solidFill>
              </a:rPr>
              <a:t>1. </a:t>
            </a:r>
            <a:r>
              <a:rPr lang="zh-CN" altLang="en-US" sz="2800" dirty="0" smtClean="0">
                <a:solidFill>
                  <a:srgbClr val="0000CC"/>
                </a:solidFill>
              </a:rPr>
              <a:t>铝</a:t>
            </a:r>
            <a:r>
              <a:rPr lang="zh-CN" altLang="en-US" sz="2800" dirty="0">
                <a:solidFill>
                  <a:srgbClr val="0000CC"/>
                </a:solidFill>
              </a:rPr>
              <a:t>及铝合金的特性</a:t>
            </a:r>
          </a:p>
          <a:p>
            <a:pPr marL="990600" lvl="1" indent="-533400" eaLnBrk="1" hangingPunct="1">
              <a:lnSpc>
                <a:spcPct val="120000"/>
              </a:lnSpc>
              <a:spcBef>
                <a:spcPts val="0"/>
              </a:spcBef>
              <a:buFont typeface="Wingdings" pitchFamily="2" charset="2"/>
              <a:buNone/>
            </a:pPr>
            <a:r>
              <a:rPr lang="zh-CN" altLang="en-US" sz="2400" dirty="0"/>
              <a:t>铝</a:t>
            </a:r>
            <a:r>
              <a:rPr lang="en-US" sz="2400" dirty="0"/>
              <a:t>(Al)</a:t>
            </a:r>
            <a:r>
              <a:rPr lang="zh-CN" altLang="en-US" sz="2400" dirty="0"/>
              <a:t>在地壳中的含量约</a:t>
            </a:r>
            <a:r>
              <a:rPr lang="en-US" sz="2400" dirty="0"/>
              <a:t>8.2%</a:t>
            </a:r>
            <a:r>
              <a:rPr lang="zh-CN" altLang="en-US" sz="2400" dirty="0"/>
              <a:t>，在四大金属</a:t>
            </a:r>
            <a:r>
              <a:rPr lang="en-US" sz="2400" dirty="0"/>
              <a:t>(Al, Fe, Mg, Ti)</a:t>
            </a:r>
            <a:r>
              <a:rPr lang="zh-CN" altLang="en-US" sz="2400" dirty="0"/>
              <a:t>中位居第一。</a:t>
            </a:r>
            <a:r>
              <a:rPr lang="zh-CN" altLang="en-US" sz="2400" dirty="0" smtClean="0"/>
              <a:t>具有</a:t>
            </a:r>
            <a:r>
              <a:rPr lang="en-US" sz="2400" dirty="0" smtClean="0"/>
              <a:t>FCC</a:t>
            </a:r>
            <a:r>
              <a:rPr lang="zh-CN" altLang="en-US" sz="2400" dirty="0" smtClean="0"/>
              <a:t>晶格</a:t>
            </a:r>
            <a:r>
              <a:rPr lang="zh-CN" altLang="en-US" sz="2400" dirty="0"/>
              <a:t>，无同素异构转变。</a:t>
            </a:r>
            <a:endParaRPr lang="en-US" sz="2400" dirty="0"/>
          </a:p>
          <a:p>
            <a:pPr marL="990600" lvl="1" indent="-533400" eaLnBrk="1" hangingPunct="1">
              <a:lnSpc>
                <a:spcPct val="120000"/>
              </a:lnSpc>
              <a:spcBef>
                <a:spcPts val="0"/>
              </a:spcBef>
            </a:pPr>
            <a:r>
              <a:rPr lang="zh-CN" altLang="en-US" sz="2400" dirty="0"/>
              <a:t>熔点低（</a:t>
            </a:r>
            <a:r>
              <a:rPr lang="en-US" sz="2400" dirty="0"/>
              <a:t>660</a:t>
            </a:r>
            <a:r>
              <a:rPr lang="zh-CN" altLang="en-US" sz="2400" dirty="0"/>
              <a:t>℃），纯铝强度低（</a:t>
            </a:r>
            <a:r>
              <a:rPr lang="en-US" sz="2400" dirty="0" err="1"/>
              <a:t>σ</a:t>
            </a:r>
            <a:r>
              <a:rPr lang="en-US" sz="2400" baseline="-25000" dirty="0" err="1"/>
              <a:t>b</a:t>
            </a:r>
            <a:r>
              <a:rPr lang="zh-CN" altLang="en-US" sz="2400" dirty="0"/>
              <a:t>≈</a:t>
            </a:r>
            <a:r>
              <a:rPr lang="en-US" sz="2400" dirty="0" err="1"/>
              <a:t>70MPa</a:t>
            </a:r>
            <a:r>
              <a:rPr lang="zh-CN" altLang="en-US" sz="2400" dirty="0"/>
              <a:t>），</a:t>
            </a:r>
            <a:endParaRPr lang="en-US" sz="2400" dirty="0"/>
          </a:p>
          <a:p>
            <a:pPr marL="990600" lvl="1" indent="-533400" eaLnBrk="1" hangingPunct="1">
              <a:lnSpc>
                <a:spcPct val="120000"/>
              </a:lnSpc>
              <a:spcBef>
                <a:spcPts val="0"/>
              </a:spcBef>
            </a:pPr>
            <a:r>
              <a:rPr lang="zh-CN" altLang="en-US" sz="2400" dirty="0"/>
              <a:t>比重小，</a:t>
            </a:r>
            <a:r>
              <a:rPr lang="en-US" sz="2400" dirty="0"/>
              <a:t>ρ</a:t>
            </a:r>
            <a:r>
              <a:rPr lang="zh-CN" altLang="en-US" sz="2400" dirty="0"/>
              <a:t>纯铝</a:t>
            </a:r>
            <a:r>
              <a:rPr lang="en-US" sz="2400" dirty="0"/>
              <a:t>=</a:t>
            </a:r>
            <a:r>
              <a:rPr lang="en-US" sz="2400" dirty="0" err="1"/>
              <a:t>2.7g</a:t>
            </a:r>
            <a:r>
              <a:rPr lang="en-US" sz="2400" dirty="0"/>
              <a:t>/</a:t>
            </a:r>
            <a:r>
              <a:rPr lang="en-US" sz="2400" dirty="0" err="1"/>
              <a:t>cm</a:t>
            </a:r>
            <a:r>
              <a:rPr lang="en-US" sz="2400" baseline="30000" dirty="0" err="1"/>
              <a:t>3</a:t>
            </a:r>
            <a:r>
              <a:rPr lang="en-US" sz="2400" dirty="0"/>
              <a:t> </a:t>
            </a:r>
            <a:r>
              <a:rPr lang="zh-CN" altLang="en-US" sz="2400" dirty="0"/>
              <a:t>，</a:t>
            </a:r>
            <a:r>
              <a:rPr lang="en-US" sz="2400" dirty="0" err="1"/>
              <a:t>为铁的1</a:t>
            </a:r>
            <a:r>
              <a:rPr lang="en-US" sz="2400" dirty="0"/>
              <a:t>/3 </a:t>
            </a:r>
            <a:r>
              <a:rPr lang="zh-CN" altLang="en-US" sz="2400" dirty="0"/>
              <a:t>；但</a:t>
            </a:r>
            <a:r>
              <a:rPr lang="zh-CN" altLang="en-US" sz="2400" dirty="0">
                <a:solidFill>
                  <a:srgbClr val="0000FF"/>
                </a:solidFill>
              </a:rPr>
              <a:t>比强度高</a:t>
            </a:r>
            <a:endParaRPr lang="en-US" sz="2400" baseline="30000" dirty="0">
              <a:solidFill>
                <a:srgbClr val="0000FF"/>
              </a:solidFill>
            </a:endParaRPr>
          </a:p>
          <a:p>
            <a:pPr marL="990600" lvl="1" indent="-533400" eaLnBrk="1" hangingPunct="1">
              <a:lnSpc>
                <a:spcPct val="120000"/>
              </a:lnSpc>
              <a:spcBef>
                <a:spcPts val="0"/>
              </a:spcBef>
            </a:pPr>
            <a:r>
              <a:rPr lang="zh-CN" altLang="en-US" sz="2400" dirty="0"/>
              <a:t>优良的物理、化学性能</a:t>
            </a:r>
          </a:p>
          <a:p>
            <a:pPr marL="1371600" lvl="2" indent="-457200" eaLnBrk="1" hangingPunct="1">
              <a:lnSpc>
                <a:spcPct val="120000"/>
              </a:lnSpc>
              <a:spcBef>
                <a:spcPts val="0"/>
              </a:spcBef>
            </a:pPr>
            <a:r>
              <a:rPr lang="zh-CN" altLang="en-US" dirty="0">
                <a:solidFill>
                  <a:srgbClr val="0000FF"/>
                </a:solidFill>
              </a:rPr>
              <a:t>导电性好</a:t>
            </a:r>
            <a:r>
              <a:rPr lang="zh-CN" altLang="en-US" dirty="0"/>
              <a:t>，仅次于</a:t>
            </a:r>
            <a:r>
              <a:rPr lang="en-US" dirty="0"/>
              <a:t>Ag, Cu, Au</a:t>
            </a:r>
            <a:endParaRPr lang="zh-CN" altLang="en-US" dirty="0"/>
          </a:p>
          <a:p>
            <a:pPr marL="1371600" lvl="2" indent="-457200" eaLnBrk="1" hangingPunct="1">
              <a:lnSpc>
                <a:spcPct val="120000"/>
              </a:lnSpc>
              <a:spcBef>
                <a:spcPts val="0"/>
              </a:spcBef>
            </a:pPr>
            <a:r>
              <a:rPr lang="zh-CN" altLang="en-US" dirty="0"/>
              <a:t>极好的</a:t>
            </a:r>
            <a:r>
              <a:rPr lang="zh-CN" altLang="en-US" dirty="0">
                <a:solidFill>
                  <a:srgbClr val="0000FF"/>
                </a:solidFill>
              </a:rPr>
              <a:t>抗大气腐蚀</a:t>
            </a:r>
            <a:r>
              <a:rPr lang="zh-CN" altLang="en-US" dirty="0"/>
              <a:t>能力 </a:t>
            </a:r>
            <a:r>
              <a:rPr lang="en-US" b="0" dirty="0"/>
              <a:t>(</a:t>
            </a:r>
            <a:r>
              <a:rPr lang="en-US" b="0" dirty="0" err="1"/>
              <a:t>Al</a:t>
            </a:r>
            <a:r>
              <a:rPr lang="en-US" b="0" baseline="-25000" dirty="0" err="1"/>
              <a:t>2</a:t>
            </a:r>
            <a:r>
              <a:rPr lang="en-US" b="0" dirty="0" err="1"/>
              <a:t>O</a:t>
            </a:r>
            <a:r>
              <a:rPr lang="en-US" b="0" baseline="-25000" dirty="0" err="1"/>
              <a:t>3</a:t>
            </a:r>
            <a:r>
              <a:rPr lang="zh-CN" altLang="en-US" dirty="0"/>
              <a:t>钝化</a:t>
            </a:r>
            <a:r>
              <a:rPr lang="zh-CN" altLang="en-US" b="0" dirty="0"/>
              <a:t>膜</a:t>
            </a:r>
            <a:r>
              <a:rPr lang="en-US" b="0" dirty="0"/>
              <a:t>)</a:t>
            </a:r>
            <a:r>
              <a:rPr lang="zh-CN" altLang="en-US" dirty="0"/>
              <a:t> ；但铝不耐酸、碱、盐的腐蚀。</a:t>
            </a:r>
          </a:p>
          <a:p>
            <a:pPr marL="1371600" lvl="2" indent="-457200" eaLnBrk="1" hangingPunct="1">
              <a:lnSpc>
                <a:spcPct val="120000"/>
              </a:lnSpc>
              <a:spcBef>
                <a:spcPts val="0"/>
              </a:spcBef>
            </a:pPr>
            <a:r>
              <a:rPr lang="zh-CN" altLang="en-US" dirty="0">
                <a:solidFill>
                  <a:srgbClr val="0000FF"/>
                </a:solidFill>
              </a:rPr>
              <a:t>非磁性</a:t>
            </a:r>
            <a:r>
              <a:rPr lang="zh-CN" altLang="en-US" dirty="0"/>
              <a:t>，即磁化率极低。</a:t>
            </a:r>
          </a:p>
          <a:p>
            <a:pPr marL="990600" lvl="1" indent="-533400" eaLnBrk="1" hangingPunct="1">
              <a:lnSpc>
                <a:spcPct val="120000"/>
              </a:lnSpc>
              <a:spcBef>
                <a:spcPts val="0"/>
              </a:spcBef>
            </a:pPr>
            <a:r>
              <a:rPr lang="zh-CN" altLang="en-US" sz="2400" dirty="0">
                <a:solidFill>
                  <a:srgbClr val="0000FF"/>
                </a:solidFill>
              </a:rPr>
              <a:t>塑性很好</a:t>
            </a:r>
            <a:r>
              <a:rPr lang="zh-CN" altLang="en-US" sz="2400" dirty="0"/>
              <a:t>，塑性加工性能良好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170">
                                            <p:txEl>
                                              <p:pRg st="1" end="1"/>
                                            </p:txEl>
                                          </p:spTgt>
                                        </p:tgtEl>
                                        <p:attrNameLst>
                                          <p:attrName>style.visibility</p:attrName>
                                        </p:attrNameLst>
                                      </p:cBhvr>
                                      <p:to>
                                        <p:strVal val="visible"/>
                                      </p:to>
                                    </p:set>
                                    <p:animEffect>
                                      <p:cBhvr>
                                        <p:cTn id="7" dur="500"/>
                                        <p:tgtEl>
                                          <p:spTgt spid="7170">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7170">
                                            <p:txEl>
                                              <p:pRg st="2" end="2"/>
                                            </p:txEl>
                                          </p:spTgt>
                                        </p:tgtEl>
                                        <p:attrNameLst>
                                          <p:attrName>style.visibility</p:attrName>
                                        </p:attrNameLst>
                                      </p:cBhvr>
                                      <p:to>
                                        <p:strVal val="visible"/>
                                      </p:to>
                                    </p:set>
                                    <p:animEffect>
                                      <p:cBhvr>
                                        <p:cTn id="10" dur="500"/>
                                        <p:tgtEl>
                                          <p:spTgt spid="7170">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7170">
                                            <p:txEl>
                                              <p:pRg st="3" end="3"/>
                                            </p:txEl>
                                          </p:spTgt>
                                        </p:tgtEl>
                                        <p:attrNameLst>
                                          <p:attrName>style.visibility</p:attrName>
                                        </p:attrNameLst>
                                      </p:cBhvr>
                                      <p:to>
                                        <p:strVal val="visible"/>
                                      </p:to>
                                    </p:set>
                                    <p:animEffect>
                                      <p:cBhvr>
                                        <p:cTn id="15" dur="500"/>
                                        <p:tgtEl>
                                          <p:spTgt spid="7170">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7170">
                                            <p:txEl>
                                              <p:pRg st="4" end="4"/>
                                            </p:txEl>
                                          </p:spTgt>
                                        </p:tgtEl>
                                        <p:attrNameLst>
                                          <p:attrName>style.visibility</p:attrName>
                                        </p:attrNameLst>
                                      </p:cBhvr>
                                      <p:to>
                                        <p:strVal val="visible"/>
                                      </p:to>
                                    </p:set>
                                    <p:animEffect>
                                      <p:cBhvr>
                                        <p:cTn id="18" dur="500"/>
                                        <p:tgtEl>
                                          <p:spTgt spid="7170">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7170">
                                            <p:txEl>
                                              <p:pRg st="5" end="5"/>
                                            </p:txEl>
                                          </p:spTgt>
                                        </p:tgtEl>
                                        <p:attrNameLst>
                                          <p:attrName>style.visibility</p:attrName>
                                        </p:attrNameLst>
                                      </p:cBhvr>
                                      <p:to>
                                        <p:strVal val="visible"/>
                                      </p:to>
                                    </p:set>
                                    <p:animEffect>
                                      <p:cBhvr>
                                        <p:cTn id="21" dur="500"/>
                                        <p:tgtEl>
                                          <p:spTgt spid="7170">
                                            <p:txEl>
                                              <p:pRg st="5" end="5"/>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7170">
                                            <p:txEl>
                                              <p:pRg st="6" end="6"/>
                                            </p:txEl>
                                          </p:spTgt>
                                        </p:tgtEl>
                                        <p:attrNameLst>
                                          <p:attrName>style.visibility</p:attrName>
                                        </p:attrNameLst>
                                      </p:cBhvr>
                                      <p:to>
                                        <p:strVal val="visible"/>
                                      </p:to>
                                    </p:set>
                                    <p:animEffect>
                                      <p:cBhvr>
                                        <p:cTn id="24" dur="500"/>
                                        <p:tgtEl>
                                          <p:spTgt spid="7170">
                                            <p:txEl>
                                              <p:pRg st="6" end="6"/>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7170">
                                            <p:txEl>
                                              <p:pRg st="7" end="7"/>
                                            </p:txEl>
                                          </p:spTgt>
                                        </p:tgtEl>
                                        <p:attrNameLst>
                                          <p:attrName>style.visibility</p:attrName>
                                        </p:attrNameLst>
                                      </p:cBhvr>
                                      <p:to>
                                        <p:strVal val="visible"/>
                                      </p:to>
                                    </p:set>
                                    <p:animEffect>
                                      <p:cBhvr>
                                        <p:cTn id="27" dur="500"/>
                                        <p:tgtEl>
                                          <p:spTgt spid="7170">
                                            <p:txEl>
                                              <p:pRg st="7" end="7"/>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7170">
                                            <p:txEl>
                                              <p:pRg st="8" end="8"/>
                                            </p:txEl>
                                          </p:spTgt>
                                        </p:tgtEl>
                                        <p:attrNameLst>
                                          <p:attrName>style.visibility</p:attrName>
                                        </p:attrNameLst>
                                      </p:cBhvr>
                                      <p:to>
                                        <p:strVal val="visible"/>
                                      </p:to>
                                    </p:set>
                                    <p:animEffect>
                                      <p:cBhvr>
                                        <p:cTn id="30" dur="500"/>
                                        <p:tgtEl>
                                          <p:spTgt spid="7170">
                                            <p:txEl>
                                              <p:pRg st="8" end="8"/>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7170">
                                            <p:txEl>
                                              <p:pRg st="9" end="9"/>
                                            </p:txEl>
                                          </p:spTgt>
                                        </p:tgtEl>
                                        <p:attrNameLst>
                                          <p:attrName>style.visibility</p:attrName>
                                        </p:attrNameLst>
                                      </p:cBhvr>
                                      <p:to>
                                        <p:strVal val="visible"/>
                                      </p:to>
                                    </p:set>
                                    <p:animEffect>
                                      <p:cBhvr>
                                        <p:cTn id="33" dur="500"/>
                                        <p:tgtEl>
                                          <p:spTgt spid="717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Rot="1" noChangeArrowheads="1"/>
          </p:cNvSpPr>
          <p:nvPr>
            <p:ph type="body" idx="4294967295"/>
          </p:nvPr>
        </p:nvSpPr>
        <p:spPr>
          <a:xfrm>
            <a:off x="251520" y="404664"/>
            <a:ext cx="8289230" cy="3240088"/>
          </a:xfrm>
          <a:ln/>
        </p:spPr>
        <p:txBody>
          <a:bodyPr/>
          <a:lstStyle/>
          <a:p>
            <a:pPr marL="609600" indent="-609600" eaLnBrk="1" hangingPunct="1">
              <a:buNone/>
            </a:pPr>
            <a:r>
              <a:rPr lang="en-US" altLang="zh-CN" sz="2800" dirty="0" smtClean="0">
                <a:solidFill>
                  <a:srgbClr val="0000CC"/>
                </a:solidFill>
              </a:rPr>
              <a:t>2. </a:t>
            </a:r>
            <a:r>
              <a:rPr lang="zh-CN" altLang="en-US" sz="2800" dirty="0" smtClean="0">
                <a:solidFill>
                  <a:srgbClr val="0000CC"/>
                </a:solidFill>
              </a:rPr>
              <a:t>铝合金</a:t>
            </a:r>
            <a:r>
              <a:rPr lang="zh-CN" altLang="en-US" sz="2800" dirty="0">
                <a:solidFill>
                  <a:srgbClr val="0000CC"/>
                </a:solidFill>
              </a:rPr>
              <a:t>的强化</a:t>
            </a:r>
          </a:p>
          <a:p>
            <a:pPr marL="990600" lvl="1" indent="-533400" eaLnBrk="1" hangingPunct="1"/>
            <a:r>
              <a:rPr lang="zh-CN" altLang="en-US" sz="2400" dirty="0"/>
              <a:t>固溶强化</a:t>
            </a:r>
            <a:endParaRPr lang="en-US" sz="2400" dirty="0"/>
          </a:p>
          <a:p>
            <a:pPr marL="990600" lvl="1" indent="-533400" eaLnBrk="1" hangingPunct="1"/>
            <a:r>
              <a:rPr lang="zh-CN" altLang="en-US" sz="2400" dirty="0"/>
              <a:t>时效强化</a:t>
            </a:r>
          </a:p>
          <a:p>
            <a:pPr marL="990600" lvl="1" indent="-533400" eaLnBrk="1" hangingPunct="1"/>
            <a:r>
              <a:rPr lang="zh-CN" altLang="en-US" sz="2400" dirty="0"/>
              <a:t>第二相强化</a:t>
            </a:r>
            <a:endParaRPr lang="en-US" sz="2400" dirty="0"/>
          </a:p>
          <a:p>
            <a:pPr marL="990600" lvl="1" indent="-533400" eaLnBrk="1" hangingPunct="1"/>
            <a:r>
              <a:rPr lang="zh-CN" altLang="en-US" sz="2400" dirty="0"/>
              <a:t>细晶强化</a:t>
            </a:r>
          </a:p>
          <a:p>
            <a:pPr marL="990600" lvl="1" indent="-533400" eaLnBrk="1" hangingPunct="1"/>
            <a:r>
              <a:rPr lang="zh-CN" altLang="en-US" sz="2400" dirty="0"/>
              <a:t>冷变形强化</a:t>
            </a:r>
            <a:endParaRPr lang="en-US" sz="2400" dirty="0"/>
          </a:p>
          <a:p>
            <a:pPr marL="609600" indent="-609600" eaLnBrk="1" hangingPunct="1">
              <a:buNone/>
            </a:pPr>
            <a:r>
              <a:rPr lang="zh-CN" altLang="en-US" sz="2400" dirty="0"/>
              <a:t>热处理</a:t>
            </a:r>
            <a:r>
              <a:rPr lang="en-US" sz="2400" dirty="0" smtClean="0"/>
              <a:t>——</a:t>
            </a:r>
            <a:r>
              <a:rPr lang="zh-CN" altLang="en-US" sz="2400" dirty="0" smtClean="0">
                <a:solidFill>
                  <a:srgbClr val="0000CC"/>
                </a:solidFill>
              </a:rPr>
              <a:t>时效处理</a:t>
            </a:r>
          </a:p>
          <a:p>
            <a:pPr marL="609600" indent="-609600" eaLnBrk="1" hangingPunct="1">
              <a:buNone/>
            </a:pPr>
            <a:endParaRPr lang="zh-CN" altLang="en-US" sz="2800" dirty="0"/>
          </a:p>
          <a:p>
            <a:pPr marL="609600" indent="-609600" eaLnBrk="1" hangingPunct="1">
              <a:buFont typeface="Wingdings" pitchFamily="2" charset="2"/>
              <a:buAutoNum type="arabicPeriod" startAt="2"/>
            </a:pPr>
            <a:endParaRPr lang="zh-CN" altLang="en-US" dirty="0"/>
          </a:p>
        </p:txBody>
      </p:sp>
      <p:sp>
        <p:nvSpPr>
          <p:cNvPr id="8195" name="矩形 2"/>
          <p:cNvSpPr>
            <a:spLocks noChangeArrowheads="1"/>
          </p:cNvSpPr>
          <p:nvPr/>
        </p:nvSpPr>
        <p:spPr bwMode="auto">
          <a:xfrm>
            <a:off x="755576" y="5589240"/>
            <a:ext cx="2592288" cy="461665"/>
          </a:xfrm>
          <a:prstGeom prst="rect">
            <a:avLst/>
          </a:prstGeom>
          <a:solidFill>
            <a:schemeClr val="bg2">
              <a:lumMod val="20000"/>
              <a:lumOff val="80000"/>
            </a:schemeClr>
          </a:solidFill>
          <a:ln w="19050" cmpd="sng">
            <a:solidFill>
              <a:srgbClr val="C00000"/>
            </a:solidFill>
            <a:miter lim="800000"/>
            <a:headEnd/>
            <a:tailEnd/>
          </a:ln>
        </p:spPr>
        <p:txBody>
          <a:bodyPr wrap="square">
            <a:spAutoFit/>
          </a:bodyPr>
          <a:lstStyle/>
          <a:p>
            <a:pPr algn="ctr"/>
            <a:r>
              <a:rPr lang="zh-CN" altLang="en-US" sz="2400" b="1" dirty="0" smtClean="0">
                <a:solidFill>
                  <a:srgbClr val="0000CC"/>
                </a:solidFill>
                <a:latin typeface="黑体" pitchFamily="2" charset="-122"/>
                <a:ea typeface="黑体" pitchFamily="2" charset="-122"/>
                <a:sym typeface="楷体_GB2312" pitchFamily="49" charset="-122"/>
              </a:rPr>
              <a:t>强度</a:t>
            </a:r>
            <a:r>
              <a:rPr lang="en-US" sz="2400" b="1" dirty="0">
                <a:solidFill>
                  <a:srgbClr val="0000CC"/>
                </a:solidFill>
                <a:latin typeface="黑体" pitchFamily="2" charset="-122"/>
                <a:ea typeface="黑体" pitchFamily="2" charset="-122"/>
                <a:sym typeface="楷体_GB2312" pitchFamily="49" charset="-122"/>
              </a:rPr>
              <a:t>/</a:t>
            </a:r>
            <a:r>
              <a:rPr lang="zh-CN" altLang="en-US" sz="2400" b="1" dirty="0">
                <a:solidFill>
                  <a:srgbClr val="0000CC"/>
                </a:solidFill>
                <a:latin typeface="黑体" pitchFamily="2" charset="-122"/>
                <a:ea typeface="黑体" pitchFamily="2" charset="-122"/>
                <a:sym typeface="楷体_GB2312" pitchFamily="49" charset="-122"/>
              </a:rPr>
              <a:t>硬度提高</a:t>
            </a:r>
          </a:p>
        </p:txBody>
      </p:sp>
      <p:sp>
        <p:nvSpPr>
          <p:cNvPr id="8199" name="Rectangle 5"/>
          <p:cNvSpPr>
            <a:spLocks noGrp="1" noChangeArrowheads="1"/>
          </p:cNvSpPr>
          <p:nvPr/>
        </p:nvSpPr>
        <p:spPr bwMode="auto">
          <a:xfrm>
            <a:off x="3708400" y="3789040"/>
            <a:ext cx="5327650" cy="1800225"/>
          </a:xfrm>
          <a:prstGeom prst="rect">
            <a:avLst/>
          </a:prstGeom>
          <a:noFill/>
          <a:ln w="9525">
            <a:noFill/>
            <a:miter lim="800000"/>
            <a:headEnd/>
            <a:tailEnd/>
          </a:ln>
        </p:spPr>
        <p:txBody>
          <a:bodyPr/>
          <a:lstStyle/>
          <a:p>
            <a:pPr marL="342900" indent="-342900">
              <a:lnSpc>
                <a:spcPct val="110000"/>
              </a:lnSpc>
              <a:spcBef>
                <a:spcPct val="20000"/>
              </a:spcBef>
              <a:buClr>
                <a:schemeClr val="folHlink"/>
              </a:buClr>
              <a:buFont typeface="Wingdings" pitchFamily="2" charset="2"/>
              <a:buNone/>
            </a:pPr>
            <a:r>
              <a:rPr lang="zh-CN" altLang="en-US" sz="2400" b="1" dirty="0">
                <a:solidFill>
                  <a:srgbClr val="0000CC"/>
                </a:solidFill>
                <a:ea typeface="黑体" pitchFamily="2" charset="-122"/>
              </a:rPr>
              <a:t>固溶处理</a:t>
            </a:r>
            <a:r>
              <a:rPr lang="zh-CN" altLang="en-US" sz="2400" b="1" dirty="0">
                <a:solidFill>
                  <a:srgbClr val="000000"/>
                </a:solidFill>
                <a:ea typeface="黑体" pitchFamily="2" charset="-122"/>
              </a:rPr>
              <a:t>：</a:t>
            </a:r>
            <a:r>
              <a:rPr lang="zh-CN" altLang="en-US" sz="2100" b="1" dirty="0">
                <a:solidFill>
                  <a:srgbClr val="000000"/>
                </a:solidFill>
                <a:latin typeface="楷体_GB2312" pitchFamily="49" charset="-122"/>
                <a:ea typeface="楷体_GB2312" pitchFamily="49" charset="-122"/>
              </a:rPr>
              <a:t>加热后快速冷却</a:t>
            </a:r>
            <a:r>
              <a:rPr lang="en-US" sz="2100" b="1" dirty="0">
                <a:solidFill>
                  <a:srgbClr val="000000"/>
                </a:solidFill>
                <a:latin typeface="楷体_GB2312" pitchFamily="49" charset="-122"/>
                <a:ea typeface="楷体_GB2312" pitchFamily="49" charset="-122"/>
              </a:rPr>
              <a:t>——</a:t>
            </a:r>
            <a:r>
              <a:rPr lang="zh-CN" altLang="en-US" sz="2100" b="1" dirty="0">
                <a:solidFill>
                  <a:srgbClr val="000000"/>
                </a:solidFill>
                <a:latin typeface="楷体_GB2312" pitchFamily="49" charset="-122"/>
                <a:ea typeface="楷体_GB2312" pitchFamily="49" charset="-122"/>
              </a:rPr>
              <a:t>过饱和固溶体</a:t>
            </a:r>
            <a:r>
              <a:rPr lang="en-US" sz="2100" b="1" dirty="0">
                <a:solidFill>
                  <a:srgbClr val="000000"/>
                </a:solidFill>
                <a:latin typeface="楷体_GB2312" pitchFamily="49" charset="-122"/>
                <a:ea typeface="楷体_GB2312" pitchFamily="49" charset="-122"/>
              </a:rPr>
              <a:t>——</a:t>
            </a:r>
            <a:r>
              <a:rPr lang="zh-CN" altLang="en-US" sz="2100" b="1" dirty="0">
                <a:solidFill>
                  <a:srgbClr val="0000CC"/>
                </a:solidFill>
                <a:latin typeface="楷体_GB2312" pitchFamily="49" charset="-122"/>
                <a:ea typeface="楷体_GB2312" pitchFamily="49" charset="-122"/>
              </a:rPr>
              <a:t>软化</a:t>
            </a:r>
          </a:p>
          <a:p>
            <a:pPr marL="342900" indent="-342900">
              <a:lnSpc>
                <a:spcPct val="110000"/>
              </a:lnSpc>
              <a:spcBef>
                <a:spcPct val="20000"/>
              </a:spcBef>
              <a:buClr>
                <a:schemeClr val="hlink"/>
              </a:buClr>
            </a:pPr>
            <a:r>
              <a:rPr lang="zh-CN" altLang="en-US" sz="2400" b="1" dirty="0">
                <a:solidFill>
                  <a:srgbClr val="0000CC"/>
                </a:solidFill>
                <a:ea typeface="黑体" pitchFamily="2" charset="-122"/>
              </a:rPr>
              <a:t>时效强化</a:t>
            </a:r>
            <a:r>
              <a:rPr lang="zh-CN" altLang="en-US" sz="2400" b="1" dirty="0">
                <a:solidFill>
                  <a:srgbClr val="000000"/>
                </a:solidFill>
                <a:ea typeface="黑体" pitchFamily="2" charset="-122"/>
              </a:rPr>
              <a:t>：</a:t>
            </a:r>
            <a:r>
              <a:rPr lang="zh-CN" altLang="en-US" sz="2100" b="1" dirty="0">
                <a:solidFill>
                  <a:srgbClr val="000000"/>
                </a:solidFill>
                <a:latin typeface="楷体_GB2312" pitchFamily="49" charset="-122"/>
                <a:ea typeface="楷体_GB2312" pitchFamily="49" charset="-122"/>
              </a:rPr>
              <a:t>室温停留或低温加热保温</a:t>
            </a:r>
            <a:r>
              <a:rPr lang="en-US" sz="2100" b="1" dirty="0">
                <a:solidFill>
                  <a:srgbClr val="000000"/>
                </a:solidFill>
                <a:latin typeface="楷体_GB2312" pitchFamily="49" charset="-122"/>
                <a:ea typeface="楷体_GB2312" pitchFamily="49" charset="-122"/>
              </a:rPr>
              <a:t>——</a:t>
            </a:r>
            <a:r>
              <a:rPr lang="zh-CN" altLang="en-US" sz="2100" b="1" dirty="0">
                <a:solidFill>
                  <a:srgbClr val="000000"/>
                </a:solidFill>
                <a:latin typeface="楷体_GB2312" pitchFamily="49" charset="-122"/>
                <a:ea typeface="楷体_GB2312" pitchFamily="49" charset="-122"/>
              </a:rPr>
              <a:t>时效偏聚</a:t>
            </a:r>
            <a:r>
              <a:rPr lang="en-US" sz="2100" b="1" dirty="0">
                <a:solidFill>
                  <a:srgbClr val="000000"/>
                </a:solidFill>
                <a:latin typeface="楷体_GB2312" pitchFamily="49" charset="-122"/>
                <a:ea typeface="楷体_GB2312" pitchFamily="49" charset="-122"/>
              </a:rPr>
              <a:t>——</a:t>
            </a:r>
            <a:r>
              <a:rPr lang="zh-CN" altLang="en-US" sz="2100" b="1" dirty="0">
                <a:solidFill>
                  <a:srgbClr val="0000CC"/>
                </a:solidFill>
                <a:latin typeface="楷体_GB2312" pitchFamily="49" charset="-122"/>
                <a:ea typeface="楷体_GB2312" pitchFamily="49" charset="-122"/>
              </a:rPr>
              <a:t>强化、硬化</a:t>
            </a:r>
          </a:p>
        </p:txBody>
      </p:sp>
      <p:sp>
        <p:nvSpPr>
          <p:cNvPr id="8202" name="圆角矩形 15"/>
          <p:cNvSpPr>
            <a:spLocks/>
          </p:cNvSpPr>
          <p:nvPr/>
        </p:nvSpPr>
        <p:spPr bwMode="auto">
          <a:xfrm>
            <a:off x="5376366" y="4654228"/>
            <a:ext cx="1079500" cy="431800"/>
          </a:xfrm>
          <a:prstGeom prst="roundRect">
            <a:avLst>
              <a:gd name="adj" fmla="val 16667"/>
            </a:avLst>
          </a:prstGeom>
          <a:noFill/>
          <a:ln w="19050" cap="flat" cmpd="sng">
            <a:solidFill>
              <a:srgbClr val="C00000"/>
            </a:solidFill>
            <a:miter lim="800000"/>
            <a:headEnd/>
            <a:tailEnd/>
          </a:ln>
        </p:spPr>
        <p:txBody>
          <a:bodyPr/>
          <a:lstStyle/>
          <a:p>
            <a:pPr eaLnBrk="1" hangingPunct="1"/>
            <a:endParaRPr lang="zh-CN" altLang="zh-CN" b="1" i="1">
              <a:sym typeface="Arial" pitchFamily="34" charset="0"/>
            </a:endParaRPr>
          </a:p>
        </p:txBody>
      </p:sp>
      <p:sp>
        <p:nvSpPr>
          <p:cNvPr id="8203" name="直接箭头连接符 17"/>
          <p:cNvSpPr>
            <a:spLocks noChangeShapeType="1"/>
          </p:cNvSpPr>
          <p:nvPr/>
        </p:nvSpPr>
        <p:spPr bwMode="auto">
          <a:xfrm flipH="1">
            <a:off x="5292725" y="5086028"/>
            <a:ext cx="471488" cy="431800"/>
          </a:xfrm>
          <a:prstGeom prst="straightConnector1">
            <a:avLst/>
          </a:prstGeom>
          <a:noFill/>
          <a:ln w="19050" cap="flat" cmpd="sng">
            <a:solidFill>
              <a:srgbClr val="C00000"/>
            </a:solidFill>
            <a:miter lim="800000"/>
            <a:headEnd/>
            <a:tailEnd type="arrow" w="med" len="med"/>
          </a:ln>
        </p:spPr>
        <p:txBody>
          <a:bodyPr/>
          <a:lstStyle/>
          <a:p>
            <a:endParaRPr lang="zh-CN" altLang="en-US" b="1"/>
          </a:p>
        </p:txBody>
      </p:sp>
      <p:sp>
        <p:nvSpPr>
          <p:cNvPr id="8204" name="TextBox 18"/>
          <p:cNvSpPr>
            <a:spLocks noChangeArrowheads="1"/>
          </p:cNvSpPr>
          <p:nvPr/>
        </p:nvSpPr>
        <p:spPr bwMode="auto">
          <a:xfrm>
            <a:off x="4938713" y="5538465"/>
            <a:ext cx="1217612" cy="415925"/>
          </a:xfrm>
          <a:prstGeom prst="rect">
            <a:avLst/>
          </a:prstGeom>
          <a:noFill/>
          <a:ln w="19050" cmpd="sng">
            <a:solidFill>
              <a:srgbClr val="C00000"/>
            </a:solidFill>
            <a:miter lim="800000"/>
            <a:headEnd/>
            <a:tailEnd/>
          </a:ln>
        </p:spPr>
        <p:txBody>
          <a:bodyPr wrap="none">
            <a:spAutoFit/>
          </a:bodyPr>
          <a:lstStyle/>
          <a:p>
            <a:r>
              <a:rPr lang="zh-CN" altLang="en-US" sz="2000" b="1">
                <a:solidFill>
                  <a:srgbClr val="C00000"/>
                </a:solidFill>
                <a:latin typeface="楷体_GB2312" pitchFamily="49" charset="-122"/>
                <a:ea typeface="黑体" pitchFamily="2" charset="-122"/>
                <a:sym typeface="楷体_GB2312" pitchFamily="49" charset="-122"/>
              </a:rPr>
              <a:t>自然时效</a:t>
            </a:r>
          </a:p>
        </p:txBody>
      </p:sp>
      <p:sp>
        <p:nvSpPr>
          <p:cNvPr id="8205" name="圆角矩形 19"/>
          <p:cNvSpPr>
            <a:spLocks/>
          </p:cNvSpPr>
          <p:nvPr/>
        </p:nvSpPr>
        <p:spPr bwMode="auto">
          <a:xfrm>
            <a:off x="6732091" y="4654228"/>
            <a:ext cx="1584325" cy="431800"/>
          </a:xfrm>
          <a:prstGeom prst="roundRect">
            <a:avLst>
              <a:gd name="adj" fmla="val 16667"/>
            </a:avLst>
          </a:prstGeom>
          <a:noFill/>
          <a:ln w="19050" cap="flat" cmpd="sng">
            <a:solidFill>
              <a:srgbClr val="C00000"/>
            </a:solidFill>
            <a:miter lim="800000"/>
            <a:headEnd/>
            <a:tailEnd/>
          </a:ln>
        </p:spPr>
        <p:txBody>
          <a:bodyPr/>
          <a:lstStyle/>
          <a:p>
            <a:pPr eaLnBrk="1" hangingPunct="1"/>
            <a:endParaRPr lang="zh-CN" altLang="zh-CN" b="1" i="1">
              <a:sym typeface="Arial" pitchFamily="34" charset="0"/>
            </a:endParaRPr>
          </a:p>
        </p:txBody>
      </p:sp>
      <p:sp>
        <p:nvSpPr>
          <p:cNvPr id="8206" name="直接箭头连接符 20"/>
          <p:cNvSpPr>
            <a:spLocks noChangeShapeType="1"/>
          </p:cNvSpPr>
          <p:nvPr/>
        </p:nvSpPr>
        <p:spPr bwMode="auto">
          <a:xfrm>
            <a:off x="7524750" y="5086028"/>
            <a:ext cx="503238" cy="288925"/>
          </a:xfrm>
          <a:prstGeom prst="straightConnector1">
            <a:avLst/>
          </a:prstGeom>
          <a:noFill/>
          <a:ln w="19050" cap="flat" cmpd="sng">
            <a:solidFill>
              <a:srgbClr val="C00000"/>
            </a:solidFill>
            <a:miter lim="800000"/>
            <a:headEnd/>
            <a:tailEnd type="arrow" w="med" len="med"/>
          </a:ln>
        </p:spPr>
        <p:txBody>
          <a:bodyPr/>
          <a:lstStyle/>
          <a:p>
            <a:endParaRPr lang="zh-CN" altLang="en-US" b="1"/>
          </a:p>
        </p:txBody>
      </p:sp>
      <p:sp>
        <p:nvSpPr>
          <p:cNvPr id="8207" name="TextBox 23"/>
          <p:cNvSpPr>
            <a:spLocks noChangeArrowheads="1"/>
          </p:cNvSpPr>
          <p:nvPr/>
        </p:nvSpPr>
        <p:spPr bwMode="auto">
          <a:xfrm>
            <a:off x="7380288" y="5373365"/>
            <a:ext cx="1217612" cy="415925"/>
          </a:xfrm>
          <a:prstGeom prst="rect">
            <a:avLst/>
          </a:prstGeom>
          <a:noFill/>
          <a:ln w="19050" cmpd="sng">
            <a:solidFill>
              <a:srgbClr val="C00000"/>
            </a:solidFill>
            <a:miter lim="800000"/>
            <a:headEnd/>
            <a:tailEnd/>
          </a:ln>
        </p:spPr>
        <p:txBody>
          <a:bodyPr wrap="none">
            <a:spAutoFit/>
          </a:bodyPr>
          <a:lstStyle/>
          <a:p>
            <a:r>
              <a:rPr lang="zh-CN" altLang="en-US" sz="2000" b="1">
                <a:solidFill>
                  <a:srgbClr val="C00000"/>
                </a:solidFill>
                <a:latin typeface="楷体_GB2312" pitchFamily="49" charset="-122"/>
                <a:ea typeface="黑体" pitchFamily="2" charset="-122"/>
                <a:sym typeface="楷体_GB2312" pitchFamily="49" charset="-122"/>
              </a:rPr>
              <a:t>人工时效</a:t>
            </a:r>
          </a:p>
        </p:txBody>
      </p:sp>
      <p:pic>
        <p:nvPicPr>
          <p:cNvPr id="8214" name="Picture 2" descr="c:\DOCUME~1\yangping\APPLIC~1\360se6\USERDA~1\Temp\9AFF7F~1.JPG"/>
          <p:cNvPicPr>
            <a:picLocks noChangeAspect="1" noChangeArrowheads="1"/>
          </p:cNvPicPr>
          <p:nvPr/>
        </p:nvPicPr>
        <p:blipFill>
          <a:blip r:embed="rId2" cstate="print"/>
          <a:srcRect b="13951"/>
          <a:stretch>
            <a:fillRect/>
          </a:stretch>
        </p:blipFill>
        <p:spPr bwMode="auto">
          <a:xfrm>
            <a:off x="3150779" y="332656"/>
            <a:ext cx="5993221" cy="3312368"/>
          </a:xfrm>
          <a:prstGeom prst="rect">
            <a:avLst/>
          </a:prstGeom>
          <a:noFill/>
          <a:ln w="9525">
            <a:noFill/>
            <a:miter lim="800000"/>
            <a:headEnd/>
            <a:tailEnd/>
          </a:ln>
        </p:spPr>
      </p:pic>
      <p:sp>
        <p:nvSpPr>
          <p:cNvPr id="23" name="矩形 22"/>
          <p:cNvSpPr/>
          <p:nvPr/>
        </p:nvSpPr>
        <p:spPr>
          <a:xfrm>
            <a:off x="323528" y="3884855"/>
            <a:ext cx="3240360" cy="1200329"/>
          </a:xfrm>
          <a:prstGeom prst="rect">
            <a:avLst/>
          </a:prstGeom>
          <a:solidFill>
            <a:schemeClr val="bg2">
              <a:lumMod val="20000"/>
              <a:lumOff val="80000"/>
            </a:schemeClr>
          </a:solidFill>
          <a:ln>
            <a:solidFill>
              <a:srgbClr val="C00000"/>
            </a:solidFill>
          </a:ln>
        </p:spPr>
        <p:txBody>
          <a:bodyPr wrap="square">
            <a:spAutoFit/>
          </a:bodyPr>
          <a:lstStyle/>
          <a:p>
            <a:pPr>
              <a:lnSpc>
                <a:spcPct val="120000"/>
              </a:lnSpc>
            </a:pPr>
            <a:r>
              <a:rPr lang="zh-CN" altLang="en-US" sz="2000" dirty="0" smtClean="0">
                <a:solidFill>
                  <a:srgbClr val="0000CC"/>
                </a:solidFill>
                <a:latin typeface="黑体" pitchFamily="2" charset="-122"/>
                <a:ea typeface="黑体" pitchFamily="2" charset="-122"/>
                <a:sym typeface="楷体_GB2312" pitchFamily="49" charset="-122"/>
              </a:rPr>
              <a:t>溶质原子的偏聚区、细小弥散亚稳第二相</a:t>
            </a:r>
            <a:r>
              <a:rPr lang="zh-CN" altLang="en-US" sz="2000" dirty="0" smtClean="0">
                <a:solidFill>
                  <a:srgbClr val="000000"/>
                </a:solidFill>
                <a:latin typeface="黑体" pitchFamily="2" charset="-122"/>
                <a:ea typeface="黑体" pitchFamily="2" charset="-122"/>
                <a:sym typeface="楷体_GB2312" pitchFamily="49" charset="-122"/>
              </a:rPr>
              <a:t>边缘发生晶格畸变</a:t>
            </a:r>
            <a:r>
              <a:rPr lang="en-US" altLang="zh-CN" sz="2000" b="1" dirty="0" smtClean="0">
                <a:solidFill>
                  <a:srgbClr val="0000CC"/>
                </a:solidFill>
                <a:latin typeface="黑体" pitchFamily="2" charset="-122"/>
                <a:ea typeface="黑体" pitchFamily="2" charset="-122"/>
                <a:sym typeface="楷体_GB2312" pitchFamily="49" charset="-122"/>
              </a:rPr>
              <a:t>——</a:t>
            </a:r>
            <a:r>
              <a:rPr lang="zh-CN" altLang="en-US" sz="2000" b="1" dirty="0" smtClean="0">
                <a:solidFill>
                  <a:srgbClr val="0000CC"/>
                </a:solidFill>
                <a:latin typeface="黑体" pitchFamily="2" charset="-122"/>
                <a:ea typeface="黑体" pitchFamily="2" charset="-122"/>
                <a:sym typeface="楷体_GB2312" pitchFamily="49" charset="-122"/>
              </a:rPr>
              <a:t>阻碍位错运动</a:t>
            </a:r>
            <a:endParaRPr lang="en-US" altLang="zh-CN" sz="2000" dirty="0">
              <a:solidFill>
                <a:srgbClr val="000000"/>
              </a:solidFill>
              <a:latin typeface="黑体" pitchFamily="2" charset="-122"/>
              <a:ea typeface="黑体" pitchFamily="2" charset="-122"/>
              <a:sym typeface="楷体_GB2312" pitchFamily="49" charset="-122"/>
            </a:endParaRPr>
          </a:p>
        </p:txBody>
      </p:sp>
      <p:sp>
        <p:nvSpPr>
          <p:cNvPr id="21" name="下箭头 20"/>
          <p:cNvSpPr/>
          <p:nvPr/>
        </p:nvSpPr>
        <p:spPr bwMode="auto">
          <a:xfrm>
            <a:off x="1691680" y="5229200"/>
            <a:ext cx="720080" cy="216024"/>
          </a:xfrm>
          <a:prstGeom prst="downArrow">
            <a:avLst/>
          </a:prstGeom>
          <a:solidFill>
            <a:schemeClr val="bg2">
              <a:lumMod val="20000"/>
              <a:lumOff val="80000"/>
            </a:schemeClr>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194">
                                            <p:txEl>
                                              <p:pRg st="6" end="6"/>
                                            </p:txEl>
                                          </p:spTgt>
                                        </p:tgtEl>
                                        <p:attrNameLst>
                                          <p:attrName>style.visibility</p:attrName>
                                        </p:attrNameLst>
                                      </p:cBhvr>
                                      <p:to>
                                        <p:strVal val="visible"/>
                                      </p:to>
                                    </p:set>
                                    <p:animEffect>
                                      <p:cBhvr>
                                        <p:cTn id="7" dur="500"/>
                                        <p:tgtEl>
                                          <p:spTgt spid="8194">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214"/>
                                        </p:tgtEl>
                                        <p:attrNameLst>
                                          <p:attrName>style.visibility</p:attrName>
                                        </p:attrNameLst>
                                      </p:cBhvr>
                                      <p:to>
                                        <p:strVal val="visible"/>
                                      </p:to>
                                    </p:set>
                                    <p:animEffect>
                                      <p:cBhvr>
                                        <p:cTn id="12" dur="500"/>
                                        <p:tgtEl>
                                          <p:spTgt spid="8214"/>
                                        </p:tgtEl>
                                      </p:cBhvr>
                                    </p:animEffec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8199">
                                            <p:txEl>
                                              <p:pRg st="0" end="0"/>
                                            </p:txEl>
                                          </p:spTgt>
                                        </p:tgtEl>
                                        <p:attrNameLst>
                                          <p:attrName>style.visibility</p:attrName>
                                        </p:attrNameLst>
                                      </p:cBhvr>
                                      <p:to>
                                        <p:strVal val="visible"/>
                                      </p:to>
                                    </p:set>
                                    <p:animEffect>
                                      <p:cBhvr>
                                        <p:cTn id="16" dur="500"/>
                                        <p:tgtEl>
                                          <p:spTgt spid="8199">
                                            <p:txEl>
                                              <p:pRg st="0" end="0"/>
                                            </p:txEl>
                                          </p:spTgt>
                                        </p:tgtEl>
                                      </p:cBhvr>
                                    </p:animEffect>
                                  </p:childTnLst>
                                </p:cTn>
                              </p:par>
                            </p:childTnLst>
                          </p:cTn>
                        </p:par>
                        <p:par>
                          <p:cTn id="17" fill="hold">
                            <p:stCondLst>
                              <p:cond delay="1000"/>
                            </p:stCondLst>
                            <p:childTnLst>
                              <p:par>
                                <p:cTn id="18" presetID="3" presetClass="entr" presetSubtype="10" fill="hold" nodeType="afterEffect">
                                  <p:stCondLst>
                                    <p:cond delay="0"/>
                                  </p:stCondLst>
                                  <p:childTnLst>
                                    <p:set>
                                      <p:cBhvr>
                                        <p:cTn id="19" dur="1" fill="hold">
                                          <p:stCondLst>
                                            <p:cond delay="0"/>
                                          </p:stCondLst>
                                        </p:cTn>
                                        <p:tgtEl>
                                          <p:spTgt spid="8199">
                                            <p:txEl>
                                              <p:pRg st="1" end="1"/>
                                            </p:txEl>
                                          </p:spTgt>
                                        </p:tgtEl>
                                        <p:attrNameLst>
                                          <p:attrName>style.visibility</p:attrName>
                                        </p:attrNameLst>
                                      </p:cBhvr>
                                      <p:to>
                                        <p:strVal val="visible"/>
                                      </p:to>
                                    </p:set>
                                    <p:animEffect>
                                      <p:cBhvr>
                                        <p:cTn id="20" dur="500"/>
                                        <p:tgtEl>
                                          <p:spTgt spid="8199">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8202"/>
                                        </p:tgtEl>
                                        <p:attrNameLst>
                                          <p:attrName>style.visibility</p:attrName>
                                        </p:attrNameLst>
                                      </p:cBhvr>
                                      <p:to>
                                        <p:strVal val="visible"/>
                                      </p:to>
                                    </p:set>
                                    <p:animEffect>
                                      <p:cBhvr>
                                        <p:cTn id="25" dur="500"/>
                                        <p:tgtEl>
                                          <p:spTgt spid="8202"/>
                                        </p:tgtEl>
                                      </p:cBhvr>
                                    </p:animEffect>
                                  </p:childTnLst>
                                </p:cTn>
                              </p:par>
                            </p:childTnLst>
                          </p:cTn>
                        </p:par>
                        <p:par>
                          <p:cTn id="26" fill="hold">
                            <p:stCondLst>
                              <p:cond delay="500"/>
                            </p:stCondLst>
                            <p:childTnLst>
                              <p:par>
                                <p:cTn id="27" presetID="3" presetClass="entr" presetSubtype="10" fill="hold" grpId="0" nodeType="afterEffect">
                                  <p:stCondLst>
                                    <p:cond delay="0"/>
                                  </p:stCondLst>
                                  <p:childTnLst>
                                    <p:set>
                                      <p:cBhvr>
                                        <p:cTn id="28" dur="1" fill="hold">
                                          <p:stCondLst>
                                            <p:cond delay="0"/>
                                          </p:stCondLst>
                                        </p:cTn>
                                        <p:tgtEl>
                                          <p:spTgt spid="8203"/>
                                        </p:tgtEl>
                                        <p:attrNameLst>
                                          <p:attrName>style.visibility</p:attrName>
                                        </p:attrNameLst>
                                      </p:cBhvr>
                                      <p:to>
                                        <p:strVal val="visible"/>
                                      </p:to>
                                    </p:set>
                                    <p:animEffect>
                                      <p:cBhvr>
                                        <p:cTn id="29" dur="500"/>
                                        <p:tgtEl>
                                          <p:spTgt spid="8203"/>
                                        </p:tgtEl>
                                      </p:cBhvr>
                                    </p:animEffect>
                                  </p:childTnLst>
                                </p:cTn>
                              </p:par>
                            </p:childTnLst>
                          </p:cTn>
                        </p:par>
                        <p:par>
                          <p:cTn id="30" fill="hold">
                            <p:stCondLst>
                              <p:cond delay="1000"/>
                            </p:stCondLst>
                            <p:childTnLst>
                              <p:par>
                                <p:cTn id="31" presetID="3" presetClass="entr" presetSubtype="10" fill="hold" grpId="0" nodeType="afterEffect">
                                  <p:stCondLst>
                                    <p:cond delay="0"/>
                                  </p:stCondLst>
                                  <p:childTnLst>
                                    <p:set>
                                      <p:cBhvr>
                                        <p:cTn id="32" dur="1" fill="hold">
                                          <p:stCondLst>
                                            <p:cond delay="0"/>
                                          </p:stCondLst>
                                        </p:cTn>
                                        <p:tgtEl>
                                          <p:spTgt spid="8204"/>
                                        </p:tgtEl>
                                        <p:attrNameLst>
                                          <p:attrName>style.visibility</p:attrName>
                                        </p:attrNameLst>
                                      </p:cBhvr>
                                      <p:to>
                                        <p:strVal val="visible"/>
                                      </p:to>
                                    </p:set>
                                    <p:animEffect>
                                      <p:cBhvr>
                                        <p:cTn id="33" dur="500"/>
                                        <p:tgtEl>
                                          <p:spTgt spid="8204"/>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8205"/>
                                        </p:tgtEl>
                                        <p:attrNameLst>
                                          <p:attrName>style.visibility</p:attrName>
                                        </p:attrNameLst>
                                      </p:cBhvr>
                                      <p:to>
                                        <p:strVal val="visible"/>
                                      </p:to>
                                    </p:set>
                                    <p:animEffect>
                                      <p:cBhvr>
                                        <p:cTn id="38" dur="500"/>
                                        <p:tgtEl>
                                          <p:spTgt spid="8205"/>
                                        </p:tgtEl>
                                      </p:cBhvr>
                                    </p:animEffect>
                                  </p:childTnLst>
                                </p:cTn>
                              </p:par>
                            </p:childTnLst>
                          </p:cTn>
                        </p:par>
                        <p:par>
                          <p:cTn id="39" fill="hold">
                            <p:stCondLst>
                              <p:cond delay="500"/>
                            </p:stCondLst>
                            <p:childTnLst>
                              <p:par>
                                <p:cTn id="40" presetID="3" presetClass="entr" presetSubtype="10" fill="hold" grpId="0" nodeType="afterEffect">
                                  <p:stCondLst>
                                    <p:cond delay="0"/>
                                  </p:stCondLst>
                                  <p:childTnLst>
                                    <p:set>
                                      <p:cBhvr>
                                        <p:cTn id="41" dur="1" fill="hold">
                                          <p:stCondLst>
                                            <p:cond delay="0"/>
                                          </p:stCondLst>
                                        </p:cTn>
                                        <p:tgtEl>
                                          <p:spTgt spid="8206"/>
                                        </p:tgtEl>
                                        <p:attrNameLst>
                                          <p:attrName>style.visibility</p:attrName>
                                        </p:attrNameLst>
                                      </p:cBhvr>
                                      <p:to>
                                        <p:strVal val="visible"/>
                                      </p:to>
                                    </p:set>
                                    <p:animEffect>
                                      <p:cBhvr>
                                        <p:cTn id="42" dur="500"/>
                                        <p:tgtEl>
                                          <p:spTgt spid="8206"/>
                                        </p:tgtEl>
                                      </p:cBhvr>
                                    </p:animEffect>
                                  </p:childTnLst>
                                </p:cTn>
                              </p:par>
                            </p:childTnLst>
                          </p:cTn>
                        </p:par>
                        <p:par>
                          <p:cTn id="43" fill="hold">
                            <p:stCondLst>
                              <p:cond delay="1000"/>
                            </p:stCondLst>
                            <p:childTnLst>
                              <p:par>
                                <p:cTn id="44" presetID="3" presetClass="entr" presetSubtype="10" fill="hold" grpId="0" nodeType="afterEffect">
                                  <p:stCondLst>
                                    <p:cond delay="0"/>
                                  </p:stCondLst>
                                  <p:childTnLst>
                                    <p:set>
                                      <p:cBhvr>
                                        <p:cTn id="45" dur="1" fill="hold">
                                          <p:stCondLst>
                                            <p:cond delay="0"/>
                                          </p:stCondLst>
                                        </p:cTn>
                                        <p:tgtEl>
                                          <p:spTgt spid="8207"/>
                                        </p:tgtEl>
                                        <p:attrNameLst>
                                          <p:attrName>style.visibility</p:attrName>
                                        </p:attrNameLst>
                                      </p:cBhvr>
                                      <p:to>
                                        <p:strVal val="visible"/>
                                      </p:to>
                                    </p:set>
                                    <p:animEffect>
                                      <p:cBhvr>
                                        <p:cTn id="46" dur="500"/>
                                        <p:tgtEl>
                                          <p:spTgt spid="8207"/>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blinds(horizontal)">
                                      <p:cBhvr>
                                        <p:cTn id="51" dur="500"/>
                                        <p:tgtEl>
                                          <p:spTgt spid="23"/>
                                        </p:tgtEl>
                                      </p:cBhvr>
                                    </p:animEffect>
                                  </p:childTnLst>
                                </p:cTn>
                              </p:par>
                            </p:childTnLst>
                          </p:cTn>
                        </p:par>
                        <p:par>
                          <p:cTn id="52" fill="hold">
                            <p:stCondLst>
                              <p:cond delay="500"/>
                            </p:stCondLst>
                            <p:childTnLst>
                              <p:par>
                                <p:cTn id="53" presetID="3" presetClass="entr" presetSubtype="1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blinds(horizontal)">
                                      <p:cBhvr>
                                        <p:cTn id="55" dur="500"/>
                                        <p:tgtEl>
                                          <p:spTgt spid="21"/>
                                        </p:tgtEl>
                                      </p:cBhvr>
                                    </p:animEffect>
                                  </p:childTnLst>
                                </p:cTn>
                              </p:par>
                            </p:childTnLst>
                          </p:cTn>
                        </p:par>
                        <p:par>
                          <p:cTn id="56" fill="hold">
                            <p:stCondLst>
                              <p:cond delay="1000"/>
                            </p:stCondLst>
                            <p:childTnLst>
                              <p:par>
                                <p:cTn id="57" presetID="3" presetClass="entr" presetSubtype="10" fill="hold" grpId="0" nodeType="afterEffect">
                                  <p:stCondLst>
                                    <p:cond delay="0"/>
                                  </p:stCondLst>
                                  <p:childTnLst>
                                    <p:set>
                                      <p:cBhvr>
                                        <p:cTn id="58" dur="1" fill="hold">
                                          <p:stCondLst>
                                            <p:cond delay="0"/>
                                          </p:stCondLst>
                                        </p:cTn>
                                        <p:tgtEl>
                                          <p:spTgt spid="8195"/>
                                        </p:tgtEl>
                                        <p:attrNameLst>
                                          <p:attrName>style.visibility</p:attrName>
                                        </p:attrNameLst>
                                      </p:cBhvr>
                                      <p:to>
                                        <p:strVal val="visible"/>
                                      </p:to>
                                    </p:set>
                                    <p:animEffect>
                                      <p:cBhvr>
                                        <p:cTn id="59" dur="500"/>
                                        <p:tgtEl>
                                          <p:spTgt spid="8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ldLvl="0" animBg="1" autoUpdateAnimBg="0"/>
      <p:bldP spid="8202" grpId="0" bldLvl="0" animBg="1" autoUpdateAnimBg="0"/>
      <p:bldP spid="8203" grpId="0" animBg="1"/>
      <p:bldP spid="8204" grpId="0" bldLvl="0" animBg="1" autoUpdateAnimBg="0"/>
      <p:bldP spid="8205" grpId="0" bldLvl="0" animBg="1" autoUpdateAnimBg="0"/>
      <p:bldP spid="8206" grpId="0" animBg="1"/>
      <p:bldP spid="8207" grpId="0" bldLvl="0" animBg="1" autoUpdateAnimBg="0"/>
      <p:bldP spid="23" grpId="0" animBg="1"/>
      <p:bldP spid="21"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Rot="1" noChangeArrowheads="1"/>
          </p:cNvSpPr>
          <p:nvPr>
            <p:ph type="body" idx="4294967295"/>
          </p:nvPr>
        </p:nvSpPr>
        <p:spPr>
          <a:xfrm>
            <a:off x="135706" y="332656"/>
            <a:ext cx="8540750" cy="6192837"/>
          </a:xfrm>
          <a:ln/>
        </p:spPr>
        <p:txBody>
          <a:bodyPr/>
          <a:lstStyle/>
          <a:p>
            <a:pPr marL="609600" indent="-609600" eaLnBrk="1" hangingPunct="1">
              <a:lnSpc>
                <a:spcPct val="120000"/>
              </a:lnSpc>
              <a:spcBef>
                <a:spcPts val="0"/>
              </a:spcBef>
              <a:buNone/>
            </a:pPr>
            <a:r>
              <a:rPr lang="en-US" altLang="zh-CN" sz="2800" dirty="0" smtClean="0">
                <a:solidFill>
                  <a:srgbClr val="0000CC"/>
                </a:solidFill>
              </a:rPr>
              <a:t>3. </a:t>
            </a:r>
            <a:r>
              <a:rPr lang="zh-CN" altLang="en-US" sz="2800" dirty="0" smtClean="0">
                <a:solidFill>
                  <a:srgbClr val="0000CC"/>
                </a:solidFill>
              </a:rPr>
              <a:t>常用</a:t>
            </a:r>
            <a:r>
              <a:rPr lang="zh-CN" altLang="en-US" sz="2800" dirty="0">
                <a:solidFill>
                  <a:srgbClr val="0000CC"/>
                </a:solidFill>
              </a:rPr>
              <a:t>铝合金选用原则： </a:t>
            </a:r>
          </a:p>
          <a:p>
            <a:pPr marL="990600" lvl="1" indent="-533400" eaLnBrk="1" hangingPunct="1">
              <a:lnSpc>
                <a:spcPct val="120000"/>
              </a:lnSpc>
              <a:spcBef>
                <a:spcPts val="0"/>
              </a:spcBef>
              <a:buNone/>
            </a:pPr>
            <a:r>
              <a:rPr lang="zh-CN" altLang="en-US" sz="2400" dirty="0" smtClean="0">
                <a:solidFill>
                  <a:srgbClr val="C00000"/>
                </a:solidFill>
                <a:ea typeface="黑体" pitchFamily="2" charset="-122"/>
              </a:rPr>
              <a:t>（</a:t>
            </a:r>
            <a:r>
              <a:rPr lang="en-US" altLang="zh-CN" sz="2400" dirty="0" smtClean="0">
                <a:solidFill>
                  <a:srgbClr val="C00000"/>
                </a:solidFill>
                <a:ea typeface="黑体" pitchFamily="2" charset="-122"/>
              </a:rPr>
              <a:t>1</a:t>
            </a:r>
            <a:r>
              <a:rPr lang="zh-CN" altLang="en-US" sz="2400" dirty="0" smtClean="0">
                <a:solidFill>
                  <a:srgbClr val="C00000"/>
                </a:solidFill>
                <a:ea typeface="黑体" pitchFamily="2" charset="-122"/>
              </a:rPr>
              <a:t>）考虑</a:t>
            </a:r>
            <a:r>
              <a:rPr lang="zh-CN" altLang="en-US" sz="2400" dirty="0">
                <a:solidFill>
                  <a:srgbClr val="C00000"/>
                </a:solidFill>
                <a:ea typeface="黑体" pitchFamily="2" charset="-122"/>
              </a:rPr>
              <a:t>其机械性能特点：</a:t>
            </a:r>
          </a:p>
          <a:p>
            <a:pPr marL="971550" lvl="1" indent="-457200" eaLnBrk="1" hangingPunct="1">
              <a:lnSpc>
                <a:spcPct val="120000"/>
              </a:lnSpc>
              <a:spcBef>
                <a:spcPts val="0"/>
              </a:spcBef>
            </a:pPr>
            <a:r>
              <a:rPr lang="zh-CN" altLang="en-US" sz="2400" dirty="0">
                <a:solidFill>
                  <a:srgbClr val="0000FF"/>
                </a:solidFill>
              </a:rPr>
              <a:t>比强度高</a:t>
            </a:r>
            <a:r>
              <a:rPr lang="zh-CN" altLang="en-US" sz="2400" dirty="0"/>
              <a:t>（强度与相对密度之比） 可用于飞机构件</a:t>
            </a:r>
          </a:p>
          <a:p>
            <a:pPr marL="971550" lvl="1" indent="-457200" eaLnBrk="1" hangingPunct="1">
              <a:lnSpc>
                <a:spcPct val="120000"/>
              </a:lnSpc>
              <a:spcBef>
                <a:spcPts val="0"/>
              </a:spcBef>
            </a:pPr>
            <a:r>
              <a:rPr lang="zh-CN" altLang="en-US" sz="2400" dirty="0">
                <a:solidFill>
                  <a:srgbClr val="0000FF"/>
                </a:solidFill>
              </a:rPr>
              <a:t>良好的塑性加工性能 </a:t>
            </a:r>
            <a:r>
              <a:rPr lang="zh-CN" altLang="en-US" sz="2400" dirty="0"/>
              <a:t>可用于挤压件；</a:t>
            </a:r>
          </a:p>
          <a:p>
            <a:pPr marL="971550" lvl="1" indent="-457200" eaLnBrk="1" hangingPunct="1">
              <a:lnSpc>
                <a:spcPct val="120000"/>
              </a:lnSpc>
              <a:spcBef>
                <a:spcPts val="0"/>
              </a:spcBef>
            </a:pPr>
            <a:r>
              <a:rPr lang="zh-CN" altLang="en-US" sz="2400" dirty="0">
                <a:solidFill>
                  <a:srgbClr val="0000FF"/>
                </a:solidFill>
              </a:rPr>
              <a:t>小的弹性模量 </a:t>
            </a:r>
            <a:r>
              <a:rPr lang="zh-CN" altLang="en-US" sz="2400" dirty="0"/>
              <a:t>可用于减震性好的工件；</a:t>
            </a:r>
          </a:p>
          <a:p>
            <a:pPr marL="971550" lvl="1" indent="-457200" eaLnBrk="1" hangingPunct="1">
              <a:lnSpc>
                <a:spcPct val="120000"/>
              </a:lnSpc>
              <a:spcBef>
                <a:spcPts val="0"/>
              </a:spcBef>
            </a:pPr>
            <a:r>
              <a:rPr lang="zh-CN" altLang="en-US" sz="2400" dirty="0">
                <a:solidFill>
                  <a:srgbClr val="0000FF"/>
                </a:solidFill>
              </a:rPr>
              <a:t>低温性能好 </a:t>
            </a:r>
            <a:r>
              <a:rPr lang="zh-CN" altLang="en-US" sz="2400" dirty="0"/>
              <a:t>可用于低温构件</a:t>
            </a:r>
            <a:r>
              <a:rPr lang="zh-CN" altLang="en-US" sz="2400" b="0" dirty="0"/>
              <a:t> </a:t>
            </a:r>
            <a:endParaRPr lang="zh-CN" altLang="en-US" b="0" dirty="0"/>
          </a:p>
          <a:p>
            <a:pPr marL="990600" lvl="1" indent="-533400" eaLnBrk="1" hangingPunct="1">
              <a:lnSpc>
                <a:spcPct val="120000"/>
              </a:lnSpc>
              <a:spcBef>
                <a:spcPts val="0"/>
              </a:spcBef>
              <a:buNone/>
            </a:pPr>
            <a:r>
              <a:rPr lang="zh-CN" altLang="en-US" sz="2400" dirty="0" smtClean="0">
                <a:solidFill>
                  <a:srgbClr val="C00000"/>
                </a:solidFill>
                <a:ea typeface="黑体" pitchFamily="2" charset="-122"/>
              </a:rPr>
              <a:t>（</a:t>
            </a:r>
            <a:r>
              <a:rPr lang="en-US" altLang="zh-CN" sz="2400" dirty="0" smtClean="0">
                <a:solidFill>
                  <a:srgbClr val="C00000"/>
                </a:solidFill>
                <a:ea typeface="黑体" pitchFamily="2" charset="-122"/>
              </a:rPr>
              <a:t>2</a:t>
            </a:r>
            <a:r>
              <a:rPr lang="zh-CN" altLang="en-US" sz="2400" dirty="0" smtClean="0">
                <a:solidFill>
                  <a:srgbClr val="C00000"/>
                </a:solidFill>
                <a:ea typeface="黑体" pitchFamily="2" charset="-122"/>
              </a:rPr>
              <a:t>）考虑</a:t>
            </a:r>
            <a:r>
              <a:rPr lang="zh-CN" altLang="en-US" sz="2400" dirty="0">
                <a:solidFill>
                  <a:srgbClr val="C00000"/>
                </a:solidFill>
                <a:ea typeface="黑体" pitchFamily="2" charset="-122"/>
              </a:rPr>
              <a:t>其它使用性能特点：</a:t>
            </a:r>
          </a:p>
          <a:p>
            <a:pPr marL="971550" lvl="1" indent="-457200" eaLnBrk="1" hangingPunct="1">
              <a:lnSpc>
                <a:spcPct val="120000"/>
              </a:lnSpc>
              <a:spcBef>
                <a:spcPts val="0"/>
              </a:spcBef>
            </a:pPr>
            <a:r>
              <a:rPr lang="zh-CN" altLang="en-US" sz="2400" dirty="0">
                <a:latin typeface="楷体" charset="-122"/>
                <a:ea typeface="楷体" charset="-122"/>
              </a:rPr>
              <a:t>熔点为</a:t>
            </a:r>
            <a:r>
              <a:rPr lang="en-US" sz="2400" dirty="0">
                <a:latin typeface="楷体" charset="-122"/>
                <a:ea typeface="楷体" charset="-122"/>
              </a:rPr>
              <a:t>600℃</a:t>
            </a:r>
            <a:r>
              <a:rPr lang="zh-CN" altLang="en-US" sz="2400" dirty="0">
                <a:latin typeface="楷体" charset="-122"/>
                <a:ea typeface="楷体" charset="-122"/>
              </a:rPr>
              <a:t>，</a:t>
            </a:r>
            <a:r>
              <a:rPr lang="zh-CN" altLang="en-US" sz="2400" dirty="0">
                <a:solidFill>
                  <a:srgbClr val="0000FF"/>
                </a:solidFill>
                <a:latin typeface="楷体" charset="-122"/>
                <a:ea typeface="楷体" charset="-122"/>
              </a:rPr>
              <a:t>使用温度不能过高</a:t>
            </a:r>
            <a:r>
              <a:rPr lang="zh-CN" altLang="en-US" sz="2400" dirty="0">
                <a:latin typeface="楷体" charset="-122"/>
                <a:ea typeface="楷体" charset="-122"/>
              </a:rPr>
              <a:t>；</a:t>
            </a:r>
          </a:p>
          <a:p>
            <a:pPr marL="971550" lvl="1" indent="-457200" eaLnBrk="1" hangingPunct="1">
              <a:lnSpc>
                <a:spcPct val="120000"/>
              </a:lnSpc>
              <a:spcBef>
                <a:spcPts val="0"/>
              </a:spcBef>
            </a:pPr>
            <a:r>
              <a:rPr lang="zh-CN" altLang="en-US" sz="2400" dirty="0">
                <a:solidFill>
                  <a:srgbClr val="0000FF"/>
                </a:solidFill>
                <a:latin typeface="楷体" charset="-122"/>
                <a:ea typeface="楷体" charset="-122"/>
              </a:rPr>
              <a:t>良好的耐蚀性、导电导热性及抛光性能 </a:t>
            </a:r>
            <a:r>
              <a:rPr lang="zh-CN" altLang="en-US" sz="2400" dirty="0">
                <a:latin typeface="楷体" charset="-122"/>
                <a:ea typeface="楷体" charset="-122"/>
              </a:rPr>
              <a:t>，宜做腐蚀环境零件、导电及某些电器材料。</a:t>
            </a:r>
          </a:p>
          <a:p>
            <a:pPr marL="990600" lvl="1" indent="-533400" eaLnBrk="1" hangingPunct="1">
              <a:lnSpc>
                <a:spcPct val="120000"/>
              </a:lnSpc>
              <a:spcBef>
                <a:spcPts val="0"/>
              </a:spcBef>
              <a:buNone/>
            </a:pPr>
            <a:r>
              <a:rPr lang="zh-CN" altLang="en-US" sz="2400" dirty="0" smtClean="0">
                <a:solidFill>
                  <a:srgbClr val="C00000"/>
                </a:solidFill>
                <a:ea typeface="黑体" pitchFamily="2" charset="-122"/>
              </a:rPr>
              <a:t>（</a:t>
            </a:r>
            <a:r>
              <a:rPr lang="en-US" altLang="zh-CN" sz="2400" dirty="0" smtClean="0">
                <a:solidFill>
                  <a:srgbClr val="C00000"/>
                </a:solidFill>
                <a:ea typeface="黑体" pitchFamily="2" charset="-122"/>
              </a:rPr>
              <a:t>3</a:t>
            </a:r>
            <a:r>
              <a:rPr lang="zh-CN" altLang="en-US" sz="2400" dirty="0" smtClean="0">
                <a:solidFill>
                  <a:srgbClr val="C00000"/>
                </a:solidFill>
                <a:ea typeface="黑体" pitchFamily="2" charset="-122"/>
              </a:rPr>
              <a:t>）考虑</a:t>
            </a:r>
            <a:r>
              <a:rPr lang="zh-CN" altLang="en-US" sz="2400" dirty="0">
                <a:solidFill>
                  <a:srgbClr val="C00000"/>
                </a:solidFill>
                <a:ea typeface="黑体" pitchFamily="2" charset="-122"/>
              </a:rPr>
              <a:t>其他性能特点：</a:t>
            </a:r>
          </a:p>
          <a:p>
            <a:pPr marL="971550" lvl="1" indent="-457200" eaLnBrk="1" hangingPunct="1">
              <a:lnSpc>
                <a:spcPct val="120000"/>
              </a:lnSpc>
              <a:spcBef>
                <a:spcPts val="0"/>
              </a:spcBef>
            </a:pPr>
            <a:r>
              <a:rPr lang="zh-CN" altLang="en-US" sz="2400" dirty="0">
                <a:latin typeface="楷体" charset="-122"/>
                <a:ea typeface="楷体" charset="-122"/>
              </a:rPr>
              <a:t>熔点低、</a:t>
            </a:r>
            <a:r>
              <a:rPr lang="zh-CN" altLang="en-US" sz="2400" dirty="0">
                <a:solidFill>
                  <a:srgbClr val="0000FF"/>
                </a:solidFill>
                <a:latin typeface="楷体" charset="-122"/>
                <a:ea typeface="楷体" charset="-122"/>
              </a:rPr>
              <a:t>熔炼和铸造方便</a:t>
            </a:r>
            <a:r>
              <a:rPr lang="zh-CN" altLang="en-US" sz="2400" dirty="0">
                <a:latin typeface="楷体" charset="-122"/>
                <a:ea typeface="楷体" charset="-122"/>
              </a:rPr>
              <a:t>，</a:t>
            </a:r>
          </a:p>
          <a:p>
            <a:pPr marL="971550" lvl="1" indent="-457200" eaLnBrk="1" hangingPunct="1">
              <a:lnSpc>
                <a:spcPct val="120000"/>
              </a:lnSpc>
              <a:spcBef>
                <a:spcPts val="0"/>
              </a:spcBef>
            </a:pPr>
            <a:r>
              <a:rPr lang="zh-CN" altLang="en-US" sz="2400" dirty="0">
                <a:solidFill>
                  <a:srgbClr val="0000FF"/>
                </a:solidFill>
                <a:latin typeface="楷体" charset="-122"/>
                <a:ea typeface="楷体" charset="-122"/>
              </a:rPr>
              <a:t>好的加工性能和铸造性能</a:t>
            </a:r>
            <a:r>
              <a:rPr lang="zh-CN" altLang="en-US" sz="2400" dirty="0">
                <a:latin typeface="楷体" charset="-122"/>
                <a:ea typeface="楷体" charset="-122"/>
              </a:rPr>
              <a:t>等 </a:t>
            </a:r>
          </a:p>
        </p:txBody>
      </p:sp>
      <p:pic>
        <p:nvPicPr>
          <p:cNvPr id="12291" name="Picture 2" descr="c:\DOCUME~1\yangping\APPLIC~1\360se6\USERDA~1\Temp\138659~1.JPG"/>
          <p:cNvPicPr>
            <a:picLocks noChangeAspect="1" noChangeArrowheads="1"/>
          </p:cNvPicPr>
          <p:nvPr/>
        </p:nvPicPr>
        <p:blipFill>
          <a:blip r:embed="rId3" cstate="print"/>
          <a:srcRect l="17345" r="2866"/>
          <a:stretch>
            <a:fillRect/>
          </a:stretch>
        </p:blipFill>
        <p:spPr bwMode="auto">
          <a:xfrm>
            <a:off x="6588224" y="4581128"/>
            <a:ext cx="1733550" cy="1628775"/>
          </a:xfrm>
          <a:prstGeom prst="rect">
            <a:avLst/>
          </a:prstGeom>
          <a:noFill/>
          <a:ln w="9525">
            <a:noFill/>
            <a:miter lim="800000"/>
            <a:headEnd/>
            <a:tailEnd/>
          </a:ln>
        </p:spPr>
      </p:pic>
      <p:pic>
        <p:nvPicPr>
          <p:cNvPr id="12292" name="Picture 6" descr="c:\DOCUME~1\yangping\APPLIC~1\360se6\USERDA~1\Temp\200936~1.JPG"/>
          <p:cNvPicPr>
            <a:picLocks noChangeAspect="1" noChangeArrowheads="1"/>
          </p:cNvPicPr>
          <p:nvPr/>
        </p:nvPicPr>
        <p:blipFill>
          <a:blip r:embed="rId4" cstate="print"/>
          <a:srcRect l="17525" r="18210"/>
          <a:stretch>
            <a:fillRect/>
          </a:stretch>
        </p:blipFill>
        <p:spPr bwMode="auto">
          <a:xfrm>
            <a:off x="7354888" y="1844824"/>
            <a:ext cx="1789112" cy="2133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290">
                                            <p:txEl>
                                              <p:pRg st="1" end="1"/>
                                            </p:txEl>
                                          </p:spTgt>
                                        </p:tgtEl>
                                        <p:attrNameLst>
                                          <p:attrName>style.visibility</p:attrName>
                                        </p:attrNameLst>
                                      </p:cBhvr>
                                      <p:to>
                                        <p:strVal val="visible"/>
                                      </p:to>
                                    </p:set>
                                    <p:animEffect>
                                      <p:cBhvr>
                                        <p:cTn id="7" dur="500"/>
                                        <p:tgtEl>
                                          <p:spTgt spid="12290">
                                            <p:txEl>
                                              <p:pRg st="1" end="1"/>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2290">
                                            <p:txEl>
                                              <p:pRg st="6" end="6"/>
                                            </p:txEl>
                                          </p:spTgt>
                                        </p:tgtEl>
                                        <p:attrNameLst>
                                          <p:attrName>style.visibility</p:attrName>
                                        </p:attrNameLst>
                                      </p:cBhvr>
                                      <p:to>
                                        <p:strVal val="visible"/>
                                      </p:to>
                                    </p:set>
                                    <p:animEffect>
                                      <p:cBhvr>
                                        <p:cTn id="11" dur="500"/>
                                        <p:tgtEl>
                                          <p:spTgt spid="12290">
                                            <p:txEl>
                                              <p:pRg st="6" end="6"/>
                                            </p:txEl>
                                          </p:spTgt>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12290">
                                            <p:txEl>
                                              <p:pRg st="9" end="9"/>
                                            </p:txEl>
                                          </p:spTgt>
                                        </p:tgtEl>
                                        <p:attrNameLst>
                                          <p:attrName>style.visibility</p:attrName>
                                        </p:attrNameLst>
                                      </p:cBhvr>
                                      <p:to>
                                        <p:strVal val="visible"/>
                                      </p:to>
                                    </p:set>
                                    <p:animEffect>
                                      <p:cBhvr>
                                        <p:cTn id="15" dur="500"/>
                                        <p:tgtEl>
                                          <p:spTgt spid="12290">
                                            <p:txEl>
                                              <p:pRg st="9" end="9"/>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2290">
                                            <p:txEl>
                                              <p:pRg st="2" end="2"/>
                                            </p:txEl>
                                          </p:spTgt>
                                        </p:tgtEl>
                                        <p:attrNameLst>
                                          <p:attrName>style.visibility</p:attrName>
                                        </p:attrNameLst>
                                      </p:cBhvr>
                                      <p:to>
                                        <p:strVal val="visible"/>
                                      </p:to>
                                    </p:set>
                                    <p:animEffect>
                                      <p:cBhvr>
                                        <p:cTn id="20" dur="500"/>
                                        <p:tgtEl>
                                          <p:spTgt spid="12290">
                                            <p:txEl>
                                              <p:pRg st="2" end="2"/>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12290">
                                            <p:txEl>
                                              <p:pRg st="3" end="3"/>
                                            </p:txEl>
                                          </p:spTgt>
                                        </p:tgtEl>
                                        <p:attrNameLst>
                                          <p:attrName>style.visibility</p:attrName>
                                        </p:attrNameLst>
                                      </p:cBhvr>
                                      <p:to>
                                        <p:strVal val="visible"/>
                                      </p:to>
                                    </p:set>
                                    <p:animEffect>
                                      <p:cBhvr>
                                        <p:cTn id="23" dur="500"/>
                                        <p:tgtEl>
                                          <p:spTgt spid="12290">
                                            <p:txEl>
                                              <p:pRg st="3" end="3"/>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12290">
                                            <p:txEl>
                                              <p:pRg st="4" end="4"/>
                                            </p:txEl>
                                          </p:spTgt>
                                        </p:tgtEl>
                                        <p:attrNameLst>
                                          <p:attrName>style.visibility</p:attrName>
                                        </p:attrNameLst>
                                      </p:cBhvr>
                                      <p:to>
                                        <p:strVal val="visible"/>
                                      </p:to>
                                    </p:set>
                                    <p:animEffect>
                                      <p:cBhvr>
                                        <p:cTn id="26" dur="500"/>
                                        <p:tgtEl>
                                          <p:spTgt spid="12290">
                                            <p:txEl>
                                              <p:pRg st="4" end="4"/>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12290">
                                            <p:txEl>
                                              <p:pRg st="5" end="5"/>
                                            </p:txEl>
                                          </p:spTgt>
                                        </p:tgtEl>
                                        <p:attrNameLst>
                                          <p:attrName>style.visibility</p:attrName>
                                        </p:attrNameLst>
                                      </p:cBhvr>
                                      <p:to>
                                        <p:strVal val="visible"/>
                                      </p:to>
                                    </p:set>
                                    <p:animEffect>
                                      <p:cBhvr>
                                        <p:cTn id="29" dur="500"/>
                                        <p:tgtEl>
                                          <p:spTgt spid="12290">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12290">
                                            <p:txEl>
                                              <p:pRg st="7" end="7"/>
                                            </p:txEl>
                                          </p:spTgt>
                                        </p:tgtEl>
                                        <p:attrNameLst>
                                          <p:attrName>style.visibility</p:attrName>
                                        </p:attrNameLst>
                                      </p:cBhvr>
                                      <p:to>
                                        <p:strVal val="visible"/>
                                      </p:to>
                                    </p:set>
                                    <p:animEffect>
                                      <p:cBhvr>
                                        <p:cTn id="34" dur="500"/>
                                        <p:tgtEl>
                                          <p:spTgt spid="12290">
                                            <p:txEl>
                                              <p:pRg st="7" end="7"/>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12290">
                                            <p:txEl>
                                              <p:pRg st="8" end="8"/>
                                            </p:txEl>
                                          </p:spTgt>
                                        </p:tgtEl>
                                        <p:attrNameLst>
                                          <p:attrName>style.visibility</p:attrName>
                                        </p:attrNameLst>
                                      </p:cBhvr>
                                      <p:to>
                                        <p:strVal val="visible"/>
                                      </p:to>
                                    </p:set>
                                    <p:animEffect>
                                      <p:cBhvr>
                                        <p:cTn id="37" dur="500"/>
                                        <p:tgtEl>
                                          <p:spTgt spid="12290">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2290">
                                            <p:txEl>
                                              <p:pRg st="10" end="10"/>
                                            </p:txEl>
                                          </p:spTgt>
                                        </p:tgtEl>
                                        <p:attrNameLst>
                                          <p:attrName>style.visibility</p:attrName>
                                        </p:attrNameLst>
                                      </p:cBhvr>
                                      <p:to>
                                        <p:strVal val="visible"/>
                                      </p:to>
                                    </p:set>
                                    <p:animEffect>
                                      <p:cBhvr>
                                        <p:cTn id="42" dur="500"/>
                                        <p:tgtEl>
                                          <p:spTgt spid="12290">
                                            <p:txEl>
                                              <p:pRg st="10" end="10"/>
                                            </p:txEl>
                                          </p:spTgt>
                                        </p:tgtEl>
                                      </p:cBhvr>
                                    </p:animEffect>
                                  </p:childTnLst>
                                </p:cTn>
                              </p:par>
                              <p:par>
                                <p:cTn id="43" presetID="3" presetClass="entr" presetSubtype="10" fill="hold" nodeType="withEffect">
                                  <p:stCondLst>
                                    <p:cond delay="0"/>
                                  </p:stCondLst>
                                  <p:childTnLst>
                                    <p:set>
                                      <p:cBhvr>
                                        <p:cTn id="44" dur="1" fill="hold">
                                          <p:stCondLst>
                                            <p:cond delay="0"/>
                                          </p:stCondLst>
                                        </p:cTn>
                                        <p:tgtEl>
                                          <p:spTgt spid="12290">
                                            <p:txEl>
                                              <p:pRg st="11" end="11"/>
                                            </p:txEl>
                                          </p:spTgt>
                                        </p:tgtEl>
                                        <p:attrNameLst>
                                          <p:attrName>style.visibility</p:attrName>
                                        </p:attrNameLst>
                                      </p:cBhvr>
                                      <p:to>
                                        <p:strVal val="visible"/>
                                      </p:to>
                                    </p:set>
                                    <p:animEffect>
                                      <p:cBhvr>
                                        <p:cTn id="45" dur="500"/>
                                        <p:tgtEl>
                                          <p:spTgt spid="12290">
                                            <p:txEl>
                                              <p:pRg st="11" end="1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12291"/>
                                        </p:tgtEl>
                                        <p:attrNameLst>
                                          <p:attrName>style.visibility</p:attrName>
                                        </p:attrNameLst>
                                      </p:cBhvr>
                                      <p:to>
                                        <p:strVal val="visible"/>
                                      </p:to>
                                    </p:set>
                                    <p:animEffect>
                                      <p:cBhvr>
                                        <p:cTn id="50" dur="500"/>
                                        <p:tgtEl>
                                          <p:spTgt spid="12291"/>
                                        </p:tgtEl>
                                      </p:cBhvr>
                                    </p:animEffect>
                                  </p:childTnLst>
                                </p:cTn>
                              </p:par>
                              <p:par>
                                <p:cTn id="51" presetID="3" presetClass="entr" presetSubtype="10" fill="hold" nodeType="withEffect">
                                  <p:stCondLst>
                                    <p:cond delay="0"/>
                                  </p:stCondLst>
                                  <p:childTnLst>
                                    <p:set>
                                      <p:cBhvr>
                                        <p:cTn id="52" dur="1" fill="hold">
                                          <p:stCondLst>
                                            <p:cond delay="0"/>
                                          </p:stCondLst>
                                        </p:cTn>
                                        <p:tgtEl>
                                          <p:spTgt spid="12292"/>
                                        </p:tgtEl>
                                        <p:attrNameLst>
                                          <p:attrName>style.visibility</p:attrName>
                                        </p:attrNameLst>
                                      </p:cBhvr>
                                      <p:to>
                                        <p:strVal val="visible"/>
                                      </p:to>
                                    </p:set>
                                    <p:animEffect>
                                      <p:cBhvr>
                                        <p:cTn id="53" dur="500"/>
                                        <p:tgtEl>
                                          <p:spTgt spid="12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模板二">
  <a:themeElements>
    <a:clrScheme name="模板二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模板二">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模板二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模板二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模板二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模板二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模板二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模板二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模板二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模板二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模板二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模板二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模板二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模板二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jiaoda</Template>
  <TotalTime>3680</TotalTime>
  <Words>8701</Words>
  <Application>Microsoft Office PowerPoint</Application>
  <PresentationFormat>全屏显示(4:3)</PresentationFormat>
  <Paragraphs>1265</Paragraphs>
  <Slides>127</Slides>
  <Notes>29</Notes>
  <HiddenSlides>0</HiddenSlides>
  <MMClips>0</MMClips>
  <ScaleCrop>false</ScaleCrop>
  <HeadingPairs>
    <vt:vector size="4" baseType="variant">
      <vt:variant>
        <vt:lpstr>主题</vt:lpstr>
      </vt:variant>
      <vt:variant>
        <vt:i4>1</vt:i4>
      </vt:variant>
      <vt:variant>
        <vt:lpstr>幻灯片标题</vt:lpstr>
      </vt:variant>
      <vt:variant>
        <vt:i4>127</vt:i4>
      </vt:variant>
    </vt:vector>
  </HeadingPairs>
  <TitlesOfParts>
    <vt:vector size="128" baseType="lpstr">
      <vt:lpstr>模板二</vt:lpstr>
      <vt:lpstr>工程材料 第7章  常用金属材料</vt:lpstr>
      <vt:lpstr>引言</vt:lpstr>
      <vt:lpstr>幻灯片 3</vt:lpstr>
      <vt:lpstr>内容</vt:lpstr>
      <vt:lpstr>7.1  工业用钢</vt:lpstr>
      <vt:lpstr>幻灯片 6</vt:lpstr>
      <vt:lpstr>幻灯片 7</vt:lpstr>
      <vt:lpstr>幻灯片 8</vt:lpstr>
      <vt:lpstr>三、钢的合金化与强韧化</vt:lpstr>
      <vt:lpstr>2. 合金元素在钢中的存在方式</vt:lpstr>
      <vt:lpstr>3.  合金元素的影响</vt:lpstr>
      <vt:lpstr>幻灯片 12</vt:lpstr>
      <vt:lpstr>幻灯片 13</vt:lpstr>
      <vt:lpstr>幻灯片 14</vt:lpstr>
      <vt:lpstr>（2）合金元素对热处理的影响 </vt:lpstr>
      <vt:lpstr>幻灯片 16</vt:lpstr>
      <vt:lpstr>幻灯片 17</vt:lpstr>
      <vt:lpstr>幻灯片 18</vt:lpstr>
      <vt:lpstr>对钢的热处理工艺性能的影响 </vt:lpstr>
      <vt:lpstr>4. 钢的强韧化</vt:lpstr>
      <vt:lpstr>幻灯片 21</vt:lpstr>
      <vt:lpstr>幻灯片 22</vt:lpstr>
      <vt:lpstr>幻灯片 23</vt:lpstr>
      <vt:lpstr>（2）提高韧性的途径</vt:lpstr>
      <vt:lpstr>幻灯片 25</vt:lpstr>
      <vt:lpstr>7.1.2 结构钢及应用</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7.1.3  工具钢及特殊性能钢</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思考题：</vt:lpstr>
      <vt:lpstr>作业：汇总总结（每位同学）</vt:lpstr>
      <vt:lpstr>20CrMnTi， 35CrMo， 50CrVA</vt:lpstr>
      <vt:lpstr>GCr15， 9SiCr，CrWMn</vt:lpstr>
      <vt:lpstr>W18Cr4V, 3Cr2W8V, 5CrMnMo</vt:lpstr>
      <vt:lpstr>3Cr13, 1Cr17, 0Cr18Ni9</vt:lpstr>
      <vt:lpstr>本节主要内容</vt:lpstr>
      <vt:lpstr>幻灯片 75</vt:lpstr>
      <vt:lpstr>幻灯片 76</vt:lpstr>
      <vt:lpstr>内容</vt:lpstr>
      <vt:lpstr>7.2  铸铁材料</vt:lpstr>
      <vt:lpstr>幻灯片 79</vt:lpstr>
      <vt:lpstr>二、常用铸铁材料</vt:lpstr>
      <vt:lpstr>（3）性能特点与应用</vt:lpstr>
      <vt:lpstr>幻灯片 82</vt:lpstr>
      <vt:lpstr>幻灯片 83</vt:lpstr>
      <vt:lpstr>2. 球墨铸铁</vt:lpstr>
      <vt:lpstr>（3）性能特点与应用</vt:lpstr>
      <vt:lpstr>幻灯片 86</vt:lpstr>
      <vt:lpstr>幻灯片 87</vt:lpstr>
      <vt:lpstr>3.  可锻铸铁</vt:lpstr>
      <vt:lpstr>幻灯片 89</vt:lpstr>
      <vt:lpstr>幻灯片 90</vt:lpstr>
      <vt:lpstr>4.  蠕墨铸铁</vt:lpstr>
      <vt:lpstr>幻灯片 92</vt:lpstr>
      <vt:lpstr>幻灯片 93</vt:lpstr>
      <vt:lpstr>本节主要内容</vt:lpstr>
      <vt:lpstr>内容</vt:lpstr>
      <vt:lpstr>7.3  有色金属材料</vt:lpstr>
      <vt:lpstr>幻灯片 97</vt:lpstr>
      <vt:lpstr>幻灯片 98</vt:lpstr>
      <vt:lpstr>幻灯片 99</vt:lpstr>
      <vt:lpstr>幻灯片 100</vt:lpstr>
      <vt:lpstr>幻灯片 101</vt:lpstr>
      <vt:lpstr>幻灯片 102</vt:lpstr>
      <vt:lpstr>幻灯片 103</vt:lpstr>
      <vt:lpstr>幻灯片 104</vt:lpstr>
      <vt:lpstr>幻灯片 105</vt:lpstr>
      <vt:lpstr>幻灯片 106</vt:lpstr>
      <vt:lpstr>幻灯片 107</vt:lpstr>
      <vt:lpstr>铝合金材料在航空器中的应用</vt:lpstr>
      <vt:lpstr>幻灯片 109</vt:lpstr>
      <vt:lpstr>二、轴承合金</vt:lpstr>
      <vt:lpstr>幻灯片 111</vt:lpstr>
      <vt:lpstr>幻灯片 112</vt:lpstr>
      <vt:lpstr>幻灯片 113</vt:lpstr>
      <vt:lpstr>幻灯片 114</vt:lpstr>
      <vt:lpstr>二、铜及铜合金（自学）</vt:lpstr>
      <vt:lpstr>幻灯片 116</vt:lpstr>
      <vt:lpstr>幻灯片 117</vt:lpstr>
      <vt:lpstr>幻灯片 118</vt:lpstr>
      <vt:lpstr>幻灯片 119</vt:lpstr>
      <vt:lpstr>幻灯片 120</vt:lpstr>
      <vt:lpstr>三、钛及钛合金</vt:lpstr>
      <vt:lpstr>幻灯片 122</vt:lpstr>
      <vt:lpstr>幻灯片 123</vt:lpstr>
      <vt:lpstr>幻灯片 124</vt:lpstr>
      <vt:lpstr>本节主要内容</vt:lpstr>
      <vt:lpstr>幻灯片 126</vt:lpstr>
      <vt:lpstr>本章主要内容</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user</dc:creator>
  <cp:lastModifiedBy>YangPing</cp:lastModifiedBy>
  <cp:revision>310</cp:revision>
  <dcterms:created xsi:type="dcterms:W3CDTF">2004-06-28T08:06:16Z</dcterms:created>
  <dcterms:modified xsi:type="dcterms:W3CDTF">2014-01-05T09:19:01Z</dcterms:modified>
</cp:coreProperties>
</file>